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84" r:id="rId6"/>
    <p:sldId id="311" r:id="rId7"/>
    <p:sldId id="312" r:id="rId8"/>
    <p:sldId id="285" r:id="rId9"/>
    <p:sldId id="315" r:id="rId10"/>
    <p:sldId id="316" r:id="rId11"/>
    <p:sldId id="314" r:id="rId12"/>
    <p:sldId id="313" r:id="rId13"/>
    <p:sldId id="317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6">
          <p15:clr>
            <a:srgbClr val="A4A3A4"/>
          </p15:clr>
        </p15:guide>
        <p15:guide id="2" orient="horz" pos="836">
          <p15:clr>
            <a:srgbClr val="A4A3A4"/>
          </p15:clr>
        </p15:guide>
        <p15:guide id="3" orient="horz" pos="1619">
          <p15:clr>
            <a:srgbClr val="A4A3A4"/>
          </p15:clr>
        </p15:guide>
        <p15:guide id="4" orient="horz" pos="3025">
          <p15:clr>
            <a:srgbClr val="A4A3A4"/>
          </p15:clr>
        </p15:guide>
        <p15:guide id="5" orient="horz" pos="215">
          <p15:clr>
            <a:srgbClr val="A4A3A4"/>
          </p15:clr>
        </p15:guide>
        <p15:guide id="6" pos="5470">
          <p15:clr>
            <a:srgbClr val="A4A3A4"/>
          </p15:clr>
        </p15:guide>
        <p15:guide id="7" pos="2882">
          <p15:clr>
            <a:srgbClr val="A4A3A4"/>
          </p15:clr>
        </p15:guide>
        <p15:guide id="8" pos="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33"/>
    <a:srgbClr val="008EAA"/>
    <a:srgbClr val="662F98"/>
    <a:srgbClr val="53585A"/>
    <a:srgbClr val="B60C78"/>
    <a:srgbClr val="00648F"/>
    <a:srgbClr val="006F9E"/>
    <a:srgbClr val="4C7CA9"/>
    <a:srgbClr val="003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35" autoAdjust="0"/>
  </p:normalViewPr>
  <p:slideViewPr>
    <p:cSldViewPr snapToGrid="0">
      <p:cViewPr varScale="1">
        <p:scale>
          <a:sx n="85" d="100"/>
          <a:sy n="85" d="100"/>
        </p:scale>
        <p:origin x="740" y="48"/>
      </p:cViewPr>
      <p:guideLst>
        <p:guide orient="horz" pos="2956"/>
        <p:guide orient="horz" pos="836"/>
        <p:guide orient="horz" pos="1619"/>
        <p:guide orient="horz" pos="3025"/>
        <p:guide orient="horz" pos="215"/>
        <p:guide pos="5470"/>
        <p:guide pos="2882"/>
        <p:guide pos="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8BFCB-A18C-9B47-90A1-62EC23B1C4E6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B2CF1-9433-E94A-89C3-5D338ECD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4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7A565-3E6E-214A-A357-D277F7B1855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FED5A-3DB4-7F4D-8D62-094C6E49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75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9144000" cy="46862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99523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135954"/>
            <a:ext cx="8229600" cy="584776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1980" y="2921373"/>
            <a:ext cx="8134820" cy="0"/>
          </a:xfrm>
          <a:prstGeom prst="line">
            <a:avLst/>
          </a:prstGeom>
          <a:ln w="3175" cmpd="sng">
            <a:solidFill>
              <a:schemeClr val="bg1">
                <a:alpha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>
                <a:solidFill>
                  <a:schemeClr val="bg1"/>
                </a:solidFill>
              </a:rPr>
              <a:t>© EnerNOC, Inc. All rights reserved. www.enernoc.com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80" y="517466"/>
            <a:ext cx="2364957" cy="69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7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3280206" y="1380744"/>
            <a:ext cx="2583587" cy="2967833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0"/>
          </p:nvPr>
        </p:nvSpPr>
        <p:spPr>
          <a:xfrm>
            <a:off x="6101816" y="1380744"/>
            <a:ext cx="2583587" cy="2967833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1"/>
          </p:nvPr>
        </p:nvSpPr>
        <p:spPr>
          <a:xfrm>
            <a:off x="458597" y="1380744"/>
            <a:ext cx="2583587" cy="2967833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371600" indent="0">
              <a:spcBef>
                <a:spcPts val="0"/>
              </a:spcBef>
              <a:spcAft>
                <a:spcPts val="400"/>
              </a:spcAft>
              <a:buFont typeface="Wingdings" charset="2"/>
              <a:buNone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"/>
            <a:ext cx="9144000" cy="11978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760753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1451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25"/>
          </p:nvPr>
        </p:nvSpPr>
        <p:spPr>
          <a:xfrm>
            <a:off x="458597" y="1399032"/>
            <a:ext cx="1877831" cy="2949545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6"/>
          </p:nvPr>
        </p:nvSpPr>
        <p:spPr>
          <a:xfrm>
            <a:off x="2574922" y="1399032"/>
            <a:ext cx="1877831" cy="2949545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27"/>
          </p:nvPr>
        </p:nvSpPr>
        <p:spPr>
          <a:xfrm>
            <a:off x="4691247" y="1399032"/>
            <a:ext cx="1877831" cy="2949545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0"/>
          <p:cNvSpPr>
            <a:spLocks noGrp="1"/>
          </p:cNvSpPr>
          <p:nvPr>
            <p:ph sz="quarter" idx="28"/>
          </p:nvPr>
        </p:nvSpPr>
        <p:spPr>
          <a:xfrm>
            <a:off x="6807572" y="1399032"/>
            <a:ext cx="1877831" cy="2949545"/>
          </a:xfrm>
          <a:prstGeom prst="rect">
            <a:avLst/>
          </a:prstGeom>
          <a:solidFill>
            <a:schemeClr val="bg2"/>
          </a:solidFill>
        </p:spPr>
        <p:txBody>
          <a:bodyPr vert="horz" lIns="182880" tIns="91440" rIns="182880" bIns="91440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1"/>
            <a:ext cx="9144000" cy="11978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760753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5136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9692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969264"/>
            <a:ext cx="9144000" cy="3717035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Insert Full Screen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1339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897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4686299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Insert Full Screen Picture</a:t>
            </a:r>
          </a:p>
        </p:txBody>
      </p:sp>
      <p:sp>
        <p:nvSpPr>
          <p:cNvPr id="4" name="Content Placeholder 10"/>
          <p:cNvSpPr>
            <a:spLocks noGrp="1"/>
          </p:cNvSpPr>
          <p:nvPr>
            <p:ph sz="quarter" idx="25"/>
          </p:nvPr>
        </p:nvSpPr>
        <p:spPr>
          <a:xfrm>
            <a:off x="0" y="0"/>
            <a:ext cx="2697480" cy="4686299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vert="horz" lIns="548640" tIns="91440" rIns="274320" bIns="91440" anchor="ctr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>
                <a:solidFill>
                  <a:schemeClr val="bg1"/>
                </a:solidFill>
              </a:defRPr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67699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 Bar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4686299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Insert Full Screen Picture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25"/>
          </p:nvPr>
        </p:nvSpPr>
        <p:spPr>
          <a:xfrm>
            <a:off x="0" y="0"/>
            <a:ext cx="2697480" cy="4686299"/>
          </a:xfrm>
          <a:prstGeom prst="rect">
            <a:avLst/>
          </a:prstGeom>
          <a:solidFill>
            <a:srgbClr val="333333">
              <a:alpha val="69804"/>
            </a:srgbClr>
          </a:solidFill>
        </p:spPr>
        <p:txBody>
          <a:bodyPr vert="horz" lIns="548640" tIns="91440" rIns="274320" bIns="91440" anchor="ctr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bg1"/>
                </a:solidFill>
              </a:defRPr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>
                <a:solidFill>
                  <a:schemeClr val="bg1"/>
                </a:solidFill>
              </a:defRPr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69849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4686299"/>
          </a:xfrm>
          <a:prstGeom prst="rect">
            <a:avLst/>
          </a:prstGeom>
        </p:spPr>
        <p:txBody>
          <a:bodyPr vert="horz" bIns="1417320"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Insert Full Screen Picture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009191"/>
            <a:ext cx="9144000" cy="67710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8640" tIns="228600" rIns="548640" bIns="228600" rtlCol="0" anchor="b">
            <a:sp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45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9144000" cy="46862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96953"/>
            <a:ext cx="8229600" cy="8248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4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Title</a:t>
            </a:r>
          </a:p>
          <a:p>
            <a:r>
              <a:rPr lang="en-US"/>
              <a:t>Phone</a:t>
            </a:r>
          </a:p>
          <a:p>
            <a:r>
              <a:rPr lang="en-US"/>
              <a:t>Email</a:t>
            </a:r>
          </a:p>
        </p:txBody>
      </p:sp>
      <p:sp>
        <p:nvSpPr>
          <p:cNvPr id="8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218132"/>
            <a:ext cx="8229600" cy="4001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Presenter Name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>
                <a:solidFill>
                  <a:schemeClr val="bg1"/>
                </a:solidFill>
              </a:rPr>
              <a:t>© EnerNOC, Inc. All rights reserved. www.enernoc.com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7" y="3831927"/>
            <a:ext cx="1792224" cy="52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28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Closing Slide PRI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96953"/>
            <a:ext cx="8229600" cy="8248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400" b="0">
                <a:solidFill>
                  <a:srgbClr val="003E7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Title</a:t>
            </a:r>
          </a:p>
          <a:p>
            <a:r>
              <a:rPr lang="en-US"/>
              <a:t>Phone</a:t>
            </a:r>
          </a:p>
          <a:p>
            <a:r>
              <a:rPr lang="en-US"/>
              <a:t>Email</a:t>
            </a:r>
          </a:p>
        </p:txBody>
      </p:sp>
      <p:sp>
        <p:nvSpPr>
          <p:cNvPr id="7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218132"/>
            <a:ext cx="8229600" cy="4001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2000" baseline="0">
                <a:solidFill>
                  <a:srgbClr val="003E74"/>
                </a:solidFill>
              </a:defRPr>
            </a:lvl1pPr>
          </a:lstStyle>
          <a:p>
            <a:r>
              <a:rPr lang="en-US"/>
              <a:t>Presenter Name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04046"/>
            <a:ext cx="1813052" cy="52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1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0"/>
            <a:ext cx="9144000" cy="46862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2" y="2133796"/>
            <a:ext cx="7091679" cy="954107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wrap="square" lIns="548640" tIns="228600" rIns="274320" bIns="228600" anchor="t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874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Title Slide PRI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>
                <a:solidFill>
                  <a:schemeClr val="bg1"/>
                </a:solidFill>
              </a:rPr>
              <a:t>© EnerNOC, Inc. All rights reserved. www.enernoc.com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3099523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135954"/>
            <a:ext cx="8229600" cy="584776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51980" y="2921373"/>
            <a:ext cx="8134820" cy="0"/>
          </a:xfrm>
          <a:prstGeom prst="line">
            <a:avLst/>
          </a:prstGeom>
          <a:ln w="3175" cmpd="sng">
            <a:solidFill>
              <a:schemeClr val="tx2">
                <a:alpha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81" y="524949"/>
            <a:ext cx="2364956" cy="69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1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Section Divider PRI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" y="2133796"/>
            <a:ext cx="7091679" cy="954107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txBody>
          <a:bodyPr wrap="square" lIns="548640" tIns="228600" rIns="274320" bIns="228600" anchor="t" anchorCtr="0">
            <a:spAutoFit/>
          </a:bodyPr>
          <a:lstStyle>
            <a:lvl1pPr algn="l">
              <a:defRPr sz="3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44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57993" y="1353313"/>
            <a:ext cx="8227409" cy="2995264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1978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760753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833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4" name="Content Placeholder 10"/>
          <p:cNvSpPr>
            <a:spLocks noGrp="1"/>
          </p:cNvSpPr>
          <p:nvPr>
            <p:ph sz="quarter" idx="15"/>
          </p:nvPr>
        </p:nvSpPr>
        <p:spPr>
          <a:xfrm>
            <a:off x="457993" y="1143000"/>
            <a:ext cx="8227409" cy="3205577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9692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5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8226806" cy="171581"/>
          </a:xfrm>
          <a:prstGeom prst="rect">
            <a:avLst/>
          </a:prstGeom>
        </p:spPr>
        <p:txBody>
          <a:bodyPr vert="horz" anchor="b" anchorCtr="0"/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7"/>
          </p:nvPr>
        </p:nvSpPr>
        <p:spPr>
          <a:xfrm>
            <a:off x="457994" y="1353312"/>
            <a:ext cx="3932524" cy="2995265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8"/>
          </p:nvPr>
        </p:nvSpPr>
        <p:spPr>
          <a:xfrm>
            <a:off x="4752879" y="1353312"/>
            <a:ext cx="3932524" cy="2995265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1"/>
            <a:ext cx="9144000" cy="11978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760753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9051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5995926" y="1204804"/>
            <a:ext cx="3148075" cy="34814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8597" y="4452880"/>
            <a:ext cx="5277979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9"/>
          </p:nvPr>
        </p:nvSpPr>
        <p:spPr>
          <a:xfrm>
            <a:off x="6453916" y="1353312"/>
            <a:ext cx="2232884" cy="3013553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1"/>
            <a:ext cx="9144000" cy="11978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760753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17"/>
          </p:nvPr>
        </p:nvSpPr>
        <p:spPr>
          <a:xfrm>
            <a:off x="457994" y="1353312"/>
            <a:ext cx="5278582" cy="2995265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84781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1130626"/>
            <a:ext cx="3148075" cy="355567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408217" y="4452880"/>
            <a:ext cx="5277185" cy="171581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999999"/>
                </a:solidFill>
              </a:defRPr>
            </a:lvl1pPr>
            <a:lvl2pPr marL="457200" indent="0">
              <a:buNone/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Placeholder for reference text.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3406820" y="1371677"/>
            <a:ext cx="5278582" cy="2989763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9"/>
          </p:nvPr>
        </p:nvSpPr>
        <p:spPr>
          <a:xfrm>
            <a:off x="461084" y="1371677"/>
            <a:ext cx="2232884" cy="2989763"/>
          </a:xfrm>
          <a:prstGeom prst="rect">
            <a:avLst/>
          </a:prstGeom>
        </p:spPr>
        <p:txBody>
          <a:bodyPr vert="horz"/>
          <a:lstStyle>
            <a:lvl1pPr marL="2286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1pPr>
            <a:lvl2pPr marL="4572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2pPr>
            <a:lvl3pPr marL="6858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>
                <a:solidFill>
                  <a:schemeClr val="tx1"/>
                </a:solidFill>
              </a:defRPr>
            </a:lvl3pPr>
            <a:lvl4pPr marL="9144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>
                <a:solidFill>
                  <a:schemeClr val="tx1"/>
                </a:solidFill>
              </a:defRPr>
            </a:lvl4pPr>
            <a:lvl5pPr marL="11430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5pPr>
            <a:lvl6pPr marL="13716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/>
            </a:lvl6pPr>
            <a:lvl7pPr marL="16002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7pPr>
            <a:lvl8pPr marL="1828800" indent="-228600">
              <a:spcBef>
                <a:spcPts val="0"/>
              </a:spcBef>
              <a:spcAft>
                <a:spcPts val="400"/>
              </a:spcAft>
              <a:buFont typeface="Lucida Grande"/>
              <a:buChar char="–"/>
              <a:defRPr sz="1400" b="0" baseline="0"/>
            </a:lvl8pPr>
            <a:lvl9pPr marL="2057400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9144000" cy="11978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2363"/>
            <a:ext cx="8229600" cy="4814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994" y="760753"/>
            <a:ext cx="8228012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3438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7973436" y="4807178"/>
            <a:ext cx="721302" cy="215444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r" defTabSz="509412" rtl="0" eaLnBrk="1" latinLnBrk="0" hangingPunct="1">
              <a:spcBef>
                <a:spcPct val="20000"/>
              </a:spcBef>
              <a:buFont typeface="Arial"/>
              <a:buNone/>
              <a:defRPr lang="en-US" sz="1200" b="0" i="0" u="none" strike="noStrike" kern="1200" baseline="0">
                <a:solidFill>
                  <a:srgbClr val="003F79"/>
                </a:solidFill>
                <a:latin typeface="+mj-lt"/>
                <a:ea typeface="+mn-ea"/>
                <a:cs typeface="ITC Franklin Gothic Std Book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1200" b="0" i="0" kern="1200">
                <a:solidFill>
                  <a:schemeClr val="tx1"/>
                </a:solidFill>
                <a:latin typeface="ITC Franklin Gothic Std Book"/>
                <a:ea typeface="+mn-ea"/>
                <a:cs typeface="ITC Franklin Gothic Std Book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B5503F-C3B5-6840-9417-7A7620AD7CD9}" type="slidenum">
              <a:rPr lang="en-US" sz="800" b="1" smtClean="0">
                <a:solidFill>
                  <a:srgbClr val="FFFFFF"/>
                </a:solidFill>
                <a:latin typeface="Arial"/>
                <a:cs typeface="Arial"/>
              </a:rPr>
              <a:pPr/>
              <a:t>‹#›</a:t>
            </a:fld>
            <a:endParaRPr lang="en-US" sz="800" b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8598" y="4807178"/>
            <a:ext cx="2939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>
                <a:solidFill>
                  <a:schemeClr val="bg1"/>
                </a:solidFill>
              </a:rPr>
              <a:t>© EnerNOC, Inc. All rights reserved. www.enernoc.com</a:t>
            </a:r>
          </a:p>
        </p:txBody>
      </p:sp>
    </p:spTree>
    <p:extLst>
      <p:ext uri="{BB962C8B-B14F-4D97-AF65-F5344CB8AC3E}">
        <p14:creationId xmlns:p14="http://schemas.microsoft.com/office/powerpoint/2010/main" val="240330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9" r:id="rId3"/>
    <p:sldLayoutId id="2147483670" r:id="rId4"/>
    <p:sldLayoutId id="2147483659" r:id="rId5"/>
    <p:sldLayoutId id="2147483672" r:id="rId6"/>
    <p:sldLayoutId id="2147483662" r:id="rId7"/>
    <p:sldLayoutId id="2147483660" r:id="rId8"/>
    <p:sldLayoutId id="2147483661" r:id="rId9"/>
    <p:sldLayoutId id="2147483655" r:id="rId10"/>
    <p:sldLayoutId id="2147483656" r:id="rId11"/>
    <p:sldLayoutId id="2147483664" r:id="rId12"/>
    <p:sldLayoutId id="2147483667" r:id="rId13"/>
    <p:sldLayoutId id="2147483668" r:id="rId14"/>
    <p:sldLayoutId id="2147483658" r:id="rId15"/>
    <p:sldLayoutId id="2147483666" r:id="rId16"/>
    <p:sldLayoutId id="214748367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15, 2018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FERC Order 841: Storage in W/S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resource capable of receiving </a:t>
            </a:r>
            <a:r>
              <a:rPr lang="en-US" sz="2400" dirty="0" smtClean="0"/>
              <a:t>electric energy </a:t>
            </a:r>
            <a:r>
              <a:rPr lang="en-US" sz="2400" dirty="0"/>
              <a:t>from the grid and storing it for later injection of electric energy back to the grid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Declined to state where the resource is located on the grid.</a:t>
            </a:r>
            <a:endParaRPr lang="en-US" dirty="0" smtClean="0"/>
          </a:p>
          <a:p>
            <a:pPr lvl="1"/>
            <a:r>
              <a:rPr lang="en-US" sz="2400" dirty="0" smtClean="0"/>
              <a:t>Declined to give states the ability to opt-out.</a:t>
            </a:r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FERC Definition of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1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1800" dirty="0"/>
              <a:t>Finds current tariffs </a:t>
            </a:r>
            <a:r>
              <a:rPr lang="en-US" sz="1800" b="1" dirty="0"/>
              <a:t>unjust and unreasonable</a:t>
            </a:r>
            <a:r>
              <a:rPr lang="en-US" sz="1800" dirty="0"/>
              <a:t> in terms of barriers to storage participation, resulting in reduced competition and higher rates.</a:t>
            </a:r>
          </a:p>
          <a:p>
            <a:r>
              <a:rPr lang="en-US" sz="1800" dirty="0" smtClean="0"/>
              <a:t>Tariffs do not provide bidding parameters for storage resources to offer services other than frequency regulation</a:t>
            </a:r>
          </a:p>
          <a:p>
            <a:r>
              <a:rPr lang="en-US" sz="1800" dirty="0" smtClean="0"/>
              <a:t>Tariffs do not specify how storage resources could purchase electricity</a:t>
            </a:r>
          </a:p>
          <a:p>
            <a:r>
              <a:rPr lang="en-US" sz="1800" dirty="0" smtClean="0"/>
              <a:t>ISO/RTOs are required to create a participation model for storage that includes addressing the unique characteristics of storage to both buy and inject electricity into the grid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FERC Order 841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5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708" y="1594553"/>
            <a:ext cx="7750292" cy="327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Participation Model Must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21708" y="1594553"/>
            <a:ext cx="8227409" cy="283973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Ensure that a resource can provide all capacity, energy and A/S into ISO/RTO markets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Including services not purchased through organized markets (black start, primary frequency response, reactive power, etc.)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1800" dirty="0" smtClean="0"/>
              <a:t>Resource can set w/s market prices as either a buyer or a seller at LMP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Account for physical/operational characteristics through bidding parameters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Technology neutrality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Establish a minimum size requirement that does not exceed 100 kW</a:t>
            </a:r>
          </a:p>
        </p:txBody>
      </p:sp>
    </p:spTree>
    <p:extLst>
      <p:ext uri="{BB962C8B-B14F-4D97-AF65-F5344CB8AC3E}">
        <p14:creationId xmlns:p14="http://schemas.microsoft.com/office/powerpoint/2010/main" val="14950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Storage Characteristics-Gives RTO/ISO Discretion as to Whether These Attributes are Required</a:t>
            </a:r>
          </a:p>
          <a:p>
            <a:pPr lvl="1"/>
            <a:r>
              <a:rPr lang="en-US" dirty="0" smtClean="0"/>
              <a:t>Maximum and Minimum State of Charge</a:t>
            </a:r>
          </a:p>
          <a:p>
            <a:pPr lvl="1"/>
            <a:r>
              <a:rPr lang="en-US" dirty="0" smtClean="0"/>
              <a:t>Maximum Charge Limit-maximum MW quantity resource can receive from the grid</a:t>
            </a:r>
          </a:p>
          <a:p>
            <a:pPr lvl="1"/>
            <a:r>
              <a:rPr lang="en-US" dirty="0" smtClean="0"/>
              <a:t>Maximum Discharge Limit-maximum MW quantity resource can provide to the grid</a:t>
            </a:r>
          </a:p>
          <a:p>
            <a:pPr lvl="1"/>
            <a:r>
              <a:rPr lang="en-US" dirty="0" smtClean="0"/>
              <a:t>Minimum Charge Time</a:t>
            </a:r>
          </a:p>
          <a:p>
            <a:pPr lvl="1"/>
            <a:r>
              <a:rPr lang="en-US" dirty="0" smtClean="0"/>
              <a:t>Maximum Charge Time</a:t>
            </a:r>
          </a:p>
          <a:p>
            <a:pPr lvl="1"/>
            <a:r>
              <a:rPr lang="en-US" dirty="0" smtClean="0"/>
              <a:t>Minimum Run Time</a:t>
            </a:r>
          </a:p>
          <a:p>
            <a:pPr lvl="1"/>
            <a:r>
              <a:rPr lang="en-US" dirty="0" smtClean="0"/>
              <a:t>Maximum Run Time</a:t>
            </a:r>
          </a:p>
          <a:p>
            <a:pPr lvl="1"/>
            <a:r>
              <a:rPr lang="en-US" dirty="0" smtClean="0"/>
              <a:t>Minimum Charge Limit</a:t>
            </a:r>
          </a:p>
          <a:p>
            <a:pPr lvl="1"/>
            <a:r>
              <a:rPr lang="en-US" dirty="0" smtClean="0"/>
              <a:t>Minimum Discharge Limit</a:t>
            </a:r>
          </a:p>
          <a:p>
            <a:pPr lvl="1"/>
            <a:r>
              <a:rPr lang="en-US" dirty="0" smtClean="0"/>
              <a:t>Charge Ramp Rate</a:t>
            </a:r>
          </a:p>
          <a:p>
            <a:pPr lvl="1"/>
            <a:r>
              <a:rPr lang="en-US" dirty="0" smtClean="0"/>
              <a:t>Discharge Ramp Rate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Participation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7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Type of telemetry consistent with service provided</a:t>
            </a:r>
          </a:p>
          <a:p>
            <a:pPr lvl="1"/>
            <a:r>
              <a:rPr lang="en-US" dirty="0" smtClean="0"/>
              <a:t>Necessary for responsive reserves</a:t>
            </a:r>
          </a:p>
          <a:p>
            <a:pPr lvl="1"/>
            <a:r>
              <a:rPr lang="en-US" dirty="0" smtClean="0"/>
              <a:t>May not be necessary for capacity and energy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Participation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1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1800" dirty="0" smtClean="0"/>
              <a:t>RTOs/ISOs have 270 days to file compliance tariffs </a:t>
            </a:r>
          </a:p>
          <a:p>
            <a:endParaRPr lang="en-US" sz="1800" dirty="0" smtClean="0"/>
          </a:p>
          <a:p>
            <a:r>
              <a:rPr lang="en-US" sz="1800" dirty="0" smtClean="0"/>
              <a:t>RTOs/ISOs have 365 days to implement tariffs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9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1800" dirty="0" smtClean="0"/>
              <a:t>Deferred making any determinations with respect to aggregated DER participation</a:t>
            </a:r>
          </a:p>
          <a:p>
            <a:endParaRPr lang="en-US" sz="1800" dirty="0" smtClean="0"/>
          </a:p>
          <a:p>
            <a:r>
              <a:rPr lang="en-US" sz="1800" dirty="0" smtClean="0"/>
              <a:t>Will continue to explore DER aggregation reforms</a:t>
            </a:r>
          </a:p>
          <a:p>
            <a:endParaRPr lang="en-US" sz="1800" dirty="0" smtClean="0"/>
          </a:p>
          <a:p>
            <a:r>
              <a:rPr lang="en-US" sz="1800" dirty="0" smtClean="0"/>
              <a:t>Announced a technical conference, with questions to supplement record in RM18-9-00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0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696953"/>
            <a:ext cx="8229600" cy="307777"/>
          </a:xfrm>
        </p:spPr>
        <p:txBody>
          <a:bodyPr/>
          <a:lstStyle/>
          <a:p>
            <a:r>
              <a:rPr lang="en-US" dirty="0" smtClean="0"/>
              <a:t>Sr. Director, Western Regulatory Affairs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 Tierney-Lloyd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2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erNOC_0609">
      <a:dk1>
        <a:srgbClr val="333333"/>
      </a:dk1>
      <a:lt1>
        <a:srgbClr val="FFFFFF"/>
      </a:lt1>
      <a:dk2>
        <a:srgbClr val="003E74"/>
      </a:dk2>
      <a:lt2>
        <a:srgbClr val="D9D9D9"/>
      </a:lt2>
      <a:accent1>
        <a:srgbClr val="0085B9"/>
      </a:accent1>
      <a:accent2>
        <a:srgbClr val="65A521"/>
      </a:accent2>
      <a:accent3>
        <a:srgbClr val="EEAB1A"/>
      </a:accent3>
      <a:accent4>
        <a:srgbClr val="662F98"/>
      </a:accent4>
      <a:accent5>
        <a:srgbClr val="B60C78"/>
      </a:accent5>
      <a:accent6>
        <a:srgbClr val="B12A31"/>
      </a:accent6>
      <a:hlink>
        <a:srgbClr val="008EAA"/>
      </a:hlink>
      <a:folHlink>
        <a:srgbClr val="008EA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5B30FD64A35E4096686689B864C703" ma:contentTypeVersion="5" ma:contentTypeDescription="Create a new document." ma:contentTypeScope="" ma:versionID="efe348b46ad2ee091d2899e033911e6b">
  <xsd:schema xmlns:xsd="http://www.w3.org/2001/XMLSchema" xmlns:xs="http://www.w3.org/2001/XMLSchema" xmlns:p="http://schemas.microsoft.com/office/2006/metadata/properties" xmlns:ns2="8a45e8f8-df7e-4117-afb5-00c66bfa429f" xmlns:ns3="e5094692-2dd9-48e8-8f67-f2cef9563f66" targetNamespace="http://schemas.microsoft.com/office/2006/metadata/properties" ma:root="true" ma:fieldsID="f71714a9ebcfb480e0ba27b5e8ff99f5" ns2:_="" ns3:_="">
    <xsd:import namespace="8a45e8f8-df7e-4117-afb5-00c66bfa429f"/>
    <xsd:import namespace="e5094692-2dd9-48e8-8f67-f2cef9563f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5e8f8-df7e-4117-afb5-00c66bfa42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4692-2dd9-48e8-8f67-f2cef9563f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a45e8f8-df7e-4117-afb5-00c66bfa429f">W22WS56KQP4H-259009788-40</_dlc_DocId>
    <_dlc_DocIdUrl xmlns="8a45e8f8-df7e-4117-afb5-00c66bfa429f">
      <Url>https://enernoc.sharepoint.com/sites/Enel_Information/_layouts/15/DocIdRedir.aspx?ID=W22WS56KQP4H-259009788-40</Url>
      <Description>W22WS56KQP4H-259009788-40</Description>
    </_dlc_DocIdUrl>
    <SharedWithUsers xmlns="8a45e8f8-df7e-4117-afb5-00c66bfa429f">
      <UserInfo>
        <DisplayName>Ben Mendelson</DisplayName>
        <AccountId>608</AccountId>
        <AccountType/>
      </UserInfo>
    </SharedWithUsers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C2028A4-09C4-4E90-9D70-5986F687D1F9}">
  <ds:schemaRefs>
    <ds:schemaRef ds:uri="8a45e8f8-df7e-4117-afb5-00c66bfa429f"/>
    <ds:schemaRef ds:uri="e5094692-2dd9-48e8-8f67-f2cef9563f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CCBB4E3-A65E-4386-BB0B-A1E01AA8D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566330-3066-4F26-A3BE-1BC814A203FE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e5094692-2dd9-48e8-8f67-f2cef9563f66"/>
    <ds:schemaRef ds:uri="http://purl.org/dc/elements/1.1/"/>
    <ds:schemaRef ds:uri="8a45e8f8-df7e-4117-afb5-00c66bfa429f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F281F2A-D5B2-4BC0-B559-0F07892CC3D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8324</TotalTime>
  <Words>358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Wingdings</vt:lpstr>
      <vt:lpstr>Office Theme</vt:lpstr>
      <vt:lpstr>FERC Order 841: Storage in W/S Markets</vt:lpstr>
      <vt:lpstr>FERC Definition of Storage</vt:lpstr>
      <vt:lpstr>FERC Order 841</vt:lpstr>
      <vt:lpstr>Storage Participation Model Must</vt:lpstr>
      <vt:lpstr>Storage Participation Model</vt:lpstr>
      <vt:lpstr>Storage Participation Model</vt:lpstr>
      <vt:lpstr>Next Steps</vt:lpstr>
      <vt:lpstr>DER Participation</vt:lpstr>
      <vt:lpstr>Mona Tierney-Lloyd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Enel eSolutions Research</dc:title>
  <dc:creator>Erin Donohue</dc:creator>
  <cp:lastModifiedBy>Mona Tierney-Lloyd</cp:lastModifiedBy>
  <cp:revision>101</cp:revision>
  <dcterms:modified xsi:type="dcterms:W3CDTF">2018-02-21T02:09:34Z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0x010100E05B30FD64A35E4096686689B864C703</vt:lpwstr>
  </property>
  <property fmtid="{D5CDD505-2E9C-101B-9397-08002B2CF9AE}" pid="3" name="_dlc_DocIdItemGuid">
    <vt:lpwstr>7ef27afe-d7ef-4595-afc4-ebc323c0c88c</vt:lpwstr>
  </property>
</Properties>
</file>