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0" r:id="rId3"/>
    <p:sldId id="262" r:id="rId4"/>
    <p:sldId id="264" r:id="rId5"/>
    <p:sldId id="2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28,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ERCOT has postponed the CRR MUI upgrade project go-live date. </a:t>
            </a:r>
          </a:p>
          <a:p>
            <a:pPr lvl="1"/>
            <a:r>
              <a:rPr lang="en-US" dirty="0"/>
              <a:t>ERCOT is still working through the issues and will update the market when able</a:t>
            </a:r>
          </a:p>
          <a:p>
            <a:pPr lvl="1"/>
            <a:endParaRPr lang="en-US" dirty="0"/>
          </a:p>
          <a:p>
            <a:r>
              <a:rPr lang="en-US" dirty="0"/>
              <a:t>CRR Auction Bid Limit Utilization</a:t>
            </a:r>
          </a:p>
          <a:p>
            <a:pPr lvl="1"/>
            <a:r>
              <a:rPr lang="en-US" dirty="0"/>
              <a:t>ERCOT presented data to show that there is plenty of room</a:t>
            </a:r>
          </a:p>
          <a:p>
            <a:pPr lvl="1"/>
            <a:r>
              <a:rPr lang="en-US" dirty="0"/>
              <a:t>There were requests for CMWG to investigate raising the individual entity bid limits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CRR activity calendar update</a:t>
            </a:r>
          </a:p>
          <a:p>
            <a:pPr lvl="1"/>
            <a:r>
              <a:rPr lang="en-US" dirty="0"/>
              <a:t>ERCOT presented the proposed dates</a:t>
            </a:r>
          </a:p>
          <a:p>
            <a:pPr lvl="1"/>
            <a:r>
              <a:rPr lang="en-US" dirty="0"/>
              <a:t>As the auction now extends 3 years, Market Participants will vote on the outer dates again</a:t>
            </a:r>
          </a:p>
          <a:p>
            <a:pPr lvl="1"/>
            <a:endParaRPr lang="en-US" dirty="0"/>
          </a:p>
          <a:p>
            <a:r>
              <a:rPr lang="en-US" dirty="0"/>
              <a:t>Panhandle GTC Analysis</a:t>
            </a:r>
          </a:p>
          <a:p>
            <a:pPr lvl="1"/>
            <a:r>
              <a:rPr lang="en-US" dirty="0"/>
              <a:t>ERCOT is investigating ways to limit the real-time flow on the interface exceeding the calculated limit </a:t>
            </a:r>
          </a:p>
          <a:p>
            <a:pPr lvl="1"/>
            <a:r>
              <a:rPr lang="en-US" dirty="0"/>
              <a:t>ERCOT presented multiple solutions that the market may want to investigate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2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Discussion on DAM run for January 23, 218</a:t>
            </a:r>
          </a:p>
          <a:p>
            <a:pPr lvl="1"/>
            <a:r>
              <a:rPr lang="en-US" dirty="0"/>
              <a:t>ERCOT gave an overview of the ERCOT Day-Ahead Market Operating Procedure Manual </a:t>
            </a:r>
          </a:p>
          <a:p>
            <a:pPr lvl="1"/>
            <a:r>
              <a:rPr lang="en-US" dirty="0"/>
              <a:t>Resource Node behind step up – should it be secured? Should we ignore X for these? How will market be informed?</a:t>
            </a:r>
          </a:p>
          <a:p>
            <a:pPr lvl="2"/>
            <a:r>
              <a:rPr lang="en-US" dirty="0"/>
              <a:t>CMWG will continue to discuss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b="1" dirty="0"/>
              <a:t>CMWG’s biggest take away was that while there may be steps to take, flexibility is extremely important for ERCOT </a:t>
            </a:r>
          </a:p>
        </p:txBody>
      </p:sp>
    </p:spTree>
    <p:extLst>
      <p:ext uri="{BB962C8B-B14F-4D97-AF65-F5344CB8AC3E}">
        <p14:creationId xmlns:p14="http://schemas.microsoft.com/office/powerpoint/2010/main" val="179376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CMWG Charter (Vote)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Next Meetings:</a:t>
            </a:r>
          </a:p>
          <a:p>
            <a:pPr lvl="1"/>
            <a:r>
              <a:rPr lang="en-US" dirty="0"/>
              <a:t>March 19, 2018</a:t>
            </a:r>
          </a:p>
          <a:p>
            <a:pPr lvl="1"/>
            <a:r>
              <a:rPr lang="en-US" dirty="0"/>
              <a:t>April 16, 2018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57300"/>
            <a:ext cx="8229600" cy="210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82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207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</cp:lastModifiedBy>
  <cp:revision>46</cp:revision>
  <cp:lastPrinted>2018-01-09T20:19:12Z</cp:lastPrinted>
  <dcterms:created xsi:type="dcterms:W3CDTF">2017-04-04T23:56:13Z</dcterms:created>
  <dcterms:modified xsi:type="dcterms:W3CDTF">2018-02-20T01:10:38Z</dcterms:modified>
</cp:coreProperties>
</file>