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70" r:id="rId7"/>
    <p:sldId id="271" r:id="rId8"/>
    <p:sldId id="272" r:id="rId9"/>
    <p:sldId id="274" r:id="rId10"/>
    <p:sldId id="277" r:id="rId11"/>
    <p:sldId id="273" r:id="rId12"/>
    <p:sldId id="275" r:id="rId13"/>
    <p:sldId id="27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07" autoAdjust="0"/>
  </p:normalViewPr>
  <p:slideViewPr>
    <p:cSldViewPr showGuides="1">
      <p:cViewPr varScale="1">
        <p:scale>
          <a:sx n="85" d="100"/>
          <a:sy n="85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chen\RENA_011618\rena_110117_020218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2749812523433"/>
          <c:y val="0.14596915694350832"/>
          <c:w val="0.76818428946381689"/>
          <c:h val="0.720800517309063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43101</c:v>
                </c:pt>
                <c:pt idx="1">
                  <c:v>43102</c:v>
                </c:pt>
                <c:pt idx="2">
                  <c:v>43103</c:v>
                </c:pt>
                <c:pt idx="3">
                  <c:v>43104</c:v>
                </c:pt>
                <c:pt idx="4">
                  <c:v>43105</c:v>
                </c:pt>
                <c:pt idx="5">
                  <c:v>43106</c:v>
                </c:pt>
                <c:pt idx="6">
                  <c:v>43107</c:v>
                </c:pt>
                <c:pt idx="7">
                  <c:v>43108</c:v>
                </c:pt>
                <c:pt idx="8">
                  <c:v>43109</c:v>
                </c:pt>
                <c:pt idx="9">
                  <c:v>43110</c:v>
                </c:pt>
                <c:pt idx="10">
                  <c:v>43111</c:v>
                </c:pt>
                <c:pt idx="11">
                  <c:v>43112</c:v>
                </c:pt>
                <c:pt idx="12">
                  <c:v>43113</c:v>
                </c:pt>
                <c:pt idx="13">
                  <c:v>43114</c:v>
                </c:pt>
                <c:pt idx="14">
                  <c:v>43115</c:v>
                </c:pt>
                <c:pt idx="15">
                  <c:v>43116</c:v>
                </c:pt>
                <c:pt idx="16">
                  <c:v>43117</c:v>
                </c:pt>
                <c:pt idx="17">
                  <c:v>43118</c:v>
                </c:pt>
                <c:pt idx="18">
                  <c:v>43119</c:v>
                </c:pt>
                <c:pt idx="19">
                  <c:v>43120</c:v>
                </c:pt>
                <c:pt idx="20">
                  <c:v>43121</c:v>
                </c:pt>
                <c:pt idx="21">
                  <c:v>43122</c:v>
                </c:pt>
                <c:pt idx="22">
                  <c:v>43123</c:v>
                </c:pt>
                <c:pt idx="23">
                  <c:v>43124</c:v>
                </c:pt>
                <c:pt idx="24">
                  <c:v>43125</c:v>
                </c:pt>
                <c:pt idx="25">
                  <c:v>43126</c:v>
                </c:pt>
                <c:pt idx="26">
                  <c:v>43127</c:v>
                </c:pt>
                <c:pt idx="27">
                  <c:v>43128</c:v>
                </c:pt>
                <c:pt idx="28">
                  <c:v>43129</c:v>
                </c:pt>
                <c:pt idx="29">
                  <c:v>43130</c:v>
                </c:pt>
                <c:pt idx="30">
                  <c:v>43131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9.5909113708763112</c:v>
                </c:pt>
                <c:pt idx="1">
                  <c:v>5.3830333984636702</c:v>
                </c:pt>
                <c:pt idx="2">
                  <c:v>3.0152609854123802</c:v>
                </c:pt>
                <c:pt idx="3">
                  <c:v>2.4086563237941201</c:v>
                </c:pt>
                <c:pt idx="4">
                  <c:v>6.7211391839076498E-2</c:v>
                </c:pt>
                <c:pt idx="5">
                  <c:v>1.3044794283437802</c:v>
                </c:pt>
                <c:pt idx="6">
                  <c:v>2.57111139711568</c:v>
                </c:pt>
                <c:pt idx="7">
                  <c:v>0.658819783751461</c:v>
                </c:pt>
                <c:pt idx="8">
                  <c:v>2.45369946804438</c:v>
                </c:pt>
                <c:pt idx="9">
                  <c:v>3.6008318727863502</c:v>
                </c:pt>
                <c:pt idx="10">
                  <c:v>2.4892613566645498</c:v>
                </c:pt>
                <c:pt idx="11">
                  <c:v>0.92520491453412501</c:v>
                </c:pt>
                <c:pt idx="12">
                  <c:v>0.64680989593420601</c:v>
                </c:pt>
                <c:pt idx="13">
                  <c:v>0.52771884705991701</c:v>
                </c:pt>
                <c:pt idx="14">
                  <c:v>2.2490072427832097</c:v>
                </c:pt>
                <c:pt idx="15">
                  <c:v>35.244286071911901</c:v>
                </c:pt>
                <c:pt idx="16">
                  <c:v>25.1622634953988</c:v>
                </c:pt>
                <c:pt idx="17">
                  <c:v>13.833648074029799</c:v>
                </c:pt>
                <c:pt idx="18">
                  <c:v>4.18230729981211</c:v>
                </c:pt>
                <c:pt idx="19">
                  <c:v>1.47833449250719</c:v>
                </c:pt>
                <c:pt idx="20">
                  <c:v>3.01598427571466</c:v>
                </c:pt>
                <c:pt idx="21">
                  <c:v>2.5133458487837199</c:v>
                </c:pt>
                <c:pt idx="22">
                  <c:v>3.4692680463591898</c:v>
                </c:pt>
                <c:pt idx="23">
                  <c:v>1.5957615677258701</c:v>
                </c:pt>
                <c:pt idx="24">
                  <c:v>8.2458896227439702</c:v>
                </c:pt>
                <c:pt idx="25">
                  <c:v>2.88195208235945</c:v>
                </c:pt>
                <c:pt idx="26">
                  <c:v>1.2196392575925501</c:v>
                </c:pt>
                <c:pt idx="27">
                  <c:v>5.6148256240460097E-2</c:v>
                </c:pt>
                <c:pt idx="28">
                  <c:v>0.85743574720145999</c:v>
                </c:pt>
                <c:pt idx="29">
                  <c:v>3.9932117736038997</c:v>
                </c:pt>
                <c:pt idx="30">
                  <c:v>1.6608895264428301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794152"/>
        <c:axId val="170794544"/>
      </c:barChart>
      <c:lineChart>
        <c:grouping val="standard"/>
        <c:varyColors val="0"/>
        <c:ser>
          <c:idx val="1"/>
          <c:order val="1"/>
          <c:tx>
            <c:strRef>
              <c:f>Sheet1!$E$1</c:f>
              <c:strCache>
                <c:ptCount val="1"/>
                <c:pt idx="0">
                  <c:v>RENA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Sheet1!$A$2:$A$32</c:f>
              <c:numCache>
                <c:formatCode>m/d/yyyy</c:formatCode>
                <c:ptCount val="31"/>
                <c:pt idx="0">
                  <c:v>43101</c:v>
                </c:pt>
                <c:pt idx="1">
                  <c:v>43102</c:v>
                </c:pt>
                <c:pt idx="2">
                  <c:v>43103</c:v>
                </c:pt>
                <c:pt idx="3">
                  <c:v>43104</c:v>
                </c:pt>
                <c:pt idx="4">
                  <c:v>43105</c:v>
                </c:pt>
                <c:pt idx="5">
                  <c:v>43106</c:v>
                </c:pt>
                <c:pt idx="6">
                  <c:v>43107</c:v>
                </c:pt>
                <c:pt idx="7">
                  <c:v>43108</c:v>
                </c:pt>
                <c:pt idx="8">
                  <c:v>43109</c:v>
                </c:pt>
                <c:pt idx="9">
                  <c:v>43110</c:v>
                </c:pt>
                <c:pt idx="10">
                  <c:v>43111</c:v>
                </c:pt>
                <c:pt idx="11">
                  <c:v>43112</c:v>
                </c:pt>
                <c:pt idx="12">
                  <c:v>43113</c:v>
                </c:pt>
                <c:pt idx="13">
                  <c:v>43114</c:v>
                </c:pt>
                <c:pt idx="14">
                  <c:v>43115</c:v>
                </c:pt>
                <c:pt idx="15">
                  <c:v>43116</c:v>
                </c:pt>
                <c:pt idx="16">
                  <c:v>43117</c:v>
                </c:pt>
                <c:pt idx="17">
                  <c:v>43118</c:v>
                </c:pt>
                <c:pt idx="18">
                  <c:v>43119</c:v>
                </c:pt>
                <c:pt idx="19">
                  <c:v>43120</c:v>
                </c:pt>
                <c:pt idx="20">
                  <c:v>43121</c:v>
                </c:pt>
                <c:pt idx="21">
                  <c:v>43122</c:v>
                </c:pt>
                <c:pt idx="22">
                  <c:v>43123</c:v>
                </c:pt>
                <c:pt idx="23">
                  <c:v>43124</c:v>
                </c:pt>
                <c:pt idx="24">
                  <c:v>43125</c:v>
                </c:pt>
                <c:pt idx="25">
                  <c:v>43126</c:v>
                </c:pt>
                <c:pt idx="26">
                  <c:v>43127</c:v>
                </c:pt>
                <c:pt idx="27">
                  <c:v>43128</c:v>
                </c:pt>
                <c:pt idx="28">
                  <c:v>43129</c:v>
                </c:pt>
                <c:pt idx="29">
                  <c:v>43130</c:v>
                </c:pt>
                <c:pt idx="30">
                  <c:v>43131</c:v>
                </c:pt>
              </c:numCache>
            </c:num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0.32227438000000003</c:v>
                </c:pt>
                <c:pt idx="1">
                  <c:v>0.28051276000000003</c:v>
                </c:pt>
                <c:pt idx="2">
                  <c:v>0.11836100999999999</c:v>
                </c:pt>
                <c:pt idx="3">
                  <c:v>-2.5939199999999999E-2</c:v>
                </c:pt>
                <c:pt idx="4">
                  <c:v>-3.1879600000000001E-3</c:v>
                </c:pt>
                <c:pt idx="5">
                  <c:v>3.201201E-2</c:v>
                </c:pt>
                <c:pt idx="6">
                  <c:v>5.1563339999999999E-2</c:v>
                </c:pt>
                <c:pt idx="7">
                  <c:v>8.1437599999999999E-3</c:v>
                </c:pt>
                <c:pt idx="8">
                  <c:v>0.10049323</c:v>
                </c:pt>
                <c:pt idx="9">
                  <c:v>1.6749429999999999E-2</c:v>
                </c:pt>
                <c:pt idx="10">
                  <c:v>-3.8275399999999999E-3</c:v>
                </c:pt>
                <c:pt idx="11">
                  <c:v>-0.21621673999999999</c:v>
                </c:pt>
                <c:pt idx="12">
                  <c:v>-2.7158759999999997E-2</c:v>
                </c:pt>
                <c:pt idx="13">
                  <c:v>3.1179169999999999E-2</c:v>
                </c:pt>
                <c:pt idx="14">
                  <c:v>-0.10256599000000001</c:v>
                </c:pt>
                <c:pt idx="15">
                  <c:v>4.4578441500000006</c:v>
                </c:pt>
                <c:pt idx="16">
                  <c:v>4.69759657</c:v>
                </c:pt>
                <c:pt idx="17">
                  <c:v>4.7407292500000002</c:v>
                </c:pt>
                <c:pt idx="18">
                  <c:v>0.35591899999999999</c:v>
                </c:pt>
                <c:pt idx="19">
                  <c:v>0.21911395</c:v>
                </c:pt>
                <c:pt idx="20">
                  <c:v>7.1220779999999997E-2</c:v>
                </c:pt>
                <c:pt idx="21">
                  <c:v>0.26485272999999998</c:v>
                </c:pt>
                <c:pt idx="22">
                  <c:v>4.5268070000000001E-2</c:v>
                </c:pt>
                <c:pt idx="23">
                  <c:v>4.315985E-2</c:v>
                </c:pt>
                <c:pt idx="24">
                  <c:v>0.47121357000000003</c:v>
                </c:pt>
                <c:pt idx="25">
                  <c:v>0.21308644000000002</c:v>
                </c:pt>
                <c:pt idx="26">
                  <c:v>4.5564420000000001E-2</c:v>
                </c:pt>
                <c:pt idx="27">
                  <c:v>4.6404200000000001E-3</c:v>
                </c:pt>
                <c:pt idx="28">
                  <c:v>0.21034492000000002</c:v>
                </c:pt>
                <c:pt idx="29">
                  <c:v>0.18758070000000002</c:v>
                </c:pt>
                <c:pt idx="30">
                  <c:v>-3.066114E-2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795328"/>
        <c:axId val="170794936"/>
      </c:lineChart>
      <c:dateAx>
        <c:axId val="170794152"/>
        <c:scaling>
          <c:orientation val="minMax"/>
        </c:scaling>
        <c:delete val="0"/>
        <c:axPos val="b"/>
        <c:numFmt formatCode="mmm\-dd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794544"/>
        <c:crosses val="autoZero"/>
        <c:auto val="1"/>
        <c:lblOffset val="100"/>
        <c:baseTimeUnit val="days"/>
        <c:majorUnit val="5"/>
        <c:majorTimeUnit val="days"/>
      </c:dateAx>
      <c:valAx>
        <c:axId val="170794544"/>
        <c:scaling>
          <c:orientation val="minMax"/>
          <c:max val="50"/>
          <c:min val="-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Congestion Rent Dollars</a:t>
                </a:r>
                <a:r>
                  <a:rPr lang="en-US" baseline="0" dirty="0" smtClean="0"/>
                  <a:t> ($)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2172619047619049E-2"/>
              <c:y val="0.276881337926500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0&quot;M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794152"/>
        <c:crosses val="autoZero"/>
        <c:crossBetween val="between"/>
      </c:valAx>
      <c:valAx>
        <c:axId val="170794936"/>
        <c:scaling>
          <c:orientation val="minMax"/>
          <c:max val="10"/>
          <c:min val="-2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RENA</a:t>
                </a:r>
                <a:r>
                  <a:rPr lang="en-US" baseline="0" dirty="0" smtClean="0"/>
                  <a:t> Dollars ($)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0&quot;M&quot;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795328"/>
        <c:crosses val="max"/>
        <c:crossBetween val="between"/>
      </c:valAx>
      <c:dateAx>
        <c:axId val="17079532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70794936"/>
        <c:crosses val="autoZero"/>
        <c:auto val="1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419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January 2018 Revenue Neutrality Allocation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David Maggio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February </a:t>
            </a:r>
            <a:r>
              <a:rPr lang="en-US" dirty="0" smtClean="0">
                <a:solidFill>
                  <a:schemeClr val="tx2"/>
                </a:solidFill>
              </a:rPr>
              <a:t>28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smtClean="0">
                <a:solidFill>
                  <a:schemeClr val="tx2"/>
                </a:solidFill>
              </a:rPr>
              <a:t>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Revenue Neutrality Allocation (RENA)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23621"/>
          </a:xfrm>
        </p:spPr>
        <p:txBody>
          <a:bodyPr/>
          <a:lstStyle/>
          <a:p>
            <a:r>
              <a:rPr lang="en-US" sz="2400" dirty="0" smtClean="0"/>
              <a:t>January had three simultaneous days of high RENA, January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–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ll three days are in the top 10 highest RENA charges since go-live of the Nodal Market.</a:t>
            </a:r>
          </a:p>
          <a:p>
            <a:r>
              <a:rPr lang="en-US" sz="2400" dirty="0" smtClean="0"/>
              <a:t>During these days, the ERCOT region was experiencing very low temperatures and a new winter </a:t>
            </a:r>
            <a:r>
              <a:rPr lang="en-US" sz="2400" dirty="0"/>
              <a:t>p</a:t>
            </a:r>
            <a:r>
              <a:rPr lang="en-US" sz="2400" dirty="0" smtClean="0"/>
              <a:t>eak demand record was set on the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ERCOT experienced higher </a:t>
            </a:r>
            <a:r>
              <a:rPr lang="en-US" sz="2400" dirty="0"/>
              <a:t>than average prices and volumes related to </a:t>
            </a:r>
            <a:r>
              <a:rPr lang="en-US" sz="2400" dirty="0" smtClean="0"/>
              <a:t>Point-to-Point (PTP) </a:t>
            </a:r>
            <a:r>
              <a:rPr lang="en-US" sz="2400" dirty="0"/>
              <a:t>Obligations.</a:t>
            </a:r>
          </a:p>
          <a:p>
            <a:r>
              <a:rPr lang="en-US" sz="2400" dirty="0" smtClean="0"/>
              <a:t>ERCOT experienced increased </a:t>
            </a:r>
            <a:r>
              <a:rPr lang="en-US" sz="2400" dirty="0"/>
              <a:t>DC Tie imports at higher prices.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9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95021"/>
          </a:xfrm>
        </p:spPr>
        <p:txBody>
          <a:bodyPr/>
          <a:lstStyle/>
          <a:p>
            <a:r>
              <a:rPr lang="en-US" sz="2400" dirty="0" smtClean="0"/>
              <a:t>There are several real-time components in the determination of RENA:</a:t>
            </a:r>
          </a:p>
          <a:p>
            <a:pPr lvl="1"/>
            <a:r>
              <a:rPr lang="en-US" sz="2000" dirty="0" smtClean="0"/>
              <a:t>Energy </a:t>
            </a:r>
            <a:r>
              <a:rPr lang="en-US" sz="2000" dirty="0"/>
              <a:t>Imbalance Payments or Charges (</a:t>
            </a:r>
            <a:r>
              <a:rPr lang="en-US" sz="2000" dirty="0" smtClean="0"/>
              <a:t>RTEIAMTTOT)</a:t>
            </a:r>
          </a:p>
          <a:p>
            <a:pPr lvl="1"/>
            <a:r>
              <a:rPr lang="en-US" sz="2000" dirty="0" smtClean="0"/>
              <a:t>Payments for Block Load </a:t>
            </a:r>
            <a:r>
              <a:rPr lang="en-US" sz="2000" dirty="0"/>
              <a:t>Transfers (</a:t>
            </a:r>
            <a:r>
              <a:rPr lang="en-US" sz="2000" dirty="0" smtClean="0"/>
              <a:t>BLTRAMTTOT)</a:t>
            </a:r>
          </a:p>
          <a:p>
            <a:pPr lvl="1"/>
            <a:r>
              <a:rPr lang="en-US" sz="2000" dirty="0" smtClean="0"/>
              <a:t>Payments for DC </a:t>
            </a:r>
            <a:r>
              <a:rPr lang="en-US" sz="2000" dirty="0"/>
              <a:t>Tie Imports (</a:t>
            </a:r>
            <a:r>
              <a:rPr lang="en-US" sz="2000" dirty="0" smtClean="0"/>
              <a:t>RTDCIMPAMTTOT)</a:t>
            </a:r>
          </a:p>
          <a:p>
            <a:pPr lvl="1"/>
            <a:r>
              <a:rPr lang="en-US" sz="2000" dirty="0" smtClean="0"/>
              <a:t>Charges for DC </a:t>
            </a:r>
            <a:r>
              <a:rPr lang="en-US" sz="2000" dirty="0"/>
              <a:t>Tie Exports (</a:t>
            </a:r>
            <a:r>
              <a:rPr lang="en-US" sz="2000" dirty="0" smtClean="0"/>
              <a:t>RTDCEXPAMTTOT)</a:t>
            </a:r>
          </a:p>
          <a:p>
            <a:pPr lvl="1"/>
            <a:r>
              <a:rPr lang="en-US" sz="2000" dirty="0" smtClean="0"/>
              <a:t>Congestion Payments or Charges </a:t>
            </a:r>
            <a:r>
              <a:rPr lang="en-US" sz="2000" dirty="0"/>
              <a:t>for Self-Schedules (</a:t>
            </a:r>
            <a:r>
              <a:rPr lang="en-US" sz="2000" dirty="0" smtClean="0"/>
              <a:t>RTCCAMTTOT)</a:t>
            </a:r>
          </a:p>
          <a:p>
            <a:pPr lvl="1"/>
            <a:r>
              <a:rPr lang="en-US" sz="2000" dirty="0" smtClean="0"/>
              <a:t>Payments or Charges for </a:t>
            </a:r>
            <a:r>
              <a:rPr lang="en-US" sz="2000" dirty="0"/>
              <a:t>PTP Obligations (</a:t>
            </a:r>
            <a:r>
              <a:rPr lang="en-US" sz="2000" dirty="0" smtClean="0"/>
              <a:t>RTOBLAMTTOT)</a:t>
            </a:r>
          </a:p>
          <a:p>
            <a:pPr lvl="1"/>
            <a:r>
              <a:rPr lang="en-US" sz="2000" dirty="0" smtClean="0"/>
              <a:t>Payments for PTP Obligations with Links </a:t>
            </a:r>
            <a:r>
              <a:rPr lang="en-US" sz="2000" dirty="0"/>
              <a:t>to Options (</a:t>
            </a:r>
            <a:r>
              <a:rPr lang="en-US" sz="2000" dirty="0" smtClean="0"/>
              <a:t>RTOBLLOAMTTOT)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7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Components for January ‘18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2" r="6250" b="2064"/>
          <a:stretch/>
        </p:blipFill>
        <p:spPr>
          <a:xfrm>
            <a:off x="178756" y="1234360"/>
            <a:ext cx="8812844" cy="478544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9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 of 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400" dirty="0" smtClean="0"/>
              <a:t>Significant </a:t>
            </a:r>
            <a:r>
              <a:rPr lang="en-US" sz="2400" dirty="0" smtClean="0"/>
              <a:t>Real-Time Market (RTM) congestion </a:t>
            </a:r>
            <a:r>
              <a:rPr lang="en-US" sz="2400" dirty="0" smtClean="0"/>
              <a:t>cost combined with other factors can lead to high RENA amounts.</a:t>
            </a:r>
          </a:p>
          <a:p>
            <a:pPr lvl="1"/>
            <a:r>
              <a:rPr lang="en-US" sz="2000" dirty="0" smtClean="0"/>
              <a:t>“Over-selling” of transmission in the Day-Ahead Market (DAM)</a:t>
            </a:r>
          </a:p>
          <a:p>
            <a:pPr lvl="2"/>
            <a:r>
              <a:rPr lang="en-US" sz="2000" dirty="0" smtClean="0"/>
              <a:t>Differences in topology between DAM and real-time </a:t>
            </a:r>
            <a:r>
              <a:rPr lang="en-US" sz="2000" dirty="0" smtClean="0"/>
              <a:t>(e.g</a:t>
            </a:r>
            <a:r>
              <a:rPr lang="en-US" sz="2000" dirty="0" smtClean="0"/>
              <a:t>., a forced outage of transmission equipment)</a:t>
            </a:r>
          </a:p>
          <a:p>
            <a:pPr lvl="2"/>
            <a:r>
              <a:rPr lang="en-US" sz="2000" dirty="0" smtClean="0"/>
              <a:t>Inaccurate load distribution factors</a:t>
            </a:r>
          </a:p>
          <a:p>
            <a:pPr lvl="1"/>
            <a:r>
              <a:rPr lang="en-US" sz="2000" dirty="0" smtClean="0"/>
              <a:t>Application of the -$251/MWh price floor to real-time Settlement Point Prices (SPPs)</a:t>
            </a:r>
          </a:p>
          <a:p>
            <a:pPr lvl="1"/>
            <a:r>
              <a:rPr lang="en-US" sz="2000" dirty="0" smtClean="0"/>
              <a:t>Modeling of PTP Obligations with Links to Options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1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sz="2000" dirty="0" smtClean="0"/>
              <a:t>SPP price floor of -$251/MWh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 smtClean="0"/>
              <a:t>RTM </a:t>
            </a:r>
            <a:r>
              <a:rPr lang="en-US" sz="1800" dirty="0" smtClean="0"/>
              <a:t>Locational Marginal Price (LMP) is -$500/MWh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 smtClean="0"/>
              <a:t>RTM</a:t>
            </a:r>
            <a:r>
              <a:rPr lang="en-US" sz="1800" dirty="0" smtClean="0"/>
              <a:t> </a:t>
            </a:r>
            <a:r>
              <a:rPr lang="en-US" sz="1800" dirty="0" smtClean="0"/>
              <a:t>injection at the Settlement Point is 120 MW for 1 hour</a:t>
            </a:r>
          </a:p>
          <a:p>
            <a:pPr lvl="1"/>
            <a:r>
              <a:rPr lang="en-US" sz="1800" dirty="0" smtClean="0"/>
              <a:t>The DAM injection at the Settlement Point is 100 MW for 1 hour</a:t>
            </a:r>
          </a:p>
          <a:p>
            <a:pPr lvl="1"/>
            <a:r>
              <a:rPr lang="en-US" sz="1800" dirty="0" smtClean="0"/>
              <a:t>The energy imbalance collected is (100-120 MW) * -$251/MWh * 1 hour = $5,020 when it would have been $10,000 without the floor</a:t>
            </a:r>
          </a:p>
          <a:p>
            <a:pPr lvl="1"/>
            <a:endParaRPr lang="en-US" sz="2000" dirty="0" smtClean="0"/>
          </a:p>
          <a:p>
            <a:r>
              <a:rPr lang="en-US" sz="2000" dirty="0"/>
              <a:t>Modeling of PTP Obligations with Links to </a:t>
            </a:r>
            <a:r>
              <a:rPr lang="en-US" sz="2000" dirty="0" smtClean="0"/>
              <a:t>Options</a:t>
            </a:r>
          </a:p>
          <a:p>
            <a:pPr lvl="1"/>
            <a:r>
              <a:rPr lang="en-US" sz="1800" dirty="0" smtClean="0"/>
              <a:t>There is a PTP Obligation with a Link to an Option of 100 MW from Resource A to Load Zone 1 for 1 hour</a:t>
            </a:r>
          </a:p>
          <a:p>
            <a:pPr lvl="1"/>
            <a:r>
              <a:rPr lang="en-US" sz="1800" dirty="0" smtClean="0"/>
              <a:t>The </a:t>
            </a:r>
            <a:r>
              <a:rPr lang="en-US" sz="1800" dirty="0" smtClean="0"/>
              <a:t>RTM</a:t>
            </a:r>
            <a:r>
              <a:rPr lang="en-US" sz="1800" dirty="0" smtClean="0"/>
              <a:t> </a:t>
            </a:r>
            <a:r>
              <a:rPr lang="en-US" sz="1800" dirty="0" smtClean="0"/>
              <a:t>prices at Resource A and Load Zone 1 are $100/MWh and $30/MWh, respectively</a:t>
            </a:r>
          </a:p>
          <a:p>
            <a:pPr lvl="1"/>
            <a:r>
              <a:rPr lang="en-US" sz="1800" dirty="0" smtClean="0"/>
              <a:t>The 100 MW * ($100/MWh - $30/MWh) * 1 hour = $7,000 is not available to offset the payment of other transactions</a:t>
            </a:r>
          </a:p>
          <a:p>
            <a:pPr lvl="1"/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32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Congestion and RENA for </a:t>
            </a:r>
            <a:r>
              <a:rPr lang="en-US" dirty="0"/>
              <a:t>January ‘18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366802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24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 Drivers for January 16</a:t>
            </a:r>
            <a:r>
              <a:rPr lang="en-US" baseline="30000" dirty="0" smtClean="0"/>
              <a:t>th</a:t>
            </a:r>
            <a:r>
              <a:rPr lang="en-US" dirty="0" smtClean="0"/>
              <a:t>-18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42621"/>
          </a:xfrm>
        </p:spPr>
        <p:txBody>
          <a:bodyPr/>
          <a:lstStyle/>
          <a:p>
            <a:r>
              <a:rPr lang="en-US" sz="2400" dirty="0" smtClean="0"/>
              <a:t>There was significant congestion in </a:t>
            </a:r>
            <a:r>
              <a:rPr lang="en-US" sz="2400" dirty="0" smtClean="0"/>
              <a:t>RTM, </a:t>
            </a:r>
            <a:r>
              <a:rPr lang="en-US" sz="2400" dirty="0" smtClean="0"/>
              <a:t>particularly in the southern part of ERCOT.</a:t>
            </a:r>
          </a:p>
          <a:p>
            <a:pPr lvl="1"/>
            <a:r>
              <a:rPr lang="en-US" sz="2000" dirty="0" smtClean="0"/>
              <a:t>Transformer at North Edinburg</a:t>
            </a:r>
          </a:p>
          <a:p>
            <a:pPr lvl="1"/>
            <a:r>
              <a:rPr lang="en-US" sz="2000" dirty="0" smtClean="0"/>
              <a:t>The Valley Import Generic Transmission Constraint (GTC)</a:t>
            </a:r>
          </a:p>
          <a:p>
            <a:r>
              <a:rPr lang="en-US" sz="2400" dirty="0" smtClean="0"/>
              <a:t>With this congestion, the modeling of </a:t>
            </a:r>
            <a:r>
              <a:rPr lang="en-US" sz="2400" dirty="0"/>
              <a:t>PTP Obligation with Links to </a:t>
            </a:r>
            <a:r>
              <a:rPr lang="en-US" sz="2400" dirty="0" smtClean="0"/>
              <a:t>Options was the most significant contributor across these three days.</a:t>
            </a:r>
          </a:p>
          <a:p>
            <a:r>
              <a:rPr lang="en-US" sz="2400" dirty="0" smtClean="0"/>
              <a:t>“Over-selling” also played a smaller role on the 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and 18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. </a:t>
            </a:r>
          </a:p>
          <a:p>
            <a:pPr lvl="1"/>
            <a:r>
              <a:rPr lang="en-US" sz="2000" dirty="0" smtClean="0"/>
              <a:t>The SPP price floor did not significantly contribute to the RENA to </a:t>
            </a:r>
            <a:r>
              <a:rPr lang="en-US" sz="2000" dirty="0" smtClean="0"/>
              <a:t>load.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6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24000"/>
            <a:ext cx="8229600" cy="4518821"/>
          </a:xfrm>
        </p:spPr>
        <p:txBody>
          <a:bodyPr/>
          <a:lstStyle/>
          <a:p>
            <a:r>
              <a:rPr lang="en-US" sz="2400" dirty="0" smtClean="0"/>
              <a:t>During their February meeting, members </a:t>
            </a:r>
            <a:r>
              <a:rPr lang="en-US" sz="2400" dirty="0"/>
              <a:t>of the Qualified Scheduling Entity Managers Working Group </a:t>
            </a:r>
            <a:r>
              <a:rPr lang="en-US" sz="2400" dirty="0" smtClean="0"/>
              <a:t>(QMWG) had expressed an interest in looking at the January ‘18 RENA in more depth.</a:t>
            </a:r>
          </a:p>
          <a:p>
            <a:endParaRPr lang="en-US" sz="2400" dirty="0" smtClean="0"/>
          </a:p>
          <a:p>
            <a:r>
              <a:rPr lang="en-US" sz="2400" dirty="0" smtClean="0"/>
              <a:t>ERCOT can </a:t>
            </a:r>
            <a:r>
              <a:rPr lang="en-US" sz="2400" dirty="0" smtClean="0"/>
              <a:t>continue discussing this topic with </a:t>
            </a:r>
            <a:r>
              <a:rPr lang="en-US" sz="2400" dirty="0" smtClean="0"/>
              <a:t>QMWG at their March meeting.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20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571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High Revenue Neutrality Allocation (RENA)</vt:lpstr>
      <vt:lpstr>RENA Components</vt:lpstr>
      <vt:lpstr>RENA Components for January ‘18</vt:lpstr>
      <vt:lpstr>Drivers of RENA</vt:lpstr>
      <vt:lpstr>Example of Drivers</vt:lpstr>
      <vt:lpstr>Real-Time Congestion and RENA for January ‘18</vt:lpstr>
      <vt:lpstr>RENA Drivers for January 16th-18th, 2018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Dave Maggio</cp:lastModifiedBy>
  <cp:revision>66</cp:revision>
  <cp:lastPrinted>2016-01-21T20:53:15Z</cp:lastPrinted>
  <dcterms:created xsi:type="dcterms:W3CDTF">2016-01-21T15:20:31Z</dcterms:created>
  <dcterms:modified xsi:type="dcterms:W3CDTF">2018-02-21T21:01:46Z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