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288" r:id="rId8"/>
    <p:sldId id="287" r:id="rId9"/>
    <p:sldId id="290" r:id="rId10"/>
    <p:sldId id="289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nanam, Gnanaprabhu" initials="GG" lastIdx="1" clrIdx="0">
    <p:extLst>
      <p:ext uri="{19B8F6BF-5375-455C-9EA6-DF929625EA0E}">
        <p15:presenceInfo xmlns:p15="http://schemas.microsoft.com/office/powerpoint/2012/main" userId="S-1-5-21-639947351-343809578-3807592339-275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6" d="100"/>
          <a:sy n="66" d="100"/>
        </p:scale>
        <p:origin x="1280" y="4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is.ercot.com/misapp/GetReports.do?reportTypeId=11425&amp;noOfDaysofArchive=1&amp;reportTitle=Generic%20Transmission%20Limits%20Methodology&amp;showHTMLView=undefined&amp;mimicKey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ntent/news/presentations/2014/Panhandle%20Renewable%20Energy%20Zone%20Study%20Report.pdf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4724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b="1" dirty="0" smtClean="0"/>
              <a:t>Alternatives for Exiting Generic Transmission Constraint (GTC) -  Update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ERCOT Transmission Planning</a:t>
            </a:r>
          </a:p>
          <a:p>
            <a:endParaRPr lang="en-US" dirty="0"/>
          </a:p>
          <a:p>
            <a:r>
              <a:rPr lang="en-US" dirty="0" smtClean="0"/>
              <a:t>Regional Planning Group</a:t>
            </a:r>
          </a:p>
          <a:p>
            <a:r>
              <a:rPr lang="en-US" dirty="0" smtClean="0"/>
              <a:t>February  27,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Effective GTC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200" dirty="0" smtClean="0">
              <a:hlinkClick r:id="rId2"/>
            </a:endParaRPr>
          </a:p>
          <a:p>
            <a:r>
              <a:rPr lang="en-US" sz="1200" dirty="0" smtClean="0">
                <a:hlinkClick r:id="rId2"/>
              </a:rPr>
              <a:t>https</a:t>
            </a:r>
            <a:r>
              <a:rPr lang="en-US" sz="1200" dirty="0">
                <a:hlinkClick r:id="rId2"/>
              </a:rPr>
              <a:t>://</a:t>
            </a:r>
            <a:r>
              <a:rPr lang="en-US" sz="1200" dirty="0" smtClean="0">
                <a:hlinkClick r:id="rId2"/>
              </a:rPr>
              <a:t>mis.ercot.com/misapp/GetReports.do?reportTypeId=11425&amp;noOfDaysofArchive=1&amp;reportTitle=Generic%20Transmission%20Limits%20Methodology&amp;showHTMLView=undefined&amp;mimicKey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496326"/>
              </p:ext>
            </p:extLst>
          </p:nvPr>
        </p:nvGraphicFramePr>
        <p:xfrm>
          <a:off x="533400" y="2667000"/>
          <a:ext cx="7953378" cy="2819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39887"/>
                <a:gridCol w="4313491"/>
              </a:tblGrid>
              <a:tr h="432409"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Generic</a:t>
                      </a:r>
                      <a:r>
                        <a:rPr lang="en-US" sz="16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Transmission Constraint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Effective Date</a:t>
                      </a:r>
                      <a:endParaRPr lang="en-US" sz="1600" b="1" dirty="0"/>
                    </a:p>
                  </a:txBody>
                  <a:tcPr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16204"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North to Houston</a:t>
                      </a: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December </a:t>
                      </a:r>
                      <a:r>
                        <a:rPr lang="en-US" sz="1600" dirty="0" smtClean="0"/>
                        <a:t>1, </a:t>
                      </a:r>
                      <a:r>
                        <a:rPr lang="en-US" sz="1600" dirty="0" smtClean="0"/>
                        <a:t>2010 (Nodal</a:t>
                      </a:r>
                      <a:r>
                        <a:rPr lang="en-US" sz="1600" baseline="0" dirty="0" smtClean="0"/>
                        <a:t> Go-Live)</a:t>
                      </a:r>
                      <a:endParaRPr lang="en-US" sz="1600" dirty="0"/>
                    </a:p>
                  </a:txBody>
                  <a:tcPr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16204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Rio Grande Valley Import</a:t>
                      </a: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December </a:t>
                      </a:r>
                      <a:r>
                        <a:rPr lang="en-US" sz="1600" dirty="0" smtClean="0"/>
                        <a:t>1, </a:t>
                      </a:r>
                      <a:r>
                        <a:rPr lang="en-US" sz="1600" dirty="0" smtClean="0"/>
                        <a:t>2010 (Nodal</a:t>
                      </a:r>
                      <a:r>
                        <a:rPr lang="en-US" sz="1600" baseline="0" dirty="0" smtClean="0"/>
                        <a:t> Go-Live)</a:t>
                      </a:r>
                      <a:endParaRPr lang="en-US" sz="1600" dirty="0"/>
                    </a:p>
                  </a:txBody>
                  <a:tcPr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Nelson Sharpe</a:t>
                      </a:r>
                      <a:r>
                        <a:rPr lang="en-US" sz="1600" baseline="0" dirty="0" smtClean="0"/>
                        <a:t> – Rio Hondo</a:t>
                      </a:r>
                      <a:endParaRPr lang="en-US" sz="1600" dirty="0" smtClean="0"/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October 30, 2017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16204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Panhandle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July </a:t>
                      </a:r>
                      <a:r>
                        <a:rPr lang="en-US" sz="1600" dirty="0" smtClean="0"/>
                        <a:t>31,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smtClean="0"/>
                        <a:t>2015</a:t>
                      </a:r>
                      <a:endParaRPr lang="en-US" sz="1600" dirty="0" smtClean="0"/>
                    </a:p>
                  </a:txBody>
                  <a:tcPr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North Edinburg to Lobo</a:t>
                      </a:r>
                      <a:endParaRPr lang="en-US" sz="1600" dirty="0" smtClean="0"/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August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smtClean="0"/>
                        <a:t>24, </a:t>
                      </a:r>
                      <a:r>
                        <a:rPr lang="en-US" sz="1600" baseline="0" dirty="0" smtClean="0"/>
                        <a:t>2017</a:t>
                      </a:r>
                      <a:endParaRPr lang="en-US" sz="1600" dirty="0" smtClean="0"/>
                    </a:p>
                  </a:txBody>
                  <a:tcPr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East Texas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November </a:t>
                      </a:r>
                      <a:r>
                        <a:rPr lang="en-US" sz="1600" dirty="0" smtClean="0"/>
                        <a:t>2, </a:t>
                      </a:r>
                      <a:r>
                        <a:rPr lang="en-US" sz="1600" dirty="0" smtClean="0"/>
                        <a:t>2017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5311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Red Tap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August </a:t>
                      </a:r>
                      <a:r>
                        <a:rPr lang="en-US" sz="1600" dirty="0" smtClean="0"/>
                        <a:t>29, </a:t>
                      </a:r>
                      <a:r>
                        <a:rPr lang="en-US" sz="1600" dirty="0" smtClean="0"/>
                        <a:t>2016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4561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 Section 3.10.7.6 (7) </a:t>
            </a:r>
            <a:r>
              <a:rPr lang="en-US" u="sng" dirty="0" smtClean="0"/>
              <a:t>(gray box)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No later than 180 days after the effective date of a new GTC, ERCOT shall post a report listing alternatives for exiting the GTC to the MIS Secure Area.  The listed alternatives may include but are not limited to the implementation or modification of a RAS or a transmission improvement project.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84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 Posting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2971800" cy="4319832"/>
          </a:xfrm>
        </p:spPr>
        <p:txBody>
          <a:bodyPr/>
          <a:lstStyle/>
          <a:p>
            <a:r>
              <a:rPr lang="en-US" dirty="0" smtClean="0"/>
              <a:t>The alternative for existing GTCs will be included in the posted GTC study report on MIS.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4117" y="1386682"/>
            <a:ext cx="5481637" cy="466413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429000" y="4800600"/>
            <a:ext cx="1371600" cy="2286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2743200" y="4953000"/>
            <a:ext cx="685800" cy="3048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85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of Identifying Alternatives for Exiting the GTCs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2026166"/>
              </p:ext>
            </p:extLst>
          </p:nvPr>
        </p:nvGraphicFramePr>
        <p:xfrm>
          <a:off x="457200" y="2350417"/>
          <a:ext cx="8153400" cy="3093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31428"/>
                <a:gridCol w="4421972"/>
              </a:tblGrid>
              <a:tr h="432409"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Generic</a:t>
                      </a:r>
                      <a:r>
                        <a:rPr lang="en-US" sz="16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Transmission Constraint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Tentative</a:t>
                      </a:r>
                      <a:r>
                        <a:rPr lang="en-US" sz="1600" b="1" baseline="0" dirty="0" smtClean="0"/>
                        <a:t> Schedule</a:t>
                      </a:r>
                      <a:endParaRPr lang="en-US" sz="1600" b="1" dirty="0"/>
                    </a:p>
                  </a:txBody>
                  <a:tcPr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16204"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North to Houston</a:t>
                      </a: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3Q, 2018</a:t>
                      </a:r>
                      <a:endParaRPr lang="en-US" sz="1600" dirty="0"/>
                    </a:p>
                  </a:txBody>
                  <a:tcPr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16204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Rio Grande Valley Import</a:t>
                      </a: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TBD</a:t>
                      </a:r>
                      <a:endParaRPr lang="en-US" sz="1600" dirty="0"/>
                    </a:p>
                  </a:txBody>
                  <a:tcPr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Nelson Sharpe</a:t>
                      </a:r>
                      <a:r>
                        <a:rPr lang="en-US" sz="1600" baseline="0" dirty="0" smtClean="0"/>
                        <a:t> – Rio Hondo</a:t>
                      </a:r>
                      <a:endParaRPr lang="en-US" sz="1600" dirty="0" smtClean="0"/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3Q, 2018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16204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Panhandle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Complete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Panhandle Renewable Energy Zone Study Report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600" dirty="0" smtClean="0"/>
                    </a:p>
                  </a:txBody>
                  <a:tcPr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North Edinburg to Lobo</a:t>
                      </a:r>
                      <a:endParaRPr lang="en-US" sz="1600" dirty="0" smtClean="0"/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TBD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East Texas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March, 2018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5311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Red Tap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April, 2018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3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4447</TotalTime>
  <Words>232</Words>
  <Application>Microsoft Office PowerPoint</Application>
  <PresentationFormat>On-screen Show (4:3)</PresentationFormat>
  <Paragraphs>53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Custom Design</vt:lpstr>
      <vt:lpstr>PowerPoint Presentation</vt:lpstr>
      <vt:lpstr>Existing Effective GTC Definitions</vt:lpstr>
      <vt:lpstr>Protocol Section 3.10.7.6 (7) (gray box) </vt:lpstr>
      <vt:lpstr>MIS Posting</vt:lpstr>
      <vt:lpstr>Status of Identifying Alternatives for Exiting the GTCs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ShunHsien Huang</cp:lastModifiedBy>
  <cp:revision>113</cp:revision>
  <cp:lastPrinted>2016-01-21T20:53:15Z</cp:lastPrinted>
  <dcterms:created xsi:type="dcterms:W3CDTF">2016-01-21T15:20:31Z</dcterms:created>
  <dcterms:modified xsi:type="dcterms:W3CDTF">2018-02-17T20:55:37Z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