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 id="2147483650" r:id="rId3"/>
  </p:sldMasterIdLst>
  <p:notesMasterIdLst>
    <p:notesMasterId r:id="rId6"/>
  </p:notesMasterIdLst>
  <p:handoutMasterIdLst>
    <p:handoutMasterId r:id="rId21"/>
  </p:handoutMasterIdLst>
  <p:sldIdLst>
    <p:sldId id="260" r:id="rId4"/>
    <p:sldId id="287" r:id="rId5"/>
    <p:sldId id="278" r:id="rId7"/>
    <p:sldId id="307" r:id="rId8"/>
    <p:sldId id="299" r:id="rId9"/>
    <p:sldId id="311" r:id="rId10"/>
    <p:sldId id="314" r:id="rId11"/>
    <p:sldId id="317" r:id="rId12"/>
    <p:sldId id="305" r:id="rId13"/>
    <p:sldId id="316" r:id="rId14"/>
    <p:sldId id="310" r:id="rId15"/>
    <p:sldId id="304" r:id="rId16"/>
    <p:sldId id="302" r:id="rId17"/>
    <p:sldId id="309" r:id="rId18"/>
    <p:sldId id="308" r:id="rId19"/>
    <p:sldId id="306"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3EB"/>
    <a:srgbClr val="E7F2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358" autoAdjust="0"/>
  </p:normalViewPr>
  <p:slideViewPr>
    <p:cSldViewPr showGuides="1">
      <p:cViewPr varScale="1">
        <p:scale>
          <a:sx n="98" d="100"/>
          <a:sy n="98" d="100"/>
        </p:scale>
        <p:origin x="1890" y="90"/>
      </p:cViewPr>
      <p:guideLst>
        <p:guide orient="horz" pos="2160"/>
        <p:guide pos="2880"/>
      </p:guideLst>
    </p:cSldViewPr>
  </p:slideViewPr>
  <p:notesTextViewPr>
    <p:cViewPr>
      <p:scale>
        <a:sx n="3" d="2"/>
        <a:sy n="3" d="2"/>
      </p:scale>
      <p:origin x="0" y="0"/>
    </p:cViewPr>
  </p:notesTextViewPr>
  <p:notesViewPr>
    <p:cSldViewPr>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handoutMaster" Target="handoutMasters/handoutMaster1.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dirty="0" smtClean="0">
                <a:solidFill>
                  <a:schemeClr val="tx1"/>
                </a:solidFill>
              </a:rPr>
              <a:t>Contingency Event Recovery Period (New) = Disturbance Recovery Period (Old)</a:t>
            </a:r>
            <a:endParaRPr lang="en-US" sz="1200" i="0" dirty="0" smtClean="0">
              <a:solidFill>
                <a:schemeClr val="tx1"/>
              </a:solidFill>
            </a:endParaRPr>
          </a:p>
          <a:p>
            <a:r>
              <a:rPr lang="en-US" sz="1200" i="0" dirty="0" smtClean="0">
                <a:solidFill>
                  <a:schemeClr val="tx1"/>
                </a:solidFill>
              </a:rPr>
              <a:t>Reportable Balancing Contingency Event (New) = Reportable Disturbance (Old)</a:t>
            </a:r>
            <a:endParaRPr lang="en-US" sz="1200" i="0" dirty="0" smtClean="0">
              <a:solidFill>
                <a:schemeClr val="tx1"/>
              </a:solidFill>
            </a:endParaRPr>
          </a:p>
          <a:p>
            <a:r>
              <a:rPr lang="en-US" sz="1200" i="0" dirty="0" smtClean="0">
                <a:solidFill>
                  <a:schemeClr val="tx1"/>
                </a:solidFill>
              </a:rPr>
              <a:t>Contingency Reserve Restoration Period (New, Old) </a:t>
            </a:r>
            <a:endParaRPr lang="en-US" sz="1200" i="0" dirty="0" smtClean="0">
              <a:solidFill>
                <a:schemeClr val="tx1"/>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FAC-011-4</a:t>
            </a:r>
            <a:r>
              <a:rPr lang="en-US" baseline="0" dirty="0" smtClean="0"/>
              <a:t> allows RC to define contingencies above &amp; beyond the guidance as it currently stands.</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endParaRPr lang="en-US" dirty="0" smtClean="0"/>
          </a:p>
          <a:p>
            <a:pPr lvl="1"/>
            <a:r>
              <a:rPr lang="en-US" dirty="0" smtClean="0"/>
              <a:t>Second level</a:t>
            </a:r>
            <a:endParaRPr lang="en-US" dirty="0" smtClean="0"/>
          </a:p>
          <a:p>
            <a:pPr lvl="2"/>
            <a:r>
              <a:rPr lang="en-US" dirty="0" smtClean="0"/>
              <a:t>Third level</a:t>
            </a:r>
            <a:endParaRPr lang="en-US" dirty="0" smtClean="0"/>
          </a:p>
          <a:p>
            <a:pPr lvl="3"/>
            <a:r>
              <a:rPr lang="en-US" dirty="0" smtClean="0"/>
              <a:t>Fourth level</a:t>
            </a:r>
            <a:endParaRPr lang="en-US" dirty="0" smtClean="0"/>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image" Target="../media/image1.png"/><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5" Type="http://schemas.openxmlformats.org/officeDocument/2006/relationships/theme" Target="../theme/theme2.xml"/><Relationship Id="rId4" Type="http://schemas.openxmlformats.org/officeDocument/2006/relationships/image" Target="../media/image2.png"/><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7" Type="http://schemas.openxmlformats.org/officeDocument/2006/relationships/slideLayout" Target="../slideLayouts/slideLayout3.xml"/><Relationship Id="rId6" Type="http://schemas.openxmlformats.org/officeDocument/2006/relationships/hyperlink" Target="http://www.ercot.com/mktrules/nprotocols/current" TargetMode="External"/><Relationship Id="rId5" Type="http://schemas.openxmlformats.org/officeDocument/2006/relationships/hyperlink" Target="https://mis.ercot.com/misapp/GetReports.do?reportTypeId=13423&amp;noOfDaysofArchive=365&amp;reportTitle=ERCOT%20System%20Operating%20Limit%20(SOL)%20Methodology&amp;showHTMLView=undefined&amp;mimicKey=" TargetMode="External"/><Relationship Id="rId4" Type="http://schemas.openxmlformats.org/officeDocument/2006/relationships/hyperlink" Target="http://www.nerc.com/pa/Stand/Reliability%20Standards/FAC-011-3.pdf" TargetMode="External"/><Relationship Id="rId3" Type="http://schemas.openxmlformats.org/officeDocument/2006/relationships/hyperlink" Target="http://www.nerc.com/_layouts/PrintStandard.aspx?standardnumber=BAL-002-2&amp;title=Disturbance%20Control%20Standard%20%E2%80%93%20Contingency%20Reserve%20for%20Recovery%20from%20a%20Balancing%20Contingency%20Event&amp;jurisdiction=United%20States" TargetMode="External"/><Relationship Id="rId2" Type="http://schemas.openxmlformats.org/officeDocument/2006/relationships/hyperlink" Target="http://www.nerc.com/files/bal-002-1.pdf" TargetMode="External"/><Relationship Id="rId1" Type="http://schemas.openxmlformats.org/officeDocument/2006/relationships/hyperlink" Target="http://www.nerc.com/files/glossary_of_terms.pdf"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hyperlink" Target="https://en.wikipedia.org/wiki/Pacific_DC_Intertie" TargetMode="External"/><Relationship Id="rId1" Type="http://schemas.openxmlformats.org/officeDocument/2006/relationships/hyperlink" Target="https://en.wikipedia.org/wiki/Quebec_%E2%80%93_New_England_Transmission"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4830"/>
          </a:xfrm>
          <a:prstGeom prst="rect">
            <a:avLst/>
          </a:prstGeom>
          <a:noFill/>
        </p:spPr>
        <p:txBody>
          <a:bodyPr wrap="square" rtlCol="0">
            <a:spAutoFit/>
          </a:bodyPr>
          <a:lstStyle/>
          <a:p>
            <a:r>
              <a:rPr lang="en-US" sz="2000" b="1" dirty="0" smtClean="0"/>
              <a:t>Southern Cross Transmission Directives</a:t>
            </a:r>
            <a:endParaRPr lang="en-US" sz="2000" b="1" dirty="0" smtClean="0"/>
          </a:p>
          <a:p>
            <a:r>
              <a:rPr lang="en-US" sz="2000" b="1" dirty="0" smtClean="0"/>
              <a:t>Ancillary Service Related</a:t>
            </a:r>
            <a:endParaRPr lang="en-US" sz="2000" b="1" dirty="0" smtClean="0"/>
          </a:p>
          <a:p>
            <a:endParaRPr lang="en-US" dirty="0" smtClean="0">
              <a:solidFill>
                <a:schemeClr val="tx2"/>
              </a:solidFill>
            </a:endParaRPr>
          </a:p>
          <a:p>
            <a:r>
              <a:rPr lang="en-US" dirty="0" smtClean="0"/>
              <a:t>February 2018 </a:t>
            </a:r>
            <a:r>
              <a:rPr lang="en-US" dirty="0"/>
              <a:t>O</a:t>
            </a:r>
            <a:r>
              <a:rPr lang="en-US" dirty="0" smtClean="0"/>
              <a:t>WG</a:t>
            </a:r>
            <a:endParaRPr lang="en-US" dirty="0" smtClean="0"/>
          </a:p>
          <a:p>
            <a:r>
              <a:rPr lang="en-US" dirty="0" smtClean="0"/>
              <a:t>ERCOT Staff</a:t>
            </a:r>
            <a:endParaRPr lang="en-US" dirty="0" smtClean="0"/>
          </a:p>
          <a:p>
            <a:endParaRPr lang="en-US" dirty="0" smtClean="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lgn="just">
              <a:buNone/>
            </a:pPr>
            <a:r>
              <a:rPr lang="en-US" sz="1600" dirty="0">
                <a:solidFill>
                  <a:schemeClr val="tx1"/>
                </a:solidFill>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a:t>
            </a:r>
            <a:endParaRPr lang="en-US" sz="1600" dirty="0">
              <a:solidFill>
                <a:schemeClr val="tx1"/>
              </a:solidFill>
              <a:effectLst/>
            </a:endParaRPr>
          </a:p>
        </p:txBody>
      </p:sp>
      <p:sp>
        <p:nvSpPr>
          <p:cNvPr id="3" name="Title 2"/>
          <p:cNvSpPr>
            <a:spLocks noGrp="1"/>
          </p:cNvSpPr>
          <p:nvPr>
            <p:ph type="title"/>
          </p:nvPr>
        </p:nvSpPr>
        <p:spPr/>
        <p:txBody>
          <a:bodyPr/>
          <a:lstStyle/>
          <a:p>
            <a:r>
              <a:rPr lang="en-US" sz="2000" dirty="0" smtClean="0"/>
              <a:t>Directive #</a:t>
            </a:r>
            <a:r>
              <a:rPr lang="en-US" sz="2000" dirty="0"/>
              <a:t>9 (cont’d)</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alt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fld>
            <a:endParaRPr lang="en-US" dirty="0"/>
          </a:p>
        </p:txBody>
      </p:sp>
      <p:sp>
        <p:nvSpPr>
          <p:cNvPr id="9" name="Content Placeholder 1"/>
          <p:cNvSpPr txBox="1"/>
          <p:nvPr/>
        </p:nvSpPr>
        <p:spPr>
          <a:xfrm>
            <a:off x="329184" y="2505456"/>
            <a:ext cx="8450982" cy="27594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b="1" dirty="0">
                <a:solidFill>
                  <a:schemeClr val="accent1"/>
                </a:solidFill>
              </a:rPr>
              <a:t>Issues &amp; Corresponding Studies:</a:t>
            </a:r>
            <a:endParaRPr lang="en-US" sz="1600" b="1" dirty="0">
              <a:solidFill>
                <a:schemeClr val="accent1"/>
              </a:solidFill>
            </a:endParaRPr>
          </a:p>
          <a:p>
            <a:r>
              <a:rPr lang="en-US" sz="1600" dirty="0">
                <a:solidFill>
                  <a:schemeClr val="tx1"/>
                </a:solidFill>
              </a:rPr>
              <a:t>Impact on Regulation Service during DC-Tie ramps </a:t>
            </a:r>
            <a:r>
              <a:rPr lang="en-US" sz="1600" dirty="0">
                <a:solidFill>
                  <a:schemeClr val="accent6">
                    <a:lumMod val="60000"/>
                    <a:lumOff val="40000"/>
                  </a:schemeClr>
                </a:solidFill>
              </a:rPr>
              <a:t>PDCWG</a:t>
            </a:r>
            <a:endParaRPr lang="en-US" sz="1600" dirty="0">
              <a:solidFill>
                <a:schemeClr val="accent6">
                  <a:lumMod val="60000"/>
                  <a:lumOff val="40000"/>
                </a:schemeClr>
              </a:solidFill>
            </a:endParaRPr>
          </a:p>
          <a:p>
            <a:pPr marL="800100" lvl="1" indent="-342900">
              <a:buFont typeface="+mj-lt"/>
              <a:buAutoNum type="arabicPeriod" startAt="4"/>
            </a:pPr>
            <a:r>
              <a:rPr lang="en-US" sz="1400" i="1" dirty="0">
                <a:solidFill>
                  <a:schemeClr val="accent4"/>
                </a:solidFill>
              </a:rPr>
              <a:t>Study the impact of DC-Tie ramps on Regulation, Non-Spin &amp; RRS requirements</a:t>
            </a:r>
            <a:endParaRPr lang="en-US" sz="1600" i="1" dirty="0">
              <a:solidFill>
                <a:schemeClr val="accent4"/>
              </a:solidFill>
            </a:endParaRPr>
          </a:p>
          <a:p>
            <a:endParaRPr lang="en-US" sz="800" dirty="0" smtClean="0">
              <a:solidFill>
                <a:schemeClr val="tx1"/>
              </a:solidFill>
            </a:endParaRPr>
          </a:p>
          <a:p>
            <a:r>
              <a:rPr lang="en-US" sz="1600" dirty="0" smtClean="0">
                <a:solidFill>
                  <a:schemeClr val="tx1"/>
                </a:solidFill>
              </a:rPr>
              <a:t>Study </a:t>
            </a:r>
            <a:r>
              <a:rPr lang="en-US" sz="1600" dirty="0">
                <a:solidFill>
                  <a:schemeClr val="tx1"/>
                </a:solidFill>
              </a:rPr>
              <a:t>impact on Frequency due to forced outage of DC Tie while </a:t>
            </a:r>
            <a:r>
              <a:rPr lang="en-US" sz="1600" b="1" dirty="0">
                <a:solidFill>
                  <a:schemeClr val="tx1"/>
                </a:solidFill>
              </a:rPr>
              <a:t>exporting,</a:t>
            </a:r>
            <a:r>
              <a:rPr lang="en-US" sz="1600" dirty="0">
                <a:solidFill>
                  <a:schemeClr val="tx1"/>
                </a:solidFill>
              </a:rPr>
              <a:t> </a:t>
            </a:r>
            <a:r>
              <a:rPr lang="en-US" sz="1600" dirty="0" smtClean="0">
                <a:solidFill>
                  <a:schemeClr val="tx1"/>
                </a:solidFill>
              </a:rPr>
              <a:t>evaluate </a:t>
            </a:r>
            <a:r>
              <a:rPr lang="en-US" sz="1600" dirty="0">
                <a:solidFill>
                  <a:schemeClr val="tx1"/>
                </a:solidFill>
              </a:rPr>
              <a:t>if new AS is needed to address the overshoot issue and review existing UFR settings on LRs</a:t>
            </a:r>
            <a:r>
              <a:rPr lang="en-US" sz="1600" dirty="0" smtClean="0">
                <a:solidFill>
                  <a:schemeClr val="tx1"/>
                </a:solidFill>
              </a:rPr>
              <a:t>. </a:t>
            </a:r>
            <a:r>
              <a:rPr lang="en-US" sz="1600" dirty="0" smtClean="0">
                <a:solidFill>
                  <a:schemeClr val="accent6">
                    <a:lumMod val="60000"/>
                    <a:lumOff val="40000"/>
                  </a:schemeClr>
                </a:solidFill>
              </a:rPr>
              <a:t>PDCWG, DWG &amp; DSWG</a:t>
            </a:r>
            <a:endParaRPr lang="en-US" sz="1600" dirty="0" smtClean="0">
              <a:solidFill>
                <a:schemeClr val="accent6">
                  <a:lumMod val="60000"/>
                  <a:lumOff val="40000"/>
                </a:schemeClr>
              </a:solidFill>
            </a:endParaRPr>
          </a:p>
          <a:p>
            <a:pPr marL="800100" lvl="1" indent="-342900" algn="just">
              <a:buFont typeface="+mj-lt"/>
              <a:buAutoNum type="arabicPeriod"/>
            </a:pPr>
            <a:r>
              <a:rPr lang="en-US" sz="1400" dirty="0" smtClean="0">
                <a:solidFill>
                  <a:schemeClr val="accent4"/>
                </a:solidFill>
              </a:rPr>
              <a:t>Study impact on system frequency of DC-Tie trip when exporting</a:t>
            </a:r>
            <a:r>
              <a:rPr lang="en-US" sz="1400" dirty="0">
                <a:solidFill>
                  <a:schemeClr val="accent4"/>
                </a:solidFill>
              </a:rPr>
              <a:t> </a:t>
            </a:r>
            <a:r>
              <a:rPr lang="en-US" sz="1400" dirty="0" smtClean="0">
                <a:solidFill>
                  <a:schemeClr val="accent4"/>
                </a:solidFill>
              </a:rPr>
              <a:t>and evaluate if a new type of A/S product may be needed to arrest the resulting frequency overshoot.</a:t>
            </a:r>
            <a:endParaRPr lang="en-US" sz="1400" dirty="0" smtClean="0">
              <a:solidFill>
                <a:schemeClr val="accent4"/>
              </a:solidFill>
            </a:endParaRPr>
          </a:p>
          <a:p>
            <a:pPr marL="800100" lvl="1" indent="-342900" algn="just">
              <a:buFont typeface="+mj-lt"/>
              <a:buAutoNum type="arabicPeriod"/>
            </a:pPr>
            <a:r>
              <a:rPr lang="en-US" sz="1400" dirty="0" smtClean="0">
                <a:solidFill>
                  <a:schemeClr val="accent4"/>
                </a:solidFill>
              </a:rPr>
              <a:t>Evaluate the risk of &amp; frequency of triggering Load Resources due to DC-Tie trips when importing. Examine if the under-frequency relay settings for Load Resources warrant a change.</a:t>
            </a:r>
            <a:endParaRPr lang="en-US" sz="1400" dirty="0">
              <a:solidFill>
                <a:schemeClr val="accent4"/>
              </a:solidFill>
            </a:endParaRPr>
          </a:p>
          <a:p>
            <a:pPr marL="0" indent="0">
              <a:buNone/>
            </a:pPr>
            <a:endParaRPr lang="en-US" sz="1600" dirty="0" smtClean="0">
              <a:solidFill>
                <a:schemeClr val="tx1"/>
              </a:solidFill>
            </a:endParaRPr>
          </a:p>
          <a:p>
            <a:endParaRPr lang="en-US" sz="1600" dirty="0">
              <a:solidFill>
                <a:schemeClr val="tx1"/>
              </a:solidFil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Links</a:t>
            </a:r>
            <a:endParaRPr lang="en-US" dirty="0"/>
          </a:p>
        </p:txBody>
      </p:sp>
      <p:sp>
        <p:nvSpPr>
          <p:cNvPr id="3" name="Content Placeholder 2"/>
          <p:cNvSpPr>
            <a:spLocks noGrp="1"/>
          </p:cNvSpPr>
          <p:nvPr>
            <p:ph idx="1"/>
          </p:nvPr>
        </p:nvSpPr>
        <p:spPr/>
        <p:txBody>
          <a:bodyPr/>
          <a:lstStyle/>
          <a:p>
            <a:r>
              <a:rPr lang="en-US" sz="1600" dirty="0">
                <a:hlinkClick r:id="rId1"/>
              </a:rPr>
              <a:t>NERC </a:t>
            </a:r>
            <a:r>
              <a:rPr lang="en-US" sz="1600" dirty="0" smtClean="0">
                <a:hlinkClick r:id="rId1"/>
              </a:rPr>
              <a:t>Glossary</a:t>
            </a:r>
            <a:endParaRPr lang="en-US" sz="1600" dirty="0" smtClean="0"/>
          </a:p>
          <a:p>
            <a:endParaRPr lang="en-US" sz="1600" dirty="0" smtClean="0">
              <a:hlinkClick r:id="rId2"/>
            </a:endParaRPr>
          </a:p>
          <a:p>
            <a:r>
              <a:rPr lang="en-US" sz="1600" dirty="0" smtClean="0">
                <a:hlinkClick r:id="rId2"/>
              </a:rPr>
              <a:t>NERC BAL-002-1</a:t>
            </a:r>
            <a:endParaRPr lang="en-US" sz="1600" dirty="0" smtClean="0"/>
          </a:p>
          <a:p>
            <a:r>
              <a:rPr lang="en-US" sz="1600" dirty="0" smtClean="0">
                <a:hlinkClick r:id="rId3"/>
              </a:rPr>
              <a:t>NERC </a:t>
            </a:r>
            <a:r>
              <a:rPr lang="en-US" sz="1600" dirty="0">
                <a:hlinkClick r:id="rId3"/>
              </a:rPr>
              <a:t>BAL-002-2</a:t>
            </a:r>
            <a:endParaRPr lang="en-US" sz="1600" dirty="0"/>
          </a:p>
          <a:p>
            <a:endParaRPr lang="en-US" sz="1600" dirty="0" smtClean="0"/>
          </a:p>
          <a:p>
            <a:r>
              <a:rPr lang="en-US" sz="1600" dirty="0" smtClean="0">
                <a:hlinkClick r:id="rId4"/>
              </a:rPr>
              <a:t>NERC FAC-011-3</a:t>
            </a:r>
            <a:endParaRPr lang="en-US" sz="1600" dirty="0" smtClean="0"/>
          </a:p>
          <a:p>
            <a:endParaRPr lang="en-US" sz="1600" dirty="0"/>
          </a:p>
          <a:p>
            <a:r>
              <a:rPr lang="en-US" sz="1600" dirty="0" smtClean="0">
                <a:hlinkClick r:id="rId5"/>
              </a:rPr>
              <a:t>ERCOT’s SOL Methodology</a:t>
            </a:r>
            <a:endParaRPr lang="en-US" sz="1600" dirty="0" smtClean="0"/>
          </a:p>
          <a:p>
            <a:r>
              <a:rPr lang="en-US" sz="1600" dirty="0" smtClean="0">
                <a:hlinkClick r:id="rId6"/>
              </a:rPr>
              <a:t>ERCOT’s Current Protocols</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600" dirty="0" smtClean="0">
                <a:solidFill>
                  <a:schemeClr val="tx1"/>
                </a:solidFill>
              </a:rPr>
              <a:t>Requires ERCOT (the BA) </a:t>
            </a:r>
            <a:r>
              <a:rPr lang="en-US" sz="1600" u="sng" dirty="0" smtClean="0">
                <a:solidFill>
                  <a:schemeClr val="tx1"/>
                </a:solidFill>
              </a:rPr>
              <a:t>to take actions </a:t>
            </a:r>
            <a:r>
              <a:rPr lang="en-US" sz="1600" dirty="0" smtClean="0">
                <a:solidFill>
                  <a:schemeClr val="tx1"/>
                </a:solidFill>
              </a:rPr>
              <a:t>(including </a:t>
            </a:r>
            <a:r>
              <a:rPr lang="en-US" sz="1600" dirty="0">
                <a:solidFill>
                  <a:schemeClr val="tx1"/>
                </a:solidFill>
              </a:rPr>
              <a:t>deploying </a:t>
            </a:r>
            <a:r>
              <a:rPr lang="en-US" sz="1600" i="1" dirty="0">
                <a:solidFill>
                  <a:schemeClr val="tx1"/>
                </a:solidFill>
              </a:rPr>
              <a:t>Contingency Reserve</a:t>
            </a:r>
            <a:r>
              <a:rPr lang="en-US" sz="1600" dirty="0" smtClean="0">
                <a:solidFill>
                  <a:schemeClr val="tx1"/>
                </a:solidFill>
              </a:rPr>
              <a:t>) </a:t>
            </a:r>
            <a:r>
              <a:rPr lang="en-US" sz="1600" u="sng" dirty="0" smtClean="0">
                <a:solidFill>
                  <a:schemeClr val="tx1"/>
                </a:solidFill>
              </a:rPr>
              <a:t>to balance</a:t>
            </a:r>
            <a:r>
              <a:rPr lang="en-US" sz="1600" dirty="0" smtClean="0">
                <a:solidFill>
                  <a:schemeClr val="tx1"/>
                </a:solidFill>
              </a:rPr>
              <a:t> resources </a:t>
            </a:r>
            <a:r>
              <a:rPr lang="en-US" sz="1600" dirty="0">
                <a:solidFill>
                  <a:schemeClr val="tx1"/>
                </a:solidFill>
              </a:rPr>
              <a:t>and demand and </a:t>
            </a:r>
            <a:r>
              <a:rPr lang="en-US" sz="1600" u="sng" dirty="0" smtClean="0">
                <a:solidFill>
                  <a:schemeClr val="tx1"/>
                </a:solidFill>
              </a:rPr>
              <a:t>return</a:t>
            </a:r>
            <a:r>
              <a:rPr lang="en-US" sz="1600" dirty="0" smtClean="0">
                <a:solidFill>
                  <a:schemeClr val="tx1"/>
                </a:solidFill>
              </a:rPr>
              <a:t> the BA’s Area </a:t>
            </a:r>
            <a:r>
              <a:rPr lang="en-US" sz="1600" dirty="0">
                <a:solidFill>
                  <a:schemeClr val="tx1"/>
                </a:solidFill>
              </a:rPr>
              <a:t>Control Error </a:t>
            </a:r>
            <a:r>
              <a:rPr lang="en-US" sz="1600" dirty="0" smtClean="0">
                <a:solidFill>
                  <a:schemeClr val="tx1"/>
                </a:solidFill>
              </a:rPr>
              <a:t>(</a:t>
            </a:r>
            <a:r>
              <a:rPr lang="en-US" sz="1600" u="sng" dirty="0" smtClean="0">
                <a:solidFill>
                  <a:schemeClr val="tx1"/>
                </a:solidFill>
              </a:rPr>
              <a:t>ACE)</a:t>
            </a:r>
            <a:r>
              <a:rPr lang="en-US" sz="1600" dirty="0" smtClean="0">
                <a:solidFill>
                  <a:schemeClr val="tx1"/>
                </a:solidFill>
              </a:rPr>
              <a:t> to </a:t>
            </a:r>
            <a:r>
              <a:rPr lang="en-US" sz="1600" dirty="0">
                <a:solidFill>
                  <a:schemeClr val="tx1"/>
                </a:solidFill>
              </a:rPr>
              <a:t>defined </a:t>
            </a:r>
            <a:r>
              <a:rPr lang="en-US" sz="1600" dirty="0" smtClean="0">
                <a:solidFill>
                  <a:schemeClr val="tx1"/>
                </a:solidFill>
              </a:rPr>
              <a:t>values </a:t>
            </a:r>
            <a:r>
              <a:rPr lang="en-US" sz="1600" u="sng" dirty="0" smtClean="0">
                <a:solidFill>
                  <a:schemeClr val="tx1"/>
                </a:solidFill>
              </a:rPr>
              <a:t>within</a:t>
            </a:r>
            <a:r>
              <a:rPr lang="en-US" sz="1600" dirty="0" smtClean="0">
                <a:solidFill>
                  <a:schemeClr val="tx1"/>
                </a:solidFill>
              </a:rPr>
              <a:t> </a:t>
            </a:r>
            <a:r>
              <a:rPr lang="en-US" sz="1600" i="1" dirty="0" smtClean="0">
                <a:solidFill>
                  <a:schemeClr val="tx1"/>
                </a:solidFill>
              </a:rPr>
              <a:t>Contingency Event Recovery Period</a:t>
            </a:r>
            <a:r>
              <a:rPr lang="en-US" sz="1600" dirty="0" smtClean="0">
                <a:solidFill>
                  <a:schemeClr val="tx1"/>
                </a:solidFill>
              </a:rPr>
              <a:t> (</a:t>
            </a:r>
            <a:r>
              <a:rPr lang="en-US" sz="1600" u="sng" dirty="0" smtClean="0">
                <a:solidFill>
                  <a:schemeClr val="tx1"/>
                </a:solidFill>
              </a:rPr>
              <a:t>15 minutes</a:t>
            </a:r>
            <a:r>
              <a:rPr lang="en-US" sz="1600" dirty="0" smtClean="0">
                <a:solidFill>
                  <a:schemeClr val="tx1"/>
                </a:solidFill>
              </a:rPr>
              <a:t>) </a:t>
            </a:r>
            <a:r>
              <a:rPr lang="en-US" sz="1600" u="sng" dirty="0" smtClean="0">
                <a:solidFill>
                  <a:schemeClr val="tx1"/>
                </a:solidFill>
              </a:rPr>
              <a:t>following </a:t>
            </a:r>
            <a:r>
              <a:rPr lang="en-US" sz="1600" u="sng" dirty="0">
                <a:solidFill>
                  <a:schemeClr val="tx1"/>
                </a:solidFill>
              </a:rPr>
              <a:t>a </a:t>
            </a:r>
            <a:r>
              <a:rPr lang="en-US" sz="1600" i="1" u="sng" dirty="0" smtClean="0">
                <a:solidFill>
                  <a:schemeClr val="tx1"/>
                </a:solidFill>
              </a:rPr>
              <a:t>Reportable Balancing Contingency Event</a:t>
            </a:r>
            <a:r>
              <a:rPr lang="en-US" sz="1600" dirty="0" smtClean="0">
                <a:solidFill>
                  <a:schemeClr val="tx1"/>
                </a:solidFill>
              </a:rPr>
              <a:t>.</a:t>
            </a:r>
            <a:endParaRPr lang="en-US" sz="1600" dirty="0" smtClean="0">
              <a:solidFill>
                <a:schemeClr val="tx1"/>
              </a:solidFill>
            </a:endParaRPr>
          </a:p>
          <a:p>
            <a:pPr lvl="1"/>
            <a:endParaRPr lang="en-US" sz="1400" dirty="0" smtClean="0">
              <a:solidFill>
                <a:schemeClr val="tx1"/>
              </a:solidFill>
            </a:endParaRPr>
          </a:p>
          <a:p>
            <a:pPr lvl="1"/>
            <a:endParaRPr lang="en-US" sz="1400" dirty="0" smtClean="0">
              <a:solidFill>
                <a:schemeClr val="tx1"/>
              </a:solidFill>
            </a:endParaRPr>
          </a:p>
          <a:p>
            <a:r>
              <a:rPr lang="en-US" sz="1600" dirty="0">
                <a:solidFill>
                  <a:schemeClr val="tx1"/>
                </a:solidFill>
              </a:rPr>
              <a:t>Requires ERCOT </a:t>
            </a:r>
            <a:r>
              <a:rPr lang="en-US" sz="1600" u="sng" dirty="0">
                <a:solidFill>
                  <a:schemeClr val="tx1"/>
                </a:solidFill>
              </a:rPr>
              <a:t>to determine its </a:t>
            </a:r>
            <a:r>
              <a:rPr lang="en-US" sz="1600" i="1" u="sng" dirty="0">
                <a:solidFill>
                  <a:schemeClr val="tx1"/>
                </a:solidFill>
              </a:rPr>
              <a:t>Most Severe Single Contingency</a:t>
            </a:r>
            <a:r>
              <a:rPr lang="en-US" sz="1600" u="sng" dirty="0">
                <a:solidFill>
                  <a:schemeClr val="tx1"/>
                </a:solidFill>
              </a:rPr>
              <a:t> </a:t>
            </a:r>
            <a:r>
              <a:rPr lang="en-US" sz="1600" dirty="0">
                <a:solidFill>
                  <a:schemeClr val="tx1"/>
                </a:solidFill>
              </a:rPr>
              <a:t>and </a:t>
            </a:r>
            <a:r>
              <a:rPr lang="en-US" sz="1600" u="sng" dirty="0">
                <a:solidFill>
                  <a:schemeClr val="tx1"/>
                </a:solidFill>
              </a:rPr>
              <a:t>make preparations to have Contingency Reserve </a:t>
            </a:r>
            <a:r>
              <a:rPr lang="en-US" sz="1600" dirty="0">
                <a:solidFill>
                  <a:schemeClr val="tx1"/>
                </a:solidFill>
              </a:rPr>
              <a:t>equal to, or greater than </a:t>
            </a:r>
            <a:r>
              <a:rPr lang="en-US" sz="1600" i="1" dirty="0">
                <a:solidFill>
                  <a:schemeClr val="tx1"/>
                </a:solidFill>
              </a:rPr>
              <a:t>Most Severe Single Contingency</a:t>
            </a:r>
            <a:r>
              <a:rPr lang="en-US" sz="1600" dirty="0">
                <a:solidFill>
                  <a:schemeClr val="tx1"/>
                </a:solidFill>
              </a:rPr>
              <a:t> available for maintaining system reliability.</a:t>
            </a:r>
            <a:endParaRPr lang="en-US" sz="1600" dirty="0">
              <a:solidFill>
                <a:schemeClr val="tx1"/>
              </a:solidFill>
            </a:endParaRPr>
          </a:p>
          <a:p>
            <a:endParaRPr lang="en-US" sz="1600" dirty="0" smtClean="0">
              <a:solidFill>
                <a:schemeClr val="tx1"/>
              </a:solidFill>
            </a:endParaRPr>
          </a:p>
          <a:p>
            <a:endParaRPr lang="en-US" sz="1600" dirty="0" smtClean="0">
              <a:solidFill>
                <a:schemeClr val="tx1"/>
              </a:solidFill>
            </a:endParaRPr>
          </a:p>
          <a:p>
            <a:r>
              <a:rPr lang="en-US" sz="1600" dirty="0" smtClean="0">
                <a:solidFill>
                  <a:schemeClr val="tx1"/>
                </a:solidFill>
              </a:rPr>
              <a:t>Following </a:t>
            </a:r>
            <a:r>
              <a:rPr lang="en-US" sz="1600" dirty="0">
                <a:solidFill>
                  <a:schemeClr val="tx1"/>
                </a:solidFill>
              </a:rPr>
              <a:t>a Reportable Balancing Contingency Event</a:t>
            </a:r>
            <a:r>
              <a:rPr lang="en-US" sz="1600" dirty="0" smtClean="0">
                <a:solidFill>
                  <a:schemeClr val="tx1"/>
                </a:solidFill>
              </a:rPr>
              <a:t>, requires </a:t>
            </a:r>
            <a:r>
              <a:rPr lang="en-US" sz="1600" dirty="0">
                <a:solidFill>
                  <a:schemeClr val="tx1"/>
                </a:solidFill>
              </a:rPr>
              <a:t>ERCOT</a:t>
            </a:r>
            <a:r>
              <a:rPr lang="en-US" sz="1600" dirty="0" smtClean="0">
                <a:solidFill>
                  <a:schemeClr val="tx1"/>
                </a:solidFill>
              </a:rPr>
              <a:t> </a:t>
            </a:r>
            <a:r>
              <a:rPr lang="en-US" sz="1600" u="sng" dirty="0" smtClean="0">
                <a:solidFill>
                  <a:schemeClr val="tx1"/>
                </a:solidFill>
              </a:rPr>
              <a:t>to </a:t>
            </a:r>
            <a:r>
              <a:rPr lang="en-US" sz="1600" u="sng" dirty="0">
                <a:solidFill>
                  <a:schemeClr val="tx1"/>
                </a:solidFill>
              </a:rPr>
              <a:t>restore its </a:t>
            </a:r>
            <a:r>
              <a:rPr lang="en-US" sz="1600" i="1" u="sng" dirty="0">
                <a:solidFill>
                  <a:schemeClr val="tx1"/>
                </a:solidFill>
              </a:rPr>
              <a:t>Contingency Reserve</a:t>
            </a:r>
            <a:r>
              <a:rPr lang="en-US" sz="1600" u="sng" dirty="0">
                <a:solidFill>
                  <a:schemeClr val="tx1"/>
                </a:solidFill>
              </a:rPr>
              <a:t> to at least its </a:t>
            </a:r>
            <a:r>
              <a:rPr lang="en-US" sz="1600" i="1" u="sng" dirty="0">
                <a:solidFill>
                  <a:schemeClr val="tx1"/>
                </a:solidFill>
              </a:rPr>
              <a:t>Most Severe Single Contingency</a:t>
            </a:r>
            <a:r>
              <a:rPr lang="en-US" sz="1600" dirty="0">
                <a:solidFill>
                  <a:schemeClr val="tx1"/>
                </a:solidFill>
              </a:rPr>
              <a:t>, before the end of the </a:t>
            </a:r>
            <a:r>
              <a:rPr lang="en-US" sz="1600" i="1" dirty="0">
                <a:solidFill>
                  <a:schemeClr val="tx1"/>
                </a:solidFill>
              </a:rPr>
              <a:t>Contingency Reserve Restoration </a:t>
            </a:r>
            <a:r>
              <a:rPr lang="en-US" sz="1600" i="1" dirty="0" smtClean="0">
                <a:solidFill>
                  <a:schemeClr val="tx1"/>
                </a:solidFill>
              </a:rPr>
              <a:t>Period (</a:t>
            </a:r>
            <a:r>
              <a:rPr lang="en-US" sz="1600" dirty="0" smtClean="0">
                <a:solidFill>
                  <a:schemeClr val="tx1"/>
                </a:solidFill>
              </a:rPr>
              <a:t>up to 90 minutes</a:t>
            </a:r>
            <a:r>
              <a:rPr lang="en-US" sz="1600" i="1" dirty="0" smtClean="0">
                <a:solidFill>
                  <a:schemeClr val="tx1"/>
                </a:solidFill>
              </a:rPr>
              <a:t>).</a:t>
            </a:r>
            <a:endParaRPr lang="en-US" sz="1600" i="1" dirty="0" smtClean="0">
              <a:solidFill>
                <a:schemeClr val="tx1"/>
              </a:solidFill>
            </a:endParaRPr>
          </a:p>
          <a:p>
            <a:endParaRPr lang="en-US" sz="1600" i="1" dirty="0">
              <a:solidFill>
                <a:schemeClr val="tx1"/>
              </a:solidFill>
            </a:endParaRPr>
          </a:p>
          <a:p>
            <a:r>
              <a:rPr lang="en-US" sz="1200" dirty="0">
                <a:solidFill>
                  <a:schemeClr val="tx1"/>
                </a:solidFill>
              </a:rPr>
              <a:t>Contingency Event Recovery Period (New) = Disturbance Recovery Period (Old)</a:t>
            </a:r>
            <a:endParaRPr lang="en-US" sz="1200" dirty="0">
              <a:solidFill>
                <a:schemeClr val="tx1"/>
              </a:solidFill>
            </a:endParaRPr>
          </a:p>
          <a:p>
            <a:r>
              <a:rPr lang="en-US" sz="1200" dirty="0">
                <a:solidFill>
                  <a:schemeClr val="tx1"/>
                </a:solidFill>
              </a:rPr>
              <a:t>Reportable Balancing Contingency Event (New) = Reportable Disturbance (Old)</a:t>
            </a:r>
            <a:endParaRPr lang="en-US" sz="1200" dirty="0">
              <a:solidFill>
                <a:schemeClr val="tx1"/>
              </a:solidFill>
            </a:endParaRPr>
          </a:p>
          <a:p>
            <a:r>
              <a:rPr lang="en-US" sz="1200" dirty="0">
                <a:solidFill>
                  <a:schemeClr val="tx1"/>
                </a:solidFill>
              </a:rPr>
              <a:t>Contingency Reserve Restoration Period (New, Old) </a:t>
            </a:r>
            <a:endParaRPr lang="en-US" sz="1200" dirty="0">
              <a:solidFill>
                <a:schemeClr val="tx1"/>
              </a:solidFill>
            </a:endParaRPr>
          </a:p>
          <a:p>
            <a:endParaRPr lang="en-US" sz="1600" i="1" dirty="0" smtClean="0">
              <a:solidFill>
                <a:schemeClr val="tx1"/>
              </a:solidFill>
            </a:endParaRPr>
          </a:p>
          <a:p>
            <a:endParaRPr lang="en-US" sz="1600" i="1" dirty="0" smtClean="0">
              <a:solidFill>
                <a:schemeClr val="tx1"/>
              </a:solidFill>
            </a:endParaRPr>
          </a:p>
          <a:p>
            <a:endParaRPr lang="en-US" sz="1600" i="1" dirty="0">
              <a:solidFill>
                <a:schemeClr val="tx1"/>
              </a:solidFill>
            </a:endParaRPr>
          </a:p>
        </p:txBody>
      </p:sp>
      <p:sp>
        <p:nvSpPr>
          <p:cNvPr id="2" name="Title 1"/>
          <p:cNvSpPr>
            <a:spLocks noGrp="1"/>
          </p:cNvSpPr>
          <p:nvPr>
            <p:ph type="title"/>
          </p:nvPr>
        </p:nvSpPr>
        <p:spPr/>
        <p:txBody>
          <a:bodyPr/>
          <a:lstStyle/>
          <a:p>
            <a:r>
              <a:rPr lang="en-US" dirty="0" smtClean="0"/>
              <a:t>BAL-002 Disturbance Control Standard</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fld>
            <a:endParaRPr lang="en-US" dirty="0"/>
          </a:p>
        </p:txBody>
      </p:sp>
      <p:sp>
        <p:nvSpPr>
          <p:cNvPr id="5" name="Content Placeholder 2"/>
          <p:cNvSpPr txBox="1"/>
          <p:nvPr/>
        </p:nvSpPr>
        <p:spPr>
          <a:xfrm>
            <a:off x="304800" y="5943600"/>
            <a:ext cx="8534400" cy="304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BAL-002 Disturbance Control Standard</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fld>
            <a:endParaRPr lang="en-US" dirty="0"/>
          </a:p>
        </p:txBody>
      </p:sp>
      <p:grpSp>
        <p:nvGrpSpPr>
          <p:cNvPr id="6" name="Group 5"/>
          <p:cNvGrpSpPr/>
          <p:nvPr/>
        </p:nvGrpSpPr>
        <p:grpSpPr>
          <a:xfrm>
            <a:off x="301752" y="987551"/>
            <a:ext cx="8531352" cy="3355849"/>
            <a:chOff x="1551676" y="3604318"/>
            <a:chExt cx="6040647" cy="5068598"/>
          </a:xfrm>
        </p:grpSpPr>
        <p:sp>
          <p:nvSpPr>
            <p:cNvPr id="7" name="Rectangle 6"/>
            <p:cNvSpPr/>
            <p:nvPr/>
          </p:nvSpPr>
          <p:spPr>
            <a:xfrm>
              <a:off x="1551676" y="3604318"/>
              <a:ext cx="6040647" cy="5068598"/>
            </a:xfrm>
            <a:prstGeom prst="rect">
              <a:avLst/>
            </a:prstGeom>
            <a:solidFill>
              <a:schemeClr val="accent2">
                <a:lumMod val="20000"/>
                <a:lumOff val="80000"/>
                <a:alpha val="28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dirty="0"/>
            </a:p>
          </p:txBody>
        </p:sp>
        <p:sp>
          <p:nvSpPr>
            <p:cNvPr id="8" name="Rectangle 1"/>
            <p:cNvSpPr>
              <a:spLocks noChangeArrowheads="1"/>
            </p:cNvSpPr>
            <p:nvPr/>
          </p:nvSpPr>
          <p:spPr bwMode="auto">
            <a:xfrm>
              <a:off x="1551676" y="3641673"/>
              <a:ext cx="6040647" cy="4915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9144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457200" indent="-228600" algn="just" eaLnBrk="1" hangingPunct="1"/>
              <a:r>
                <a:rPr lang="en-US" sz="1600" b="1" dirty="0"/>
                <a:t>Reportable Balancing Contingency Event  (</a:t>
              </a:r>
              <a:r>
                <a:rPr lang="en-US" sz="1600" b="1" i="1" dirty="0"/>
                <a:t>Effective 1/1/2018</a:t>
              </a:r>
              <a:r>
                <a:rPr lang="en-US" sz="1600" b="1" dirty="0"/>
                <a:t>)</a:t>
              </a:r>
              <a:endParaRPr lang="en-US" sz="1600" b="1" dirty="0"/>
            </a:p>
            <a:p>
              <a:pPr marL="457200" indent="-228600" algn="just" eaLnBrk="1" hangingPunct="1"/>
              <a:endParaRPr lang="en-US" sz="500" b="1" dirty="0"/>
            </a:p>
            <a:p>
              <a:pPr marL="228600" algn="just" eaLnBrk="1" hangingPunct="1">
                <a:tabLst>
                  <a:tab pos="8229600" algn="l"/>
                </a:tabLst>
              </a:pPr>
              <a:r>
                <a:rPr lang="en-US" sz="1200" dirty="0"/>
                <a:t>Any </a:t>
              </a:r>
              <a:r>
                <a:rPr lang="en-US" sz="1200" i="1" u="sng" dirty="0"/>
                <a:t>Balancing Contingency Event</a:t>
              </a:r>
              <a:r>
                <a:rPr lang="en-US" sz="1200" dirty="0"/>
                <a:t> occurring within a one-minute interval of an initial sudden decline in ACE based on EMS scan rate data </a:t>
              </a:r>
              <a:r>
                <a:rPr lang="en-US" sz="1200" u="sng" dirty="0"/>
                <a:t>that results in a loss of MW output less than or equal to the </a:t>
              </a:r>
              <a:r>
                <a:rPr lang="en-US" sz="1200" i="1" u="sng" dirty="0"/>
                <a:t>Most Severe Single Contingency</a:t>
              </a:r>
              <a:r>
                <a:rPr lang="en-US" sz="1200" u="sng" dirty="0"/>
                <a:t>, and greater than or equal to the lesser amount of</a:t>
              </a:r>
              <a:r>
                <a:rPr lang="en-US" sz="1200" dirty="0"/>
                <a:t>: (</a:t>
              </a:r>
              <a:r>
                <a:rPr lang="en-US" sz="1200" dirty="0" err="1"/>
                <a:t>i</a:t>
              </a:r>
              <a:r>
                <a:rPr lang="en-US" sz="1200" dirty="0"/>
                <a:t>) 80% of the </a:t>
              </a:r>
              <a:r>
                <a:rPr lang="en-US" sz="1200" i="1" dirty="0"/>
                <a:t>Most Severe Single Contingency</a:t>
              </a:r>
              <a:r>
                <a:rPr lang="en-US" sz="1200" dirty="0"/>
                <a:t>, or (ii) 800 MW (ERCOT). Prior to any given calendar quarter, the 80% threshold may be reduced by the responsible entity upon written notification to the Regional Entity.</a:t>
              </a:r>
              <a:endParaRPr lang="en-US" sz="1400" dirty="0"/>
            </a:p>
            <a:p>
              <a:pPr marL="457200" indent="-228600" algn="just" eaLnBrk="1" hangingPunct="1"/>
              <a:endParaRPr lang="en-US" sz="1200" b="1" dirty="0"/>
            </a:p>
            <a:p>
              <a:pPr marL="457200" indent="-228600" algn="just" eaLnBrk="1" hangingPunct="1"/>
              <a:r>
                <a:rPr lang="en-US" sz="1400" b="1" dirty="0" smtClean="0"/>
                <a:t>Contingency Reserve </a:t>
              </a:r>
              <a:r>
                <a:rPr lang="en-US" sz="1400" b="1" dirty="0"/>
                <a:t>(</a:t>
              </a:r>
              <a:r>
                <a:rPr lang="en-US" sz="1400" b="1" i="1" dirty="0"/>
                <a:t>Effective 1/1/2018</a:t>
              </a:r>
              <a:r>
                <a:rPr lang="en-US" sz="1400" b="1" dirty="0"/>
                <a:t>)</a:t>
              </a:r>
              <a:endParaRPr lang="en-US" sz="1400" b="1" dirty="0" smtClean="0"/>
            </a:p>
            <a:p>
              <a:pPr marL="571500" indent="-342900" algn="just" eaLnBrk="1" hangingPunct="1">
                <a:buFont typeface="+mj-lt"/>
                <a:buAutoNum type="arabicParenR"/>
                <a:tabLst>
                  <a:tab pos="8229600" algn="l"/>
                </a:tabLst>
              </a:pPr>
              <a:endParaRPr lang="en-US" sz="400" dirty="0" smtClean="0"/>
            </a:p>
            <a:p>
              <a:pPr marL="228600" algn="just" eaLnBrk="1" hangingPunct="1">
                <a:tabLst>
                  <a:tab pos="8229600" algn="l"/>
                </a:tabLst>
              </a:pPr>
              <a:r>
                <a:rPr lang="en-US" sz="1200" dirty="0"/>
                <a:t>The provision of capacity that may be deployed by the </a:t>
              </a:r>
              <a:r>
                <a:rPr lang="en-US" sz="1200" i="1" dirty="0"/>
                <a:t>Balancing Authority</a:t>
              </a:r>
              <a:r>
                <a:rPr lang="en-US" sz="1200" dirty="0"/>
                <a:t> to respond to a </a:t>
              </a:r>
              <a:r>
                <a:rPr lang="en-US" sz="1200" i="1" dirty="0"/>
                <a:t>Balancing Contingency Event</a:t>
              </a:r>
              <a:r>
                <a:rPr lang="en-US" sz="1200" dirty="0"/>
                <a:t> and other contingency requirements (such as </a:t>
              </a:r>
              <a:r>
                <a:rPr lang="en-US" sz="1200" i="1" dirty="0"/>
                <a:t>Energy Emergency Alerts</a:t>
              </a:r>
              <a:r>
                <a:rPr lang="en-US" sz="1200" dirty="0"/>
                <a:t> as specified in the associated EOP standard). A </a:t>
              </a:r>
              <a:r>
                <a:rPr lang="en-US" sz="1200" i="1" dirty="0"/>
                <a:t>Balancing Authority</a:t>
              </a:r>
              <a:r>
                <a:rPr lang="en-US" sz="1200" dirty="0"/>
                <a:t> may include in its restoration of </a:t>
              </a:r>
              <a:r>
                <a:rPr lang="en-US" sz="1200" i="1" dirty="0"/>
                <a:t>Contingency Reserve</a:t>
              </a:r>
              <a:r>
                <a:rPr lang="en-US" sz="1200" dirty="0"/>
                <a:t> readiness to reduce </a:t>
              </a:r>
              <a:r>
                <a:rPr lang="en-US" sz="1200" i="1" dirty="0"/>
                <a:t>Firm Demand</a:t>
              </a:r>
              <a:r>
                <a:rPr lang="en-US" sz="1200" dirty="0"/>
                <a:t> and include it if, and only if, the </a:t>
              </a:r>
              <a:r>
                <a:rPr lang="en-US" sz="1200" i="1" dirty="0"/>
                <a:t>Balancing Authority</a:t>
              </a:r>
              <a:r>
                <a:rPr lang="en-US" sz="1200" dirty="0"/>
                <a:t>: </a:t>
              </a:r>
              <a:endParaRPr lang="en-US" sz="1200" dirty="0" smtClean="0"/>
            </a:p>
            <a:p>
              <a:pPr marL="400050" indent="-171450" algn="just" eaLnBrk="1" hangingPunct="1">
                <a:buFont typeface="Arial" panose="020B0604020202020204" pitchFamily="34" charset="0"/>
                <a:buChar char="•"/>
                <a:tabLst>
                  <a:tab pos="8229600" algn="l"/>
                </a:tabLst>
              </a:pPr>
              <a:r>
                <a:rPr lang="en-US" sz="1200" dirty="0" smtClean="0"/>
                <a:t>is </a:t>
              </a:r>
              <a:r>
                <a:rPr lang="en-US" sz="1200" dirty="0"/>
                <a:t>experiencing a </a:t>
              </a:r>
              <a:r>
                <a:rPr lang="en-US" sz="1200" i="1" dirty="0"/>
                <a:t>Reliability Coordinator</a:t>
              </a:r>
              <a:r>
                <a:rPr lang="en-US" sz="1200" dirty="0"/>
                <a:t> declared </a:t>
              </a:r>
              <a:r>
                <a:rPr lang="en-US" sz="1200" i="1" dirty="0"/>
                <a:t>Energy Emergency Alert</a:t>
              </a:r>
              <a:r>
                <a:rPr lang="en-US" sz="1200" dirty="0"/>
                <a:t> level, and is utilizing its </a:t>
              </a:r>
              <a:r>
                <a:rPr lang="en-US" sz="1200" i="1" dirty="0"/>
                <a:t>Contingency Reserve</a:t>
              </a:r>
              <a:r>
                <a:rPr lang="en-US" sz="1200" dirty="0"/>
                <a:t> to mitigate an operating emergency in accordance with its emergency </a:t>
              </a:r>
              <a:r>
                <a:rPr lang="en-US" sz="1200" i="1" dirty="0"/>
                <a:t>Operating Plan</a:t>
              </a:r>
              <a:r>
                <a:rPr lang="en-US" sz="1200" dirty="0"/>
                <a:t>. </a:t>
              </a:r>
              <a:endParaRPr lang="en-US" sz="1200" dirty="0" smtClean="0"/>
            </a:p>
            <a:p>
              <a:pPr marL="400050" indent="-171450" algn="just" eaLnBrk="1" hangingPunct="1">
                <a:buFont typeface="Arial" panose="020B0604020202020204" pitchFamily="34" charset="0"/>
                <a:buChar char="•"/>
                <a:tabLst>
                  <a:tab pos="8229600" algn="l"/>
                </a:tabLst>
              </a:pPr>
              <a:r>
                <a:rPr lang="en-US" sz="1200" dirty="0" smtClean="0"/>
                <a:t>is </a:t>
              </a:r>
              <a:r>
                <a:rPr lang="en-US" sz="1200" dirty="0"/>
                <a:t>utilizing its </a:t>
              </a:r>
              <a:r>
                <a:rPr lang="en-US" sz="1200" i="1" dirty="0"/>
                <a:t>Contingency Reserve</a:t>
              </a:r>
              <a:r>
                <a:rPr lang="en-US" sz="1200" dirty="0"/>
                <a:t> to mitigate an operating emergency in accordance with its emergency </a:t>
              </a:r>
              <a:r>
                <a:rPr lang="en-US" sz="1200" i="1" dirty="0"/>
                <a:t>Operating Plan</a:t>
              </a:r>
              <a:r>
                <a:rPr lang="en-US" sz="1200" dirty="0"/>
                <a:t>. </a:t>
              </a:r>
              <a:endParaRPr lang="en-US" sz="800" dirty="0" smtClean="0"/>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 System Operating Limit</a:t>
            </a:r>
            <a:endParaRPr lang="en-US" dirty="0"/>
          </a:p>
        </p:txBody>
      </p:sp>
      <p:sp>
        <p:nvSpPr>
          <p:cNvPr id="3" name="Content Placeholder 2"/>
          <p:cNvSpPr>
            <a:spLocks noGrp="1"/>
          </p:cNvSpPr>
          <p:nvPr>
            <p:ph idx="1"/>
          </p:nvPr>
        </p:nvSpPr>
        <p:spPr/>
        <p:txBody>
          <a:bodyPr/>
          <a:lstStyle/>
          <a:p>
            <a:pPr algn="just"/>
            <a:r>
              <a:rPr lang="en-US" sz="1600" dirty="0" smtClean="0">
                <a:solidFill>
                  <a:schemeClr val="tx1"/>
                </a:solidFill>
              </a:rPr>
              <a:t>NERC’s FAC-011-3 requires ERCOT </a:t>
            </a:r>
            <a:r>
              <a:rPr lang="en-US" sz="1600" u="sng" dirty="0" smtClean="0">
                <a:solidFill>
                  <a:schemeClr val="tx1"/>
                </a:solidFill>
              </a:rPr>
              <a:t>to have</a:t>
            </a:r>
            <a:r>
              <a:rPr lang="en-US" sz="1600" dirty="0" smtClean="0">
                <a:solidFill>
                  <a:schemeClr val="tx1"/>
                </a:solidFill>
              </a:rPr>
              <a:t> an System </a:t>
            </a:r>
            <a:r>
              <a:rPr lang="en-US" sz="1600" dirty="0">
                <a:solidFill>
                  <a:schemeClr val="tx1"/>
                </a:solidFill>
              </a:rPr>
              <a:t>O</a:t>
            </a:r>
            <a:r>
              <a:rPr lang="en-US" sz="1600" dirty="0" smtClean="0">
                <a:solidFill>
                  <a:schemeClr val="tx1"/>
                </a:solidFill>
              </a:rPr>
              <a:t>perating Limits (SOL) Methodology that helps ERCOT </a:t>
            </a:r>
            <a:r>
              <a:rPr lang="en-US" sz="1600" u="sng" dirty="0" smtClean="0">
                <a:solidFill>
                  <a:schemeClr val="tx1"/>
                </a:solidFill>
              </a:rPr>
              <a:t>determine</a:t>
            </a:r>
            <a:r>
              <a:rPr lang="en-US" sz="1600" dirty="0" smtClean="0">
                <a:solidFill>
                  <a:schemeClr val="tx1"/>
                </a:solidFill>
              </a:rPr>
              <a:t> SOLs that ensure </a:t>
            </a:r>
            <a:r>
              <a:rPr lang="en-US" sz="1600" i="1" dirty="0" smtClean="0">
                <a:solidFill>
                  <a:schemeClr val="tx1"/>
                </a:solidFill>
              </a:rPr>
              <a:t>transmission security</a:t>
            </a:r>
            <a:r>
              <a:rPr lang="en-US" sz="1600" dirty="0" smtClean="0">
                <a:solidFill>
                  <a:schemeClr val="tx1"/>
                </a:solidFill>
              </a:rPr>
              <a:t> both pre-contingency and following a single contingency. </a:t>
            </a:r>
            <a:endParaRPr lang="en-US" sz="1600" dirty="0" smtClean="0">
              <a:solidFill>
                <a:schemeClr val="tx1"/>
              </a:solidFill>
            </a:endParaRPr>
          </a:p>
          <a:p>
            <a:pPr lvl="1" algn="just"/>
            <a:r>
              <a:rPr lang="en-US" sz="1400" i="1" dirty="0">
                <a:solidFill>
                  <a:schemeClr val="tx1"/>
                </a:solidFill>
              </a:rPr>
              <a:t>T</a:t>
            </a:r>
            <a:r>
              <a:rPr lang="en-US" sz="1400" i="1" dirty="0" smtClean="0">
                <a:solidFill>
                  <a:schemeClr val="tx1"/>
                </a:solidFill>
              </a:rPr>
              <a:t>ransmission Security</a:t>
            </a:r>
            <a:r>
              <a:rPr lang="en-US" sz="1400" dirty="0" smtClean="0">
                <a:solidFill>
                  <a:schemeClr val="tx1"/>
                </a:solidFill>
              </a:rPr>
              <a:t> </a:t>
            </a:r>
            <a:r>
              <a:rPr lang="en-US" sz="1400" dirty="0">
                <a:solidFill>
                  <a:schemeClr val="tx1"/>
                </a:solidFill>
              </a:rPr>
              <a:t>=</a:t>
            </a:r>
            <a:r>
              <a:rPr lang="en-US" sz="1400" dirty="0" smtClean="0">
                <a:solidFill>
                  <a:schemeClr val="tx1"/>
                </a:solidFill>
              </a:rPr>
              <a:t> </a:t>
            </a:r>
            <a:r>
              <a:rPr lang="en-US" sz="1400" dirty="0">
                <a:solidFill>
                  <a:schemeClr val="tx1"/>
                </a:solidFill>
              </a:rPr>
              <a:t>transient, dynamic and voltage </a:t>
            </a:r>
            <a:r>
              <a:rPr lang="en-US" sz="1400" dirty="0" smtClean="0">
                <a:solidFill>
                  <a:schemeClr val="tx1"/>
                </a:solidFill>
              </a:rPr>
              <a:t>stability; all </a:t>
            </a:r>
            <a:r>
              <a:rPr lang="en-US" sz="1400" dirty="0">
                <a:solidFill>
                  <a:schemeClr val="tx1"/>
                </a:solidFill>
              </a:rPr>
              <a:t>Facilities operate within their Facility Ratings and within their thermal, voltage and stability limits; </a:t>
            </a:r>
            <a:r>
              <a:rPr lang="en-US" sz="1400" dirty="0" smtClean="0">
                <a:solidFill>
                  <a:schemeClr val="tx1"/>
                </a:solidFill>
              </a:rPr>
              <a:t>and no </a:t>
            </a:r>
            <a:r>
              <a:rPr lang="en-US" sz="1400" dirty="0">
                <a:solidFill>
                  <a:schemeClr val="tx1"/>
                </a:solidFill>
              </a:rPr>
              <a:t>cascading or uncontrolled </a:t>
            </a:r>
            <a:r>
              <a:rPr lang="en-US" sz="1400" dirty="0" smtClean="0">
                <a:solidFill>
                  <a:schemeClr val="tx1"/>
                </a:solidFill>
              </a:rPr>
              <a:t>separation will occur.</a:t>
            </a:r>
            <a:endParaRPr lang="en-US" sz="1400" dirty="0">
              <a:solidFill>
                <a:schemeClr val="tx1"/>
              </a:solidFill>
            </a:endParaRPr>
          </a:p>
          <a:p>
            <a:pPr lvl="1" algn="just"/>
            <a:endParaRPr lang="en-US" sz="1400" dirty="0" smtClean="0">
              <a:solidFill>
                <a:schemeClr val="tx1"/>
              </a:solidFill>
            </a:endParaRPr>
          </a:p>
          <a:p>
            <a:pPr lvl="0" algn="just"/>
            <a:r>
              <a:rPr lang="en-US" sz="1600" dirty="0">
                <a:solidFill>
                  <a:schemeClr val="tx1"/>
                </a:solidFill>
              </a:rPr>
              <a:t>During Real Time Operations to assess for SOL exceedances, ERCOT conducts transmission security assessments for all modeled Credible Single Contingen</a:t>
            </a:r>
            <a:r>
              <a:rPr lang="en-US" sz="1600" i="1" dirty="0">
                <a:solidFill>
                  <a:schemeClr val="tx1"/>
                </a:solidFill>
              </a:rPr>
              <a:t>cies</a:t>
            </a:r>
            <a:r>
              <a:rPr lang="en-US" sz="1600" dirty="0">
                <a:solidFill>
                  <a:schemeClr val="tx1"/>
                </a:solidFill>
              </a:rPr>
              <a:t>. </a:t>
            </a:r>
            <a:endParaRPr lang="en-US" sz="1600" dirty="0">
              <a:solidFill>
                <a:schemeClr val="tx1"/>
              </a:solidFill>
            </a:endParaRPr>
          </a:p>
          <a:p>
            <a:pPr marL="0" indent="0" algn="just">
              <a:buNone/>
            </a:pPr>
            <a:r>
              <a:rPr lang="en-US" sz="1600" dirty="0" smtClean="0">
                <a:solidFill>
                  <a:schemeClr val="tx1"/>
                </a:solidFill>
              </a:rPr>
              <a:t> </a:t>
            </a:r>
            <a:endParaRPr lang="en-US" sz="1600" dirty="0" smtClean="0">
              <a:solidFill>
                <a:schemeClr val="tx1"/>
              </a:solidFill>
            </a:endParaRPr>
          </a:p>
          <a:p>
            <a:pPr algn="just"/>
            <a:endParaRPr lang="en-US" sz="1400" dirty="0" smtClean="0">
              <a:solidFill>
                <a:schemeClr val="tx1"/>
              </a:solidFill>
            </a:endParaRPr>
          </a:p>
          <a:p>
            <a:pPr algn="just"/>
            <a:r>
              <a:rPr lang="en-US" sz="1600" dirty="0" smtClean="0">
                <a:solidFill>
                  <a:schemeClr val="tx1"/>
                </a:solidFill>
              </a:rPr>
              <a:t>ERCOT’s </a:t>
            </a:r>
            <a:r>
              <a:rPr lang="en-US" sz="1600" i="1" dirty="0" smtClean="0">
                <a:solidFill>
                  <a:schemeClr val="tx1"/>
                </a:solidFill>
              </a:rPr>
              <a:t>Credible Single Contingency</a:t>
            </a:r>
            <a:r>
              <a:rPr lang="en-US" sz="1600" dirty="0" smtClean="0">
                <a:solidFill>
                  <a:schemeClr val="tx1"/>
                </a:solidFill>
              </a:rPr>
              <a:t> list include double-circuit i.e. multiple circuit contingencies. </a:t>
            </a:r>
            <a:endParaRPr lang="en-US" sz="1600" dirty="0" smtClean="0">
              <a:solidFill>
                <a:schemeClr val="tx1"/>
              </a:solidFill>
            </a:endParaRPr>
          </a:p>
          <a:p>
            <a:pPr algn="just"/>
            <a:endParaRPr lang="en-US" sz="1600" dirty="0">
              <a:solidFill>
                <a:schemeClr val="tx1"/>
              </a:solidFill>
            </a:endParaRPr>
          </a:p>
          <a:p>
            <a:pPr algn="just"/>
            <a:r>
              <a:rPr lang="en-US" sz="1600" dirty="0" smtClean="0">
                <a:solidFill>
                  <a:schemeClr val="tx1"/>
                </a:solidFill>
              </a:rPr>
              <a:t>Some </a:t>
            </a:r>
            <a:r>
              <a:rPr lang="en-US" sz="1600" dirty="0">
                <a:solidFill>
                  <a:schemeClr val="tx1"/>
                </a:solidFill>
              </a:rPr>
              <a:t>of these multiple circuit contingencies may result in isolation of radially connected generation. These multiple circuit contingencies are solely for </a:t>
            </a:r>
            <a:r>
              <a:rPr lang="en-US" sz="1600" i="1" dirty="0">
                <a:solidFill>
                  <a:schemeClr val="tx1"/>
                </a:solidFill>
              </a:rPr>
              <a:t>transmission security</a:t>
            </a:r>
            <a:r>
              <a:rPr lang="en-US" sz="1600" dirty="0">
                <a:solidFill>
                  <a:schemeClr val="tx1"/>
                </a:solidFill>
              </a:rPr>
              <a:t> assessments and do not correlate to a list of single balancing events that are assessed as a part of ERCOT’s MSSC determination. </a:t>
            </a:r>
            <a:endParaRPr lang="en-US" sz="1600" dirty="0">
              <a:solidFill>
                <a:schemeClr val="tx1"/>
              </a:solidFill>
            </a:endParaRPr>
          </a:p>
          <a:p>
            <a:pPr algn="just"/>
            <a:endParaRPr lang="en-US" sz="16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271707"/>
            <a:ext cx="8534400" cy="1771114"/>
          </a:xfrm>
        </p:spPr>
        <p:txBody>
          <a:bodyPr/>
          <a:lstStyle/>
          <a:p>
            <a:endParaRPr lang="en-US" dirty="0"/>
          </a:p>
        </p:txBody>
      </p:sp>
      <p:sp>
        <p:nvSpPr>
          <p:cNvPr id="2" name="Title 1"/>
          <p:cNvSpPr>
            <a:spLocks noGrp="1"/>
          </p:cNvSpPr>
          <p:nvPr>
            <p:ph type="title"/>
          </p:nvPr>
        </p:nvSpPr>
        <p:spPr/>
        <p:txBody>
          <a:bodyPr/>
          <a:lstStyle/>
          <a:p>
            <a:r>
              <a:rPr lang="en-US" dirty="0" smtClean="0"/>
              <a:t>FAC-011-3 – </a:t>
            </a:r>
            <a:r>
              <a:rPr lang="en-US" dirty="0"/>
              <a:t>Operating Limits </a:t>
            </a:r>
            <a:r>
              <a:rPr lang="en-US" dirty="0" smtClean="0"/>
              <a:t>Methodology</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fld>
            <a:endParaRPr lang="en-US" dirty="0"/>
          </a:p>
        </p:txBody>
      </p:sp>
      <p:grpSp>
        <p:nvGrpSpPr>
          <p:cNvPr id="8" name="Group 7"/>
          <p:cNvGrpSpPr/>
          <p:nvPr/>
        </p:nvGrpSpPr>
        <p:grpSpPr>
          <a:xfrm>
            <a:off x="301752" y="995107"/>
            <a:ext cx="8531352" cy="3043493"/>
            <a:chOff x="1551676" y="3604314"/>
            <a:chExt cx="6040647" cy="4964852"/>
          </a:xfrm>
        </p:grpSpPr>
        <p:sp>
          <p:nvSpPr>
            <p:cNvPr id="9" name="Rectangle 8"/>
            <p:cNvSpPr/>
            <p:nvPr/>
          </p:nvSpPr>
          <p:spPr>
            <a:xfrm>
              <a:off x="1551676" y="3604314"/>
              <a:ext cx="6040647" cy="4964852"/>
            </a:xfrm>
            <a:prstGeom prst="rect">
              <a:avLst/>
            </a:prstGeom>
            <a:solidFill>
              <a:schemeClr val="accent2">
                <a:lumMod val="20000"/>
                <a:lumOff val="80000"/>
                <a:alpha val="28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dirty="0"/>
            </a:p>
          </p:txBody>
        </p:sp>
        <p:sp>
          <p:nvSpPr>
            <p:cNvPr id="10" name="Rectangle 1"/>
            <p:cNvSpPr>
              <a:spLocks noChangeArrowheads="1"/>
            </p:cNvSpPr>
            <p:nvPr/>
          </p:nvSpPr>
          <p:spPr bwMode="auto">
            <a:xfrm>
              <a:off x="1551676" y="3641672"/>
              <a:ext cx="6040647" cy="4870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9144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457200" indent="-228600" algn="just" eaLnBrk="1" hangingPunct="1"/>
              <a:r>
                <a:rPr lang="en-US" sz="1600" b="1" dirty="0" smtClean="0"/>
                <a:t>Operating </a:t>
              </a:r>
              <a:r>
                <a:rPr lang="en-US" sz="1600" b="1" dirty="0"/>
                <a:t>Limits Methodology for the Operations Horizon</a:t>
              </a:r>
              <a:endParaRPr lang="en-US" sz="1600" b="1" dirty="0" smtClean="0"/>
            </a:p>
            <a:p>
              <a:pPr marL="571500" indent="-342900" algn="just" eaLnBrk="1" hangingPunct="1">
                <a:buFont typeface="+mj-lt"/>
                <a:buAutoNum type="arabicParenR"/>
                <a:tabLst>
                  <a:tab pos="8229600" algn="l"/>
                </a:tabLst>
              </a:pPr>
              <a:endParaRPr lang="en-US" sz="400" dirty="0"/>
            </a:p>
            <a:p>
              <a:pPr marL="228600" algn="just" eaLnBrk="1" hangingPunct="1">
                <a:tabLst>
                  <a:tab pos="8229600" algn="l"/>
                </a:tabLst>
              </a:pPr>
              <a:r>
                <a:rPr lang="en-US" sz="1400" dirty="0" smtClean="0"/>
                <a:t>R2.2</a:t>
              </a:r>
              <a:r>
                <a:rPr lang="en-US" sz="1400" dirty="0"/>
                <a:t>. Following the single Contingencies</a:t>
              </a:r>
              <a:r>
                <a:rPr lang="en-US" sz="1400" baseline="30000" dirty="0"/>
                <a:t>1</a:t>
              </a:r>
              <a:r>
                <a:rPr lang="en-US" sz="1400" dirty="0"/>
                <a:t> identified in Requirement 2.2.1 </a:t>
              </a:r>
              <a:r>
                <a:rPr lang="en-US" sz="1400" dirty="0" smtClean="0"/>
                <a:t>through Requirement </a:t>
              </a:r>
              <a:r>
                <a:rPr lang="en-US" sz="1400" dirty="0"/>
                <a:t>2.2.3, the system shall demonstrate transient, dynamic and </a:t>
              </a:r>
              <a:r>
                <a:rPr lang="en-US" sz="1400" dirty="0" smtClean="0"/>
                <a:t>voltage stability</a:t>
              </a:r>
              <a:r>
                <a:rPr lang="en-US" sz="1400" dirty="0"/>
                <a:t>; all Facilities shall be operating within their Facility Ratings and within </a:t>
              </a:r>
              <a:r>
                <a:rPr lang="en-US" sz="1400" dirty="0" smtClean="0"/>
                <a:t>their thermal</a:t>
              </a:r>
              <a:r>
                <a:rPr lang="en-US" sz="1400" dirty="0"/>
                <a:t>, voltage and stability limits; and Cascading or uncontrolled separation </a:t>
              </a:r>
              <a:r>
                <a:rPr lang="en-US" sz="1400" dirty="0" smtClean="0"/>
                <a:t>shall not </a:t>
              </a:r>
              <a:r>
                <a:rPr lang="en-US" sz="1400" dirty="0"/>
                <a:t>occur.</a:t>
              </a:r>
              <a:endParaRPr lang="en-US" sz="1400" dirty="0"/>
            </a:p>
            <a:p>
              <a:pPr marL="685800" lvl="1" indent="0" algn="just" eaLnBrk="1" hangingPunct="1">
                <a:tabLst>
                  <a:tab pos="746125" algn="l"/>
                  <a:tab pos="8229600" algn="l"/>
                </a:tabLst>
              </a:pPr>
              <a:r>
                <a:rPr lang="en-US" sz="1400" dirty="0"/>
                <a:t>R2.2.1. Single line to ground or 3-phase Fault (whichever is more severe), </a:t>
              </a:r>
              <a:r>
                <a:rPr lang="en-US" sz="1400" dirty="0" smtClean="0"/>
                <a:t>with Normal </a:t>
              </a:r>
              <a:r>
                <a:rPr lang="en-US" sz="1400" dirty="0"/>
                <a:t>Clearing, </a:t>
              </a:r>
              <a:r>
                <a:rPr lang="en-US" sz="1400" dirty="0" smtClean="0"/>
                <a:t> on </a:t>
              </a:r>
              <a:r>
                <a:rPr lang="en-US" sz="1400" dirty="0"/>
                <a:t>any Faulted generator, line, transformer, or </a:t>
              </a:r>
              <a:r>
                <a:rPr lang="en-US" sz="1400" dirty="0" smtClean="0"/>
                <a:t>shunt device</a:t>
              </a:r>
              <a:r>
                <a:rPr lang="en-US" sz="1400" dirty="0"/>
                <a:t>.</a:t>
              </a:r>
              <a:endParaRPr lang="en-US" sz="1400" dirty="0"/>
            </a:p>
            <a:p>
              <a:pPr marL="685800" lvl="1" indent="0" algn="just" eaLnBrk="1" hangingPunct="1">
                <a:tabLst>
                  <a:tab pos="8229600" algn="l"/>
                </a:tabLst>
              </a:pPr>
              <a:r>
                <a:rPr lang="en-US" sz="1400" dirty="0"/>
                <a:t>R2.2.2. Loss of any generator, line, transformer, or shunt device without a Fault.</a:t>
              </a:r>
              <a:endParaRPr lang="en-US" sz="1400" dirty="0"/>
            </a:p>
            <a:p>
              <a:pPr marL="685800" lvl="1" indent="0" algn="just" eaLnBrk="1" hangingPunct="1">
                <a:tabLst>
                  <a:tab pos="8229600" algn="l"/>
                </a:tabLst>
              </a:pPr>
              <a:r>
                <a:rPr lang="en-US" sz="1400" dirty="0" smtClean="0"/>
                <a:t>R2.2.3</a:t>
              </a:r>
              <a:r>
                <a:rPr lang="en-US" sz="1400" dirty="0"/>
                <a:t>. Single pole block, with Normal Clearing, in a monopolar or bipolar </a:t>
              </a:r>
              <a:r>
                <a:rPr lang="en-US" sz="1400" dirty="0" smtClean="0"/>
                <a:t>high voltage </a:t>
              </a:r>
              <a:r>
                <a:rPr lang="en-US" sz="1400" dirty="0"/>
                <a:t>direct current </a:t>
              </a:r>
              <a:r>
                <a:rPr lang="en-US" sz="1400" dirty="0" smtClean="0"/>
                <a:t>system</a:t>
              </a:r>
              <a:endParaRPr lang="en-US" sz="1400" dirty="0" smtClean="0"/>
            </a:p>
            <a:p>
              <a:pPr marL="685800" lvl="1" indent="0" algn="just" eaLnBrk="1" hangingPunct="1">
                <a:tabLst>
                  <a:tab pos="8229600" algn="l"/>
                </a:tabLst>
              </a:pPr>
              <a:endParaRPr lang="en-US" sz="1400" dirty="0"/>
            </a:p>
            <a:p>
              <a:pPr marL="0" lvl="1" indent="0" algn="just" eaLnBrk="1" hangingPunct="1">
                <a:tabLst>
                  <a:tab pos="8229600" algn="l"/>
                </a:tabLst>
              </a:pPr>
              <a:r>
                <a:rPr lang="en-US" sz="1400" baseline="30000" dirty="0" smtClean="0"/>
                <a:t>1</a:t>
              </a:r>
              <a:r>
                <a:rPr lang="en-US" sz="1400" dirty="0" smtClean="0"/>
                <a:t>The </a:t>
              </a:r>
              <a:r>
                <a:rPr lang="en-US" sz="1400" dirty="0"/>
                <a:t>Contingencies identified in FAC-011 R2.2.1 through R2.2.3 are the minimum contingencies that must </a:t>
              </a:r>
              <a:r>
                <a:rPr lang="en-US" sz="1400" dirty="0" smtClean="0"/>
                <a:t>be studied </a:t>
              </a:r>
              <a:r>
                <a:rPr lang="en-US" sz="1400" dirty="0"/>
                <a:t>but are not necessarily the only Contingencies that should be studied. </a:t>
              </a:r>
              <a:endParaRPr lang="en-US" sz="800" dirty="0" smtClean="0"/>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ERCOT Contingency Definition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fld>
            <a:endParaRPr lang="en-US" dirty="0"/>
          </a:p>
        </p:txBody>
      </p:sp>
      <p:grpSp>
        <p:nvGrpSpPr>
          <p:cNvPr id="6" name="Group 5"/>
          <p:cNvGrpSpPr/>
          <p:nvPr/>
        </p:nvGrpSpPr>
        <p:grpSpPr>
          <a:xfrm>
            <a:off x="307848" y="990600"/>
            <a:ext cx="8531352" cy="1871391"/>
            <a:chOff x="1551676" y="3604318"/>
            <a:chExt cx="6040647" cy="2826504"/>
          </a:xfrm>
        </p:grpSpPr>
        <p:sp>
          <p:nvSpPr>
            <p:cNvPr id="7" name="Rectangle 6"/>
            <p:cNvSpPr/>
            <p:nvPr/>
          </p:nvSpPr>
          <p:spPr>
            <a:xfrm>
              <a:off x="1551676" y="3604318"/>
              <a:ext cx="6040647" cy="2647084"/>
            </a:xfrm>
            <a:prstGeom prst="rect">
              <a:avLst/>
            </a:prstGeom>
            <a:solidFill>
              <a:schemeClr val="accent2">
                <a:lumMod val="20000"/>
                <a:lumOff val="80000"/>
                <a:alpha val="28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dirty="0"/>
            </a:p>
          </p:txBody>
        </p:sp>
        <p:sp>
          <p:nvSpPr>
            <p:cNvPr id="8" name="Rectangle 1"/>
            <p:cNvSpPr>
              <a:spLocks noChangeArrowheads="1"/>
            </p:cNvSpPr>
            <p:nvPr/>
          </p:nvSpPr>
          <p:spPr bwMode="auto">
            <a:xfrm>
              <a:off x="1551676" y="3641673"/>
              <a:ext cx="6040647" cy="2789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9144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457200" indent="-228600" algn="just" eaLnBrk="1" hangingPunct="1"/>
              <a:r>
                <a:rPr lang="en-US" sz="1400" b="1" dirty="0" smtClean="0"/>
                <a:t>Credible </a:t>
              </a:r>
              <a:r>
                <a:rPr lang="en-US" sz="1400" b="1" dirty="0"/>
                <a:t>Single </a:t>
              </a:r>
              <a:r>
                <a:rPr lang="en-US" sz="1400" b="1" dirty="0" smtClean="0"/>
                <a:t>Contingency (NP Section 2)</a:t>
              </a:r>
              <a:endParaRPr lang="en-US" sz="1400" b="1" dirty="0" smtClean="0"/>
            </a:p>
            <a:p>
              <a:pPr marL="457200" indent="-228600" algn="just" eaLnBrk="1" hangingPunct="1"/>
              <a:endParaRPr lang="en-US" sz="400" b="1" dirty="0" smtClean="0"/>
            </a:p>
            <a:p>
              <a:pPr marL="571500" indent="-342900" algn="just" eaLnBrk="1" hangingPunct="1">
                <a:buFont typeface="+mj-lt"/>
                <a:buAutoNum type="arabicParenR"/>
                <a:tabLst>
                  <a:tab pos="8229600" algn="l"/>
                </a:tabLst>
              </a:pPr>
              <a:endParaRPr lang="en-US" sz="400" dirty="0" smtClean="0"/>
            </a:p>
            <a:p>
              <a:pPr marL="571500" indent="-342900" algn="just" eaLnBrk="1" hangingPunct="1">
                <a:buFont typeface="+mj-lt"/>
                <a:buAutoNum type="arabicParenR"/>
                <a:tabLst>
                  <a:tab pos="8229600" algn="l"/>
                </a:tabLst>
              </a:pPr>
              <a:r>
                <a:rPr lang="en-US" sz="1200" dirty="0" smtClean="0"/>
                <a:t>The </a:t>
              </a:r>
              <a:r>
                <a:rPr lang="en-US" sz="1200" dirty="0"/>
                <a:t>Forced Outage of </a:t>
              </a:r>
              <a:r>
                <a:rPr lang="en-US" sz="1200" u="sng" dirty="0"/>
                <a:t>any single Transmission Facility </a:t>
              </a:r>
              <a:r>
                <a:rPr lang="en-US" sz="1200" dirty="0"/>
                <a:t>or, during a single fault, the Forced Outage of multiple Transmission Facilities (single fault multiple element);</a:t>
              </a:r>
              <a:endParaRPr lang="en-US" sz="1200" dirty="0"/>
            </a:p>
            <a:p>
              <a:pPr marL="571500" indent="-342900" algn="just" eaLnBrk="1" hangingPunct="1">
                <a:buFont typeface="+mj-lt"/>
                <a:buAutoNum type="arabicParenR"/>
                <a:tabLst>
                  <a:tab pos="8229600" algn="l"/>
                </a:tabLst>
              </a:pPr>
              <a:r>
                <a:rPr lang="en-US" sz="1200" dirty="0" smtClean="0"/>
                <a:t>The </a:t>
              </a:r>
              <a:r>
                <a:rPr lang="en-US" sz="1200" dirty="0"/>
                <a:t>Forced Outage of a </a:t>
              </a:r>
              <a:r>
                <a:rPr lang="en-US" sz="1200" u="sng" dirty="0"/>
                <a:t>double-circuit transmission line in excess of 0.5 miles in length</a:t>
              </a:r>
              <a:r>
                <a:rPr lang="en-US" sz="1200" dirty="0"/>
                <a:t>;</a:t>
              </a:r>
              <a:endParaRPr lang="en-US" sz="1200" dirty="0"/>
            </a:p>
            <a:p>
              <a:pPr marL="571500" indent="-342900" algn="just" eaLnBrk="1" hangingPunct="1">
                <a:buFont typeface="+mj-lt"/>
                <a:buAutoNum type="arabicParenR"/>
                <a:tabLst>
                  <a:tab pos="8229600" algn="l"/>
                </a:tabLst>
              </a:pPr>
              <a:r>
                <a:rPr lang="en-US" sz="1200" dirty="0" smtClean="0"/>
                <a:t>The </a:t>
              </a:r>
              <a:r>
                <a:rPr lang="en-US" sz="1200" dirty="0"/>
                <a:t>Forced Outage of </a:t>
              </a:r>
              <a:r>
                <a:rPr lang="en-US" sz="1200" u="sng" dirty="0"/>
                <a:t>any single Generation Resource,</a:t>
              </a:r>
              <a:r>
                <a:rPr lang="en-US" sz="1200" dirty="0"/>
                <a:t> and in the case of a Combined Cycle Train, the Forced Outage of </a:t>
              </a:r>
              <a:r>
                <a:rPr lang="en-US" sz="1200" u="sng" dirty="0"/>
                <a:t>the combustion turbine and the steam turbine if they cannot operate separately</a:t>
              </a:r>
              <a:r>
                <a:rPr lang="en-US" sz="1200" dirty="0"/>
                <a:t> as provided in the Resource registration process; or</a:t>
              </a:r>
              <a:endParaRPr lang="en-US" sz="1200" dirty="0"/>
            </a:p>
            <a:p>
              <a:pPr marL="571500" indent="-342900" algn="just" eaLnBrk="1" hangingPunct="1">
                <a:buFont typeface="+mj-lt"/>
                <a:buAutoNum type="arabicParenR"/>
                <a:tabLst>
                  <a:tab pos="8229600" algn="l"/>
                </a:tabLst>
              </a:pPr>
              <a:r>
                <a:rPr lang="en-US" sz="1200" dirty="0" smtClean="0"/>
                <a:t>For </a:t>
              </a:r>
              <a:r>
                <a:rPr lang="en-US" sz="1200" dirty="0"/>
                <a:t>transmission planning purposes, contingencies are defined in the Planning Guide.</a:t>
              </a:r>
              <a:endParaRPr lang="en-US" sz="1200" dirty="0"/>
            </a:p>
            <a:p>
              <a:pPr marL="228600" indent="-228600" algn="just" eaLnBrk="1" hangingPunct="1">
                <a:buFont typeface="+mj-lt"/>
                <a:buAutoNum type="arabicParenR"/>
              </a:pPr>
              <a:endParaRPr lang="en-US" sz="800" dirty="0" smtClean="0"/>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fld>
            <a:endParaRPr lang="en-US" dirty="0"/>
          </a:p>
        </p:txBody>
      </p:sp>
      <p:graphicFrame>
        <p:nvGraphicFramePr>
          <p:cNvPr id="5" name="Content Placeholder 2"/>
          <p:cNvGraphicFramePr>
            <a:graphicFrameLocks noGrp="1"/>
          </p:cNvGraphicFramePr>
          <p:nvPr>
            <p:ph idx="1"/>
          </p:nvPr>
        </p:nvGraphicFramePr>
        <p:xfrm>
          <a:off x="304800" y="1371600"/>
          <a:ext cx="8534400" cy="1960700"/>
        </p:xfrm>
        <a:graphic>
          <a:graphicData uri="http://schemas.openxmlformats.org/drawingml/2006/table">
            <a:tbl>
              <a:tblPr firstRow="1" bandRow="1">
                <a:tableStyleId>{5C22544A-7EE6-4342-B048-85BDC9FD1C3A}</a:tableStyleId>
              </a:tblPr>
              <a:tblGrid>
                <a:gridCol w="3086100"/>
                <a:gridCol w="3581400"/>
                <a:gridCol w="1866900"/>
              </a:tblGrid>
              <a:tr h="325184">
                <a:tc>
                  <a:txBody>
                    <a:bodyPr/>
                    <a:lstStyle/>
                    <a:p>
                      <a:pPr algn="ctr"/>
                      <a:r>
                        <a:rPr lang="en-US" sz="1600" cap="small" dirty="0" smtClean="0"/>
                        <a:t>Directives</a:t>
                      </a:r>
                      <a:endParaRPr lang="en-US" sz="1600" cap="small" dirty="0"/>
                    </a:p>
                  </a:txBody>
                  <a:tcPr/>
                </a:tc>
                <a:tc>
                  <a:txBody>
                    <a:bodyPr/>
                    <a:lstStyle/>
                    <a:p>
                      <a:pPr algn="ctr"/>
                      <a:r>
                        <a:rPr lang="en-US" sz="1600" cap="small" dirty="0" smtClean="0"/>
                        <a:t>Area</a:t>
                      </a:r>
                      <a:endParaRPr lang="en-US" sz="1600" cap="small" dirty="0"/>
                    </a:p>
                  </a:txBody>
                  <a:tcPr/>
                </a:tc>
                <a:tc>
                  <a:txBody>
                    <a:bodyPr/>
                    <a:lstStyle/>
                    <a:p>
                      <a:pPr algn="ctr"/>
                      <a:r>
                        <a:rPr lang="en-US" sz="1600" cap="small" dirty="0" smtClean="0"/>
                        <a:t>Working</a:t>
                      </a:r>
                      <a:r>
                        <a:rPr lang="en-US" sz="1600" cap="small" baseline="0" dirty="0" smtClean="0"/>
                        <a:t> Group</a:t>
                      </a:r>
                      <a:endParaRPr lang="en-US" sz="1600" cap="small" dirty="0"/>
                    </a:p>
                  </a:txBody>
                  <a:tcPr/>
                </a:tc>
              </a:tr>
              <a:tr h="789527">
                <a:tc rowSpan="3">
                  <a:txBody>
                    <a:bodyPr/>
                    <a:lstStyle/>
                    <a:p>
                      <a:r>
                        <a:rPr lang="en-US" sz="1100" dirty="0" smtClean="0"/>
                        <a:t>Directive #9 -</a:t>
                      </a:r>
                      <a:r>
                        <a:rPr lang="en-US" sz="1100" baseline="0" dirty="0" smtClean="0"/>
                        <a:t> Ancillary Services</a:t>
                      </a:r>
                      <a:endParaRPr lang="en-US" sz="1100" dirty="0"/>
                    </a:p>
                  </a:txBody>
                  <a:tcPr anchor="ctr">
                    <a:solidFill>
                      <a:srgbClr val="CBE3EB"/>
                    </a:solidFill>
                  </a:tcPr>
                </a:tc>
                <a:tc>
                  <a:txBody>
                    <a:bodyPr/>
                    <a:lstStyle/>
                    <a:p>
                      <a:pPr>
                        <a:buFont typeface="+mj-lt"/>
                        <a:buNone/>
                      </a:pPr>
                      <a:r>
                        <a:rPr lang="en-US" sz="1100" dirty="0" smtClean="0">
                          <a:solidFill>
                            <a:schemeClr val="tx1"/>
                          </a:solidFill>
                        </a:rPr>
                        <a:t>Issues related to MSSC and margin between min RRS procurement, Contingency Reserve requirements Issues related to study of frequency overshoot and LRs UFR setting to DWG </a:t>
                      </a:r>
                      <a:endParaRPr lang="en-US" sz="1100" dirty="0"/>
                    </a:p>
                  </a:txBody>
                  <a:tcPr anchor="ctr">
                    <a:solidFill>
                      <a:srgbClr val="CBE3EB"/>
                    </a:solidFill>
                  </a:tcPr>
                </a:tc>
                <a:tc>
                  <a:txBody>
                    <a:bodyPr/>
                    <a:lstStyle/>
                    <a:p>
                      <a:pPr algn="ctr"/>
                      <a:r>
                        <a:rPr lang="en-US" sz="1100" dirty="0" smtClean="0"/>
                        <a:t>OWG (ROS)</a:t>
                      </a:r>
                      <a:endParaRPr lang="en-US" sz="1100" dirty="0"/>
                    </a:p>
                  </a:txBody>
                  <a:tcPr anchor="ctr">
                    <a:solidFill>
                      <a:srgbClr val="CBE3EB"/>
                    </a:solidFill>
                  </a:tcPr>
                </a:tc>
              </a:tr>
              <a:tr h="251279">
                <a:tc vMerge="1">
                  <a:tcPr>
                    <a:solidFill>
                      <a:srgbClr val="CBE3EB"/>
                    </a:solidFill>
                  </a:tcPr>
                </a:tc>
                <a:tc>
                  <a:txBody>
                    <a:bodyPr/>
                    <a:lstStyle/>
                    <a:p>
                      <a:r>
                        <a:rPr lang="en-US" sz="1100" dirty="0" smtClean="0">
                          <a:solidFill>
                            <a:schemeClr val="tx1"/>
                          </a:solidFill>
                        </a:rPr>
                        <a:t>Issues related to NSRS and Regulation Service </a:t>
                      </a:r>
                      <a:endParaRPr lang="en-US" sz="1100" dirty="0"/>
                    </a:p>
                  </a:txBody>
                  <a:tcPr anchor="ctr">
                    <a:solidFill>
                      <a:srgbClr val="CBE3EB"/>
                    </a:solidFill>
                  </a:tcPr>
                </a:tc>
                <a:tc>
                  <a:txBody>
                    <a:bodyPr/>
                    <a:lstStyle/>
                    <a:p>
                      <a:pPr algn="ctr"/>
                      <a:r>
                        <a:rPr lang="en-US" sz="1100" dirty="0" smtClean="0"/>
                        <a:t>PDCWG (ROS)</a:t>
                      </a:r>
                      <a:endParaRPr lang="en-US" sz="1100" dirty="0"/>
                    </a:p>
                  </a:txBody>
                  <a:tcPr anchor="ctr">
                    <a:solidFill>
                      <a:srgbClr val="CBE3EB"/>
                    </a:solidFill>
                  </a:tcPr>
                </a:tc>
              </a:tr>
              <a:tr h="576813">
                <a:tc vMerge="1">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100" dirty="0" smtClean="0">
                          <a:solidFill>
                            <a:schemeClr val="tx1"/>
                          </a:solidFill>
                        </a:rPr>
                        <a:t>Issues related to study of frequency overshoot and LRs UFR setting</a:t>
                      </a:r>
                      <a:endParaRPr lang="en-US" sz="1100" dirty="0" smtClean="0">
                        <a:solidFill>
                          <a:schemeClr val="tx1"/>
                        </a:solidFill>
                      </a:endParaRPr>
                    </a:p>
                  </a:txBody>
                  <a:tcPr anchor="ctr">
                    <a:solidFill>
                      <a:srgbClr val="CBE3EB"/>
                    </a:solidFill>
                  </a:tcPr>
                </a:tc>
                <a:tc>
                  <a:txBody>
                    <a:bodyPr/>
                    <a:lstStyle/>
                    <a:p>
                      <a:pPr algn="ctr"/>
                      <a:r>
                        <a:rPr lang="en-US" sz="1100" dirty="0" smtClean="0"/>
                        <a:t>DWG (ROS)</a:t>
                      </a:r>
                      <a:endParaRPr lang="en-US" sz="1100" dirty="0"/>
                    </a:p>
                  </a:txBody>
                  <a:tcPr anchor="ctr">
                    <a:solidFill>
                      <a:srgbClr val="CBE3EB"/>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lgn="just">
              <a:buNone/>
            </a:pPr>
            <a:r>
              <a:rPr lang="en-US" sz="1600" dirty="0">
                <a:solidFill>
                  <a:schemeClr val="tx1"/>
                </a:solidFill>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a:t>
            </a:r>
            <a:endParaRPr lang="en-US" sz="1600" dirty="0">
              <a:solidFill>
                <a:schemeClr val="tx1"/>
              </a:solidFill>
              <a:effectLst/>
            </a:endParaRPr>
          </a:p>
        </p:txBody>
      </p:sp>
      <p:sp>
        <p:nvSpPr>
          <p:cNvPr id="3" name="Title 2"/>
          <p:cNvSpPr>
            <a:spLocks noGrp="1"/>
          </p:cNvSpPr>
          <p:nvPr>
            <p:ph type="title"/>
          </p:nvPr>
        </p:nvSpPr>
        <p:spPr/>
        <p:txBody>
          <a:bodyPr/>
          <a:lstStyle/>
          <a:p>
            <a:r>
              <a:rPr lang="en-US" sz="2000" dirty="0" smtClean="0"/>
              <a:t>Directive #9</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alt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7" name="Content Placeholder 1"/>
          <p:cNvSpPr txBox="1"/>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fld>
            <a:endParaRPr lang="en-US" dirty="0"/>
          </a:p>
        </p:txBody>
      </p:sp>
      <p:sp>
        <p:nvSpPr>
          <p:cNvPr id="9" name="Content Placeholder 1"/>
          <p:cNvSpPr txBox="1"/>
          <p:nvPr/>
        </p:nvSpPr>
        <p:spPr>
          <a:xfrm>
            <a:off x="329184" y="2505456"/>
            <a:ext cx="8450982" cy="320954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b="1" dirty="0" smtClean="0">
                <a:solidFill>
                  <a:schemeClr val="accent1"/>
                </a:solidFill>
              </a:rPr>
              <a:t>Issues &amp; Corresponding Studies:</a:t>
            </a:r>
            <a:endParaRPr lang="en-US" sz="1600" b="1" dirty="0" smtClean="0">
              <a:solidFill>
                <a:schemeClr val="accent1"/>
              </a:solidFill>
            </a:endParaRPr>
          </a:p>
          <a:p>
            <a:r>
              <a:rPr lang="en-US" sz="1600" dirty="0">
                <a:solidFill>
                  <a:schemeClr val="tx1"/>
                </a:solidFill>
              </a:rPr>
              <a:t>Most Severe Single Contingency (MSSC) </a:t>
            </a:r>
            <a:r>
              <a:rPr lang="en-US" sz="1600" dirty="0" smtClean="0">
                <a:solidFill>
                  <a:schemeClr val="accent6">
                    <a:lumMod val="60000"/>
                    <a:lumOff val="40000"/>
                  </a:schemeClr>
                </a:solidFill>
              </a:rPr>
              <a:t>OWG</a:t>
            </a:r>
            <a:endParaRPr lang="en-US" sz="1600" dirty="0" smtClean="0">
              <a:solidFill>
                <a:schemeClr val="accent6">
                  <a:lumMod val="60000"/>
                  <a:lumOff val="40000"/>
                </a:schemeClr>
              </a:solidFill>
            </a:endParaRPr>
          </a:p>
          <a:p>
            <a:pPr marL="800100" lvl="1" indent="-342900">
              <a:buFont typeface="+mj-lt"/>
              <a:buAutoNum type="arabicPeriod"/>
            </a:pPr>
            <a:r>
              <a:rPr lang="en-US" sz="1400" i="1" dirty="0">
                <a:solidFill>
                  <a:schemeClr val="accent4"/>
                </a:solidFill>
              </a:rPr>
              <a:t>1375 MW </a:t>
            </a:r>
            <a:r>
              <a:rPr lang="en-US" sz="1400" i="1" dirty="0" smtClean="0">
                <a:solidFill>
                  <a:schemeClr val="accent4"/>
                </a:solidFill>
              </a:rPr>
              <a:t>or 2000 MW?</a:t>
            </a:r>
            <a:endParaRPr lang="en-US" sz="1400" i="1" dirty="0">
              <a:solidFill>
                <a:schemeClr val="accent4"/>
              </a:solidFill>
            </a:endParaRPr>
          </a:p>
          <a:p>
            <a:endParaRPr lang="en-US" sz="800" dirty="0" smtClean="0">
              <a:solidFill>
                <a:schemeClr val="tx1"/>
              </a:solidFill>
            </a:endParaRPr>
          </a:p>
          <a:p>
            <a:r>
              <a:rPr lang="en-US" sz="1600" dirty="0" smtClean="0">
                <a:solidFill>
                  <a:schemeClr val="tx1"/>
                </a:solidFill>
              </a:rPr>
              <a:t>Non-Spin </a:t>
            </a:r>
            <a:r>
              <a:rPr lang="en-US" sz="1600" dirty="0">
                <a:solidFill>
                  <a:schemeClr val="tx1"/>
                </a:solidFill>
              </a:rPr>
              <a:t>Reserve Service has a minimum floor based on MSSC from 6 am to 10 </a:t>
            </a:r>
            <a:r>
              <a:rPr lang="en-US" sz="1600" dirty="0" smtClean="0">
                <a:solidFill>
                  <a:schemeClr val="tx1"/>
                </a:solidFill>
              </a:rPr>
              <a:t>pm. </a:t>
            </a:r>
            <a:r>
              <a:rPr lang="en-US" sz="1600" dirty="0" smtClean="0">
                <a:solidFill>
                  <a:schemeClr val="accent6">
                    <a:lumMod val="60000"/>
                    <a:lumOff val="40000"/>
                  </a:schemeClr>
                </a:solidFill>
              </a:rPr>
              <a:t>OWG &amp; PDCWG</a:t>
            </a:r>
            <a:endParaRPr lang="en-US" sz="1600" dirty="0" smtClean="0">
              <a:solidFill>
                <a:schemeClr val="accent6">
                  <a:lumMod val="60000"/>
                  <a:lumOff val="40000"/>
                </a:schemeClr>
              </a:solidFill>
            </a:endParaRPr>
          </a:p>
          <a:p>
            <a:pPr marL="800100" lvl="1" indent="-342900">
              <a:buFont typeface="+mj-lt"/>
              <a:buAutoNum type="arabicPeriod" startAt="2"/>
            </a:pPr>
            <a:r>
              <a:rPr lang="en-US" sz="1400" i="1" dirty="0">
                <a:solidFill>
                  <a:schemeClr val="accent4"/>
                </a:solidFill>
              </a:rPr>
              <a:t>Reconcile the MSSC </a:t>
            </a:r>
            <a:r>
              <a:rPr lang="en-US" sz="1400" i="1" dirty="0" smtClean="0">
                <a:solidFill>
                  <a:schemeClr val="accent4"/>
                </a:solidFill>
              </a:rPr>
              <a:t>with existing </a:t>
            </a:r>
            <a:r>
              <a:rPr lang="en-US" sz="1400" i="1" dirty="0">
                <a:solidFill>
                  <a:schemeClr val="accent4"/>
                </a:solidFill>
              </a:rPr>
              <a:t>Non-Spin floor for on-peak hours.</a:t>
            </a:r>
            <a:endParaRPr lang="en-US" sz="1400" i="1" dirty="0">
              <a:solidFill>
                <a:schemeClr val="accent4"/>
              </a:solidFill>
            </a:endParaRPr>
          </a:p>
          <a:p>
            <a:endParaRPr lang="en-US" sz="800" dirty="0" smtClean="0">
              <a:solidFill>
                <a:schemeClr val="tx1"/>
              </a:solidFill>
            </a:endParaRPr>
          </a:p>
          <a:p>
            <a:r>
              <a:rPr lang="en-US" sz="1600" dirty="0" smtClean="0">
                <a:solidFill>
                  <a:schemeClr val="tx1"/>
                </a:solidFill>
              </a:rPr>
              <a:t>Margin </a:t>
            </a:r>
            <a:r>
              <a:rPr lang="en-US" sz="1600" dirty="0">
                <a:solidFill>
                  <a:schemeClr val="tx1"/>
                </a:solidFill>
              </a:rPr>
              <a:t>between minimum Responsive Reserve Service (RRS) </a:t>
            </a:r>
            <a:r>
              <a:rPr lang="en-US" sz="1600" dirty="0" smtClean="0">
                <a:solidFill>
                  <a:schemeClr val="tx1"/>
                </a:solidFill>
              </a:rPr>
              <a:t>procurement (2300 MW) </a:t>
            </a:r>
            <a:r>
              <a:rPr lang="en-US" sz="1600" dirty="0">
                <a:solidFill>
                  <a:schemeClr val="tx1"/>
                </a:solidFill>
              </a:rPr>
              <a:t>and minimum Contingency </a:t>
            </a:r>
            <a:r>
              <a:rPr lang="en-US" sz="1600" dirty="0" smtClean="0">
                <a:solidFill>
                  <a:schemeClr val="tx1"/>
                </a:solidFill>
              </a:rPr>
              <a:t>Reserve (MSSC based) requirement</a:t>
            </a:r>
            <a:r>
              <a:rPr lang="en-US" sz="1600" dirty="0">
                <a:solidFill>
                  <a:schemeClr val="tx1"/>
                </a:solidFill>
              </a:rPr>
              <a:t>. </a:t>
            </a:r>
            <a:r>
              <a:rPr lang="en-US" sz="1600" dirty="0" smtClean="0">
                <a:solidFill>
                  <a:schemeClr val="accent6">
                    <a:lumMod val="60000"/>
                    <a:lumOff val="40000"/>
                  </a:schemeClr>
                </a:solidFill>
              </a:rPr>
              <a:t>OWG</a:t>
            </a:r>
            <a:endParaRPr lang="en-US" sz="1600" dirty="0" smtClean="0">
              <a:solidFill>
                <a:schemeClr val="accent6">
                  <a:lumMod val="60000"/>
                  <a:lumOff val="40000"/>
                </a:schemeClr>
              </a:solidFill>
            </a:endParaRPr>
          </a:p>
          <a:p>
            <a:pPr marL="800100" lvl="1" indent="-342900">
              <a:buFont typeface="+mj-lt"/>
              <a:buAutoNum type="arabicPeriod" startAt="3"/>
            </a:pPr>
            <a:r>
              <a:rPr lang="en-US" sz="1400" i="1" dirty="0" smtClean="0">
                <a:solidFill>
                  <a:schemeClr val="accent4"/>
                </a:solidFill>
              </a:rPr>
              <a:t>Examine if changing </a:t>
            </a:r>
            <a:r>
              <a:rPr lang="en-US" sz="1400" i="1" dirty="0">
                <a:solidFill>
                  <a:schemeClr val="accent4"/>
                </a:solidFill>
              </a:rPr>
              <a:t>MSSC (i.e. min Contingency Reserve) </a:t>
            </a:r>
            <a:r>
              <a:rPr lang="en-US" sz="1400" i="1" dirty="0" smtClean="0">
                <a:solidFill>
                  <a:schemeClr val="accent4"/>
                </a:solidFill>
              </a:rPr>
              <a:t>will bring a corresponding need to change </a:t>
            </a:r>
            <a:r>
              <a:rPr lang="en-US" sz="1400" i="1" dirty="0">
                <a:solidFill>
                  <a:schemeClr val="accent4"/>
                </a:solidFill>
              </a:rPr>
              <a:t>RRS floor</a:t>
            </a:r>
            <a:r>
              <a:rPr lang="en-US" sz="1400" i="1" dirty="0" smtClean="0">
                <a:solidFill>
                  <a:schemeClr val="accent4"/>
                </a:solidFill>
              </a:rPr>
              <a:t>.</a:t>
            </a:r>
            <a:endParaRPr lang="en-US" sz="1600" dirty="0">
              <a:solidFill>
                <a:schemeClr val="tx1"/>
              </a:solidFill>
            </a:endParaRPr>
          </a:p>
        </p:txBody>
      </p:sp>
      <p:sp>
        <p:nvSpPr>
          <p:cNvPr id="10" name="TextBox 9"/>
          <p:cNvSpPr txBox="1"/>
          <p:nvPr/>
        </p:nvSpPr>
        <p:spPr>
          <a:xfrm>
            <a:off x="548640" y="5797296"/>
            <a:ext cx="8046719" cy="369332"/>
          </a:xfrm>
          <a:prstGeom prst="rect">
            <a:avLst/>
          </a:prstGeom>
          <a:pattFill prst="pct25">
            <a:fgClr>
              <a:schemeClr val="accent1"/>
            </a:fgClr>
            <a:bgClr>
              <a:schemeClr val="bg1"/>
            </a:bgClr>
          </a:pattFill>
        </p:spPr>
        <p:txBody>
          <a:bodyPr wrap="square" rtlCol="0">
            <a:spAutoFit/>
          </a:bodyPr>
          <a:lstStyle/>
          <a:p>
            <a:pPr algn="ctr"/>
            <a:r>
              <a:rPr lang="en-US" dirty="0"/>
              <a:t>October 11 </a:t>
            </a:r>
            <a:r>
              <a:rPr lang="en-US" dirty="0" smtClean="0"/>
              <a:t>PDCWG &amp; November 17 OWG</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 Disturbance Control</a:t>
            </a:r>
            <a:endParaRPr lang="en-US" dirty="0"/>
          </a:p>
        </p:txBody>
      </p:sp>
      <p:sp>
        <p:nvSpPr>
          <p:cNvPr id="3" name="Content Placeholder 2"/>
          <p:cNvSpPr>
            <a:spLocks noGrp="1"/>
          </p:cNvSpPr>
          <p:nvPr>
            <p:ph idx="1"/>
          </p:nvPr>
        </p:nvSpPr>
        <p:spPr/>
        <p:txBody>
          <a:bodyPr/>
          <a:lstStyle/>
          <a:p>
            <a:pPr algn="just"/>
            <a:r>
              <a:rPr lang="en-US" sz="1600" dirty="0" smtClean="0">
                <a:solidFill>
                  <a:schemeClr val="tx1"/>
                </a:solidFill>
              </a:rPr>
              <a:t>NERC’s BAL-002 Standard requires </a:t>
            </a:r>
            <a:r>
              <a:rPr lang="en-US" sz="1600" dirty="0">
                <a:solidFill>
                  <a:schemeClr val="tx1"/>
                </a:solidFill>
              </a:rPr>
              <a:t>ERCOT </a:t>
            </a:r>
            <a:r>
              <a:rPr lang="en-US" sz="1600" u="sng" dirty="0">
                <a:solidFill>
                  <a:schemeClr val="tx1"/>
                </a:solidFill>
              </a:rPr>
              <a:t>to determine</a:t>
            </a:r>
            <a:r>
              <a:rPr lang="en-US" sz="1600" dirty="0">
                <a:solidFill>
                  <a:schemeClr val="tx1"/>
                </a:solidFill>
              </a:rPr>
              <a:t> </a:t>
            </a:r>
            <a:r>
              <a:rPr lang="en-US" sz="1600" i="1" dirty="0" smtClean="0">
                <a:solidFill>
                  <a:schemeClr val="tx1"/>
                </a:solidFill>
              </a:rPr>
              <a:t>ERCOT’s </a:t>
            </a:r>
            <a:r>
              <a:rPr lang="en-US" sz="1600" i="1" dirty="0">
                <a:solidFill>
                  <a:schemeClr val="tx1"/>
                </a:solidFill>
              </a:rPr>
              <a:t>Most Severe Single </a:t>
            </a:r>
            <a:r>
              <a:rPr lang="en-US" sz="1600" i="1" dirty="0" smtClean="0">
                <a:solidFill>
                  <a:schemeClr val="tx1"/>
                </a:solidFill>
              </a:rPr>
              <a:t>Contingency </a:t>
            </a:r>
            <a:r>
              <a:rPr lang="en-US" sz="1600" dirty="0" smtClean="0">
                <a:solidFill>
                  <a:schemeClr val="tx1"/>
                </a:solidFill>
              </a:rPr>
              <a:t>(MSSC) and </a:t>
            </a:r>
            <a:r>
              <a:rPr lang="en-US" sz="1600" u="sng" dirty="0">
                <a:solidFill>
                  <a:schemeClr val="tx1"/>
                </a:solidFill>
              </a:rPr>
              <a:t>make preparations</a:t>
            </a:r>
            <a:r>
              <a:rPr lang="en-US" sz="1600" dirty="0">
                <a:solidFill>
                  <a:schemeClr val="tx1"/>
                </a:solidFill>
              </a:rPr>
              <a:t> to have </a:t>
            </a:r>
            <a:r>
              <a:rPr lang="en-US" sz="1600" i="1" dirty="0">
                <a:solidFill>
                  <a:schemeClr val="tx1"/>
                </a:solidFill>
              </a:rPr>
              <a:t>Contingency Reserve</a:t>
            </a:r>
            <a:r>
              <a:rPr lang="en-US" sz="1600" dirty="0">
                <a:solidFill>
                  <a:schemeClr val="tx1"/>
                </a:solidFill>
              </a:rPr>
              <a:t> equal to, or greater than </a:t>
            </a:r>
            <a:r>
              <a:rPr lang="en-US" sz="1600" dirty="0" smtClean="0">
                <a:solidFill>
                  <a:schemeClr val="tx1"/>
                </a:solidFill>
              </a:rPr>
              <a:t>MSSC </a:t>
            </a:r>
            <a:r>
              <a:rPr lang="en-US" sz="1600" dirty="0">
                <a:solidFill>
                  <a:schemeClr val="tx1"/>
                </a:solidFill>
              </a:rPr>
              <a:t>available for maintaining system </a:t>
            </a:r>
            <a:r>
              <a:rPr lang="en-US" sz="1600" dirty="0" smtClean="0">
                <a:solidFill>
                  <a:schemeClr val="tx1"/>
                </a:solidFill>
              </a:rPr>
              <a:t>reliability.</a:t>
            </a:r>
            <a:endParaRPr lang="en-US" sz="1600" dirty="0" smtClean="0">
              <a:solidFill>
                <a:schemeClr val="tx1"/>
              </a:solidFill>
            </a:endParaRPr>
          </a:p>
          <a:p>
            <a:pPr lvl="1" algn="just"/>
            <a:r>
              <a:rPr lang="en-US" sz="1400" dirty="0" smtClean="0">
                <a:solidFill>
                  <a:schemeClr val="tx1"/>
                </a:solidFill>
              </a:rPr>
              <a:t>BAL-002-2 beginning </a:t>
            </a:r>
            <a:r>
              <a:rPr lang="en-US" sz="1400" dirty="0">
                <a:solidFill>
                  <a:schemeClr val="tx1"/>
                </a:solidFill>
              </a:rPr>
              <a:t>Jan 1, 2018 is now in </a:t>
            </a:r>
            <a:r>
              <a:rPr lang="en-US" sz="1400" dirty="0" smtClean="0">
                <a:solidFill>
                  <a:schemeClr val="tx1"/>
                </a:solidFill>
              </a:rPr>
              <a:t>effect.</a:t>
            </a:r>
            <a:endParaRPr lang="en-US" sz="1400" dirty="0" smtClean="0">
              <a:solidFill>
                <a:schemeClr val="tx1"/>
              </a:solidFill>
            </a:endParaRPr>
          </a:p>
          <a:p>
            <a:pPr lvl="1" algn="just"/>
            <a:r>
              <a:rPr lang="en-US" sz="1400" dirty="0">
                <a:solidFill>
                  <a:schemeClr val="tx1"/>
                </a:solidFill>
              </a:rPr>
              <a:t>BAL-002-2 provides more clear guidance on definition of terms included in the </a:t>
            </a:r>
            <a:r>
              <a:rPr lang="en-US" sz="1400" dirty="0" smtClean="0">
                <a:solidFill>
                  <a:schemeClr val="tx1"/>
                </a:solidFill>
              </a:rPr>
              <a:t>standard. Hence this discussion will reference the terms as coined by BAL-002-2</a:t>
            </a:r>
            <a:endParaRPr lang="en-US" sz="1400" dirty="0">
              <a:solidFill>
                <a:schemeClr val="tx1"/>
              </a:solidFill>
            </a:endParaRPr>
          </a:p>
          <a:p>
            <a:pPr algn="just"/>
            <a:endParaRPr lang="en-US" sz="1600" dirty="0" smtClean="0">
              <a:solidFill>
                <a:schemeClr val="tx1"/>
              </a:solidFill>
            </a:endParaRPr>
          </a:p>
          <a:p>
            <a:pPr algn="just"/>
            <a:r>
              <a:rPr lang="en-US" sz="1600" dirty="0" smtClean="0">
                <a:solidFill>
                  <a:schemeClr val="tx1"/>
                </a:solidFill>
              </a:rPr>
              <a:t>MSSC is the </a:t>
            </a:r>
            <a:r>
              <a:rPr lang="en-US" sz="1600" i="1" dirty="0" smtClean="0">
                <a:solidFill>
                  <a:schemeClr val="tx1"/>
                </a:solidFill>
              </a:rPr>
              <a:t>Balancing Contingency Event</a:t>
            </a:r>
            <a:r>
              <a:rPr lang="en-US" sz="1600" dirty="0" smtClean="0">
                <a:solidFill>
                  <a:schemeClr val="tx1"/>
                </a:solidFill>
              </a:rPr>
              <a:t> that would result in the greatest loss of resource (MW) output. </a:t>
            </a:r>
            <a:endParaRPr lang="en-US" sz="1600" dirty="0" smtClean="0">
              <a:solidFill>
                <a:schemeClr val="tx1"/>
              </a:solidFill>
            </a:endParaRPr>
          </a:p>
          <a:p>
            <a:pPr lvl="1" algn="just"/>
            <a:endParaRPr lang="en-US" sz="1400" i="1" dirty="0" smtClean="0">
              <a:solidFill>
                <a:schemeClr val="tx1"/>
              </a:solidFill>
            </a:endParaRPr>
          </a:p>
          <a:p>
            <a:pPr algn="just"/>
            <a:r>
              <a:rPr lang="en-US" sz="1600" i="1" dirty="0" smtClean="0">
                <a:solidFill>
                  <a:schemeClr val="tx1"/>
                </a:solidFill>
              </a:rPr>
              <a:t>Balancing </a:t>
            </a:r>
            <a:r>
              <a:rPr lang="en-US" sz="1600" i="1" dirty="0">
                <a:solidFill>
                  <a:schemeClr val="tx1"/>
                </a:solidFill>
              </a:rPr>
              <a:t>Contingency </a:t>
            </a:r>
            <a:r>
              <a:rPr lang="en-US" sz="1600" i="1" dirty="0" smtClean="0">
                <a:solidFill>
                  <a:schemeClr val="tx1"/>
                </a:solidFill>
              </a:rPr>
              <a:t>Event </a:t>
            </a:r>
            <a:r>
              <a:rPr lang="en-US" sz="1600" dirty="0" smtClean="0">
                <a:solidFill>
                  <a:schemeClr val="tx1"/>
                </a:solidFill>
              </a:rPr>
              <a:t>is a single event that causes </a:t>
            </a:r>
            <a:r>
              <a:rPr lang="en-US" sz="1600" dirty="0">
                <a:solidFill>
                  <a:schemeClr val="tx1"/>
                </a:solidFill>
              </a:rPr>
              <a:t>an unexpected change </a:t>
            </a:r>
            <a:r>
              <a:rPr lang="en-US" sz="1600" dirty="0" smtClean="0">
                <a:solidFill>
                  <a:schemeClr val="tx1"/>
                </a:solidFill>
              </a:rPr>
              <a:t>in ERCOT’s Frequency.</a:t>
            </a:r>
            <a:endParaRPr lang="en-US" sz="1600" dirty="0" smtClean="0">
              <a:solidFill>
                <a:schemeClr val="tx1"/>
              </a:solidFill>
            </a:endParaRPr>
          </a:p>
          <a:p>
            <a:pPr algn="just"/>
            <a:endParaRPr lang="en-US" sz="1600" dirty="0" smtClean="0">
              <a:solidFill>
                <a:schemeClr val="tx1"/>
              </a:solidFill>
            </a:endParaRPr>
          </a:p>
          <a:p>
            <a:pPr algn="just"/>
            <a:endParaRPr lang="en-US" sz="1600" dirty="0">
              <a:solidFill>
                <a:schemeClr val="tx1"/>
              </a:solidFill>
            </a:endParaRPr>
          </a:p>
          <a:p>
            <a:pPr algn="just"/>
            <a:endParaRPr lang="en-US" sz="1600" dirty="0" smtClean="0">
              <a:solidFill>
                <a:schemeClr val="tx1"/>
              </a:solidFill>
            </a:endParaRPr>
          </a:p>
          <a:p>
            <a:pPr algn="just"/>
            <a:endParaRPr lang="en-US" sz="16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NERC Definitions - BAL-002-2</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fld>
            <a:endParaRPr lang="en-US" dirty="0"/>
          </a:p>
        </p:txBody>
      </p:sp>
      <p:grpSp>
        <p:nvGrpSpPr>
          <p:cNvPr id="5" name="Group 4"/>
          <p:cNvGrpSpPr/>
          <p:nvPr/>
        </p:nvGrpSpPr>
        <p:grpSpPr>
          <a:xfrm>
            <a:off x="301752" y="987553"/>
            <a:ext cx="8531352" cy="4177301"/>
            <a:chOff x="1551676" y="3604320"/>
            <a:chExt cx="6040647" cy="6991778"/>
          </a:xfrm>
        </p:grpSpPr>
        <p:sp>
          <p:nvSpPr>
            <p:cNvPr id="6" name="Rectangle 5"/>
            <p:cNvSpPr/>
            <p:nvPr/>
          </p:nvSpPr>
          <p:spPr>
            <a:xfrm>
              <a:off x="1551676" y="3604320"/>
              <a:ext cx="6040647" cy="6991778"/>
            </a:xfrm>
            <a:prstGeom prst="rect">
              <a:avLst/>
            </a:prstGeom>
            <a:solidFill>
              <a:schemeClr val="accent2">
                <a:lumMod val="20000"/>
                <a:lumOff val="80000"/>
                <a:alpha val="28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dirty="0"/>
            </a:p>
          </p:txBody>
        </p:sp>
        <p:sp>
          <p:nvSpPr>
            <p:cNvPr id="7" name="Rectangle 1"/>
            <p:cNvSpPr>
              <a:spLocks noChangeArrowheads="1"/>
            </p:cNvSpPr>
            <p:nvPr/>
          </p:nvSpPr>
          <p:spPr bwMode="auto">
            <a:xfrm>
              <a:off x="1551676" y="3641673"/>
              <a:ext cx="6040647" cy="695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9144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457200" indent="-228600" algn="just" eaLnBrk="1" hangingPunct="1"/>
              <a:r>
                <a:rPr lang="en-US" sz="1400" b="1" dirty="0" smtClean="0"/>
                <a:t>Most </a:t>
              </a:r>
              <a:r>
                <a:rPr lang="en-US" sz="1400" b="1" dirty="0"/>
                <a:t>Severe Single Contingency  (</a:t>
              </a:r>
              <a:r>
                <a:rPr lang="en-US" sz="1400" b="1" i="1" dirty="0"/>
                <a:t>Effective 1/1/2018</a:t>
              </a:r>
              <a:r>
                <a:rPr lang="en-US" sz="1400" b="1" dirty="0"/>
                <a:t>)</a:t>
              </a:r>
              <a:endParaRPr lang="en-US" sz="1400" b="1" dirty="0"/>
            </a:p>
            <a:p>
              <a:pPr marL="457200" indent="-228600" algn="just" eaLnBrk="1" hangingPunct="1"/>
              <a:endParaRPr lang="en-US" sz="400" b="1" dirty="0"/>
            </a:p>
            <a:p>
              <a:pPr marL="228600" algn="just" eaLnBrk="1" hangingPunct="1">
                <a:tabLst>
                  <a:tab pos="8229600" algn="l"/>
                </a:tabLst>
              </a:pPr>
              <a:r>
                <a:rPr lang="en-US" sz="1200" dirty="0"/>
                <a:t>The </a:t>
              </a:r>
              <a:r>
                <a:rPr lang="en-US" sz="1200" i="1" u="sng" dirty="0"/>
                <a:t>Balancing Contingency Event</a:t>
              </a:r>
              <a:r>
                <a:rPr lang="en-US" sz="1200" dirty="0"/>
                <a:t>, </a:t>
              </a:r>
              <a:r>
                <a:rPr lang="en-US" sz="1200" u="sng" dirty="0"/>
                <a:t>due to a single contingency</a:t>
              </a:r>
              <a:r>
                <a:rPr lang="en-US" sz="1200" dirty="0"/>
                <a:t> identified using system models maintained within the </a:t>
              </a:r>
              <a:r>
                <a:rPr lang="en-US" sz="1200" i="1" dirty="0"/>
                <a:t>Reserve Sharing Group (RSG)</a:t>
              </a:r>
              <a:r>
                <a:rPr lang="en-US" sz="1200" dirty="0"/>
                <a:t> or a </a:t>
              </a:r>
              <a:r>
                <a:rPr lang="en-US" sz="1200" i="1" dirty="0"/>
                <a:t>Balancing Authority’s</a:t>
              </a:r>
              <a:r>
                <a:rPr lang="en-US" sz="1200" dirty="0"/>
                <a:t> area that is not part of a </a:t>
              </a:r>
              <a:r>
                <a:rPr lang="en-US" sz="1200" i="1" dirty="0"/>
                <a:t>Reserve Sharing Group</a:t>
              </a:r>
              <a:r>
                <a:rPr lang="en-US" sz="1200" dirty="0"/>
                <a:t>, </a:t>
              </a:r>
              <a:r>
                <a:rPr lang="en-US" sz="1200" u="sng" dirty="0"/>
                <a:t>that would result in the greatest loss (measured in MW) of resource output used by </a:t>
              </a:r>
              <a:r>
                <a:rPr lang="en-US" sz="1200" dirty="0"/>
                <a:t>the </a:t>
              </a:r>
              <a:r>
                <a:rPr lang="en-US" sz="1200" i="1" dirty="0"/>
                <a:t>RSG</a:t>
              </a:r>
              <a:r>
                <a:rPr lang="en-US" sz="1200" dirty="0"/>
                <a:t> or </a:t>
              </a:r>
              <a:r>
                <a:rPr lang="en-US" sz="1200" u="sng" dirty="0"/>
                <a:t>a </a:t>
              </a:r>
              <a:r>
                <a:rPr lang="en-US" sz="1200" i="1" u="sng" dirty="0"/>
                <a:t>Balancing Authority</a:t>
              </a:r>
              <a:r>
                <a:rPr lang="en-US" sz="1200" u="sng" dirty="0"/>
                <a:t> </a:t>
              </a:r>
              <a:r>
                <a:rPr lang="en-US" sz="1200" dirty="0"/>
                <a:t>that is not participating as a member of a RSG </a:t>
              </a:r>
              <a:r>
                <a:rPr lang="en-US" sz="1200" u="sng" dirty="0"/>
                <a:t>at the time of the event to meet </a:t>
              </a:r>
              <a:r>
                <a:rPr lang="en-US" sz="1200" i="1" u="sng" dirty="0"/>
                <a:t>Firm Demand</a:t>
              </a:r>
              <a:r>
                <a:rPr lang="en-US" sz="1200" u="sng" dirty="0"/>
                <a:t> and export obligation</a:t>
              </a:r>
              <a:r>
                <a:rPr lang="en-US" sz="1200" dirty="0"/>
                <a:t> (excluding export obligation for which </a:t>
              </a:r>
              <a:r>
                <a:rPr lang="en-US" sz="1200" i="1" dirty="0"/>
                <a:t>Contingency Reserve</a:t>
              </a:r>
              <a:r>
                <a:rPr lang="en-US" sz="1200" dirty="0"/>
                <a:t> obligations are being met by the </a:t>
              </a:r>
              <a:r>
                <a:rPr lang="en-US" sz="1200" i="1" dirty="0"/>
                <a:t>Sink Balancing Authority</a:t>
              </a:r>
              <a:r>
                <a:rPr lang="en-US" sz="1200" dirty="0" smtClean="0"/>
                <a:t>).</a:t>
              </a:r>
              <a:endParaRPr lang="en-US" sz="1200" dirty="0" smtClean="0"/>
            </a:p>
            <a:p>
              <a:pPr marL="228600" algn="just" eaLnBrk="1" hangingPunct="1">
                <a:tabLst>
                  <a:tab pos="8229600" algn="l"/>
                </a:tabLst>
              </a:pPr>
              <a:endParaRPr lang="en-US" sz="1200" dirty="0"/>
            </a:p>
            <a:p>
              <a:pPr marL="228600" algn="just" eaLnBrk="1" hangingPunct="1">
                <a:tabLst>
                  <a:tab pos="8229600" algn="l"/>
                </a:tabLst>
              </a:pPr>
              <a:r>
                <a:rPr lang="en-US" sz="1400" b="1" dirty="0"/>
                <a:t>Balancing Contingency </a:t>
              </a:r>
              <a:r>
                <a:rPr lang="en-US" sz="1400" b="1" dirty="0" smtClean="0"/>
                <a:t>Event (</a:t>
              </a:r>
              <a:r>
                <a:rPr lang="en-US" sz="1400" b="1" i="1" dirty="0" smtClean="0"/>
                <a:t>Effective 1/1/2018</a:t>
              </a:r>
              <a:r>
                <a:rPr lang="en-US" sz="1400" b="1" dirty="0" smtClean="0"/>
                <a:t>)</a:t>
              </a:r>
              <a:endParaRPr lang="en-US" sz="1400" b="1" dirty="0"/>
            </a:p>
            <a:p>
              <a:pPr marL="228600" algn="just" eaLnBrk="1" hangingPunct="1">
                <a:tabLst>
                  <a:tab pos="8229600" algn="l"/>
                </a:tabLst>
              </a:pPr>
              <a:endParaRPr lang="en-US" sz="400" dirty="0"/>
            </a:p>
            <a:p>
              <a:pPr marL="228600" algn="just" eaLnBrk="1" hangingPunct="1">
                <a:tabLst>
                  <a:tab pos="8229600" algn="l"/>
                </a:tabLst>
              </a:pPr>
              <a:r>
                <a:rPr lang="en-US" sz="1200" dirty="0"/>
                <a:t>Any single event described in Subsections (A), (B), or (C) below, or any series of such otherwise single events, with each separated from the next by one minute or less. </a:t>
              </a:r>
              <a:endParaRPr lang="en-US" sz="1200" dirty="0"/>
            </a:p>
            <a:p>
              <a:pPr marL="571500" indent="-342900" algn="just" eaLnBrk="1" hangingPunct="1">
                <a:buFont typeface="+mj-lt"/>
                <a:buAutoNum type="alphaUcPeriod"/>
                <a:tabLst>
                  <a:tab pos="8229600" algn="l"/>
                </a:tabLst>
              </a:pPr>
              <a:r>
                <a:rPr lang="en-US" sz="1200" dirty="0"/>
                <a:t>Sudden loss of generation: </a:t>
              </a:r>
              <a:endParaRPr lang="en-US" sz="1200" dirty="0"/>
            </a:p>
            <a:p>
              <a:pPr marL="1314450" lvl="1" indent="-342900" algn="just" eaLnBrk="1" hangingPunct="1">
                <a:buFont typeface="+mj-lt"/>
                <a:buAutoNum type="alphaLcPeriod"/>
                <a:tabLst>
                  <a:tab pos="8229600" algn="l"/>
                </a:tabLst>
              </a:pPr>
              <a:r>
                <a:rPr lang="en-US" sz="1200" dirty="0"/>
                <a:t>Due to </a:t>
              </a:r>
              <a:endParaRPr lang="en-US" sz="1200" dirty="0"/>
            </a:p>
            <a:p>
              <a:pPr marL="1771650" lvl="2" indent="-400050" algn="just" eaLnBrk="1" hangingPunct="1">
                <a:buFont typeface="+mj-lt"/>
                <a:buAutoNum type="romanLcPeriod"/>
                <a:tabLst>
                  <a:tab pos="8229600" algn="l"/>
                </a:tabLst>
              </a:pPr>
              <a:r>
                <a:rPr lang="en-US" sz="1200" dirty="0"/>
                <a:t>unit tripping, or </a:t>
              </a:r>
              <a:endParaRPr lang="en-US" sz="1200" dirty="0"/>
            </a:p>
            <a:p>
              <a:pPr marL="1771650" lvl="2" indent="-400050" algn="just" eaLnBrk="1" hangingPunct="1">
                <a:buFont typeface="+mj-lt"/>
                <a:buAutoNum type="romanLcPeriod"/>
                <a:tabLst>
                  <a:tab pos="8229600" algn="l"/>
                </a:tabLst>
              </a:pPr>
              <a:r>
                <a:rPr lang="en-US" sz="1200" dirty="0"/>
                <a:t>loss of generator Facility resulting in isolation of the generator from the </a:t>
              </a:r>
              <a:r>
                <a:rPr lang="en-US" sz="1200" i="1" dirty="0"/>
                <a:t>Bulk Electric System</a:t>
              </a:r>
              <a:r>
                <a:rPr lang="en-US" sz="1200" dirty="0"/>
                <a:t> or from the responsible entity’s System, or </a:t>
              </a:r>
              <a:endParaRPr lang="en-US" sz="1200" dirty="0"/>
            </a:p>
            <a:p>
              <a:pPr marL="1771650" lvl="2" indent="-400050" algn="just" eaLnBrk="1" hangingPunct="1">
                <a:buFont typeface="+mj-lt"/>
                <a:buAutoNum type="romanLcPeriod"/>
                <a:tabLst>
                  <a:tab pos="8229600" algn="l"/>
                </a:tabLst>
              </a:pPr>
              <a:r>
                <a:rPr lang="en-US" sz="1200" dirty="0"/>
                <a:t>sudden unplanned outage of transmission </a:t>
              </a:r>
              <a:r>
                <a:rPr lang="en-US" sz="1200" i="1" dirty="0"/>
                <a:t>Facility</a:t>
              </a:r>
              <a:r>
                <a:rPr lang="en-US" sz="1200" dirty="0"/>
                <a:t>; </a:t>
              </a:r>
              <a:endParaRPr lang="en-US" sz="1200" dirty="0"/>
            </a:p>
            <a:p>
              <a:pPr marL="1371600" lvl="1" indent="-400050" algn="just" eaLnBrk="1" hangingPunct="1">
                <a:buFont typeface="+mj-lt"/>
                <a:buAutoNum type="alphaLcPeriod"/>
                <a:tabLst>
                  <a:tab pos="8229600" algn="l"/>
                </a:tabLst>
              </a:pPr>
              <a:r>
                <a:rPr lang="en-US" sz="1200" dirty="0"/>
                <a:t>And, that causes an unexpected change to the responsible entity’s ACE; </a:t>
              </a:r>
              <a:endParaRPr lang="en-US" sz="1200" dirty="0"/>
            </a:p>
            <a:p>
              <a:pPr marL="571500" indent="-342900" algn="just" eaLnBrk="1" hangingPunct="1">
                <a:buFont typeface="+mj-lt"/>
                <a:buAutoNum type="alphaUcPeriod"/>
                <a:tabLst>
                  <a:tab pos="8229600" algn="l"/>
                </a:tabLst>
              </a:pPr>
              <a:r>
                <a:rPr lang="en-US" sz="1200" b="1" u="sng" dirty="0"/>
                <a:t>Sudden loss of an Import, due to forced outage of transmission equipment that causes an unexpected imbalance between generation and Demand on the Interconnection</a:t>
              </a:r>
              <a:r>
                <a:rPr lang="en-US" sz="1200" dirty="0"/>
                <a:t>. </a:t>
              </a:r>
              <a:endParaRPr lang="en-US" sz="1200" dirty="0"/>
            </a:p>
            <a:p>
              <a:pPr marL="571500" indent="-342900" algn="just" eaLnBrk="1" hangingPunct="1">
                <a:buFont typeface="+mj-lt"/>
                <a:buAutoNum type="alphaUcPeriod"/>
                <a:tabLst>
                  <a:tab pos="8229600" algn="l"/>
                </a:tabLst>
              </a:pPr>
              <a:r>
                <a:rPr lang="en-US" sz="1200" dirty="0"/>
                <a:t>Sudden restoration of a Demand that was used as a resource that causes an unexpected change to the responsible entity’s ACE. </a:t>
              </a:r>
              <a:endParaRPr lang="en-US" sz="1200" dirty="0"/>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Directive #9 – First Question</a:t>
            </a:r>
            <a:endParaRPr lang="en-US" dirty="0"/>
          </a:p>
        </p:txBody>
      </p:sp>
      <p:sp>
        <p:nvSpPr>
          <p:cNvPr id="3" name="Content Placeholder 2"/>
          <p:cNvSpPr>
            <a:spLocks noGrp="1"/>
          </p:cNvSpPr>
          <p:nvPr>
            <p:ph idx="1"/>
          </p:nvPr>
        </p:nvSpPr>
        <p:spPr/>
        <p:txBody>
          <a:bodyPr/>
          <a:lstStyle/>
          <a:p>
            <a:pPr algn="just"/>
            <a:r>
              <a:rPr lang="en-US" sz="1600" dirty="0" smtClean="0">
                <a:solidFill>
                  <a:schemeClr val="tx1"/>
                </a:solidFill>
              </a:rPr>
              <a:t>ERCOT’s </a:t>
            </a:r>
            <a:r>
              <a:rPr lang="en-US" sz="1600" dirty="0">
                <a:solidFill>
                  <a:schemeClr val="tx1"/>
                </a:solidFill>
              </a:rPr>
              <a:t>current MSSC is 1375 MW. </a:t>
            </a:r>
            <a:endParaRPr lang="en-US" sz="1600" dirty="0">
              <a:solidFill>
                <a:schemeClr val="tx1"/>
              </a:solidFill>
            </a:endParaRPr>
          </a:p>
          <a:p>
            <a:pPr algn="just"/>
            <a:endParaRPr lang="en-US" sz="1600" dirty="0" smtClean="0">
              <a:solidFill>
                <a:schemeClr val="tx1"/>
              </a:solidFill>
            </a:endParaRPr>
          </a:p>
          <a:p>
            <a:pPr algn="just"/>
            <a:r>
              <a:rPr lang="en-US" sz="1600" dirty="0" smtClean="0">
                <a:solidFill>
                  <a:schemeClr val="tx1"/>
                </a:solidFill>
              </a:rPr>
              <a:t>To </a:t>
            </a:r>
            <a:r>
              <a:rPr lang="en-US" sz="1600" dirty="0">
                <a:solidFill>
                  <a:schemeClr val="tx1"/>
                </a:solidFill>
              </a:rPr>
              <a:t>determine ERCOT’s MSSC, ERCOT seasonally reviews the </a:t>
            </a:r>
            <a:r>
              <a:rPr lang="en-US" sz="1600" i="1" dirty="0">
                <a:solidFill>
                  <a:schemeClr val="tx1"/>
                </a:solidFill>
              </a:rPr>
              <a:t>Net Dependable Capability</a:t>
            </a:r>
            <a:r>
              <a:rPr lang="en-US" sz="1600" dirty="0">
                <a:solidFill>
                  <a:schemeClr val="tx1"/>
                </a:solidFill>
              </a:rPr>
              <a:t> (NDC) for all Generation Resources (submitted in NDCRC) and NDC of all HVDC Tie imports</a:t>
            </a:r>
            <a:r>
              <a:rPr lang="en-US" sz="1600" dirty="0" smtClean="0">
                <a:solidFill>
                  <a:schemeClr val="tx1"/>
                </a:solidFill>
              </a:rPr>
              <a:t>.</a:t>
            </a:r>
            <a:endParaRPr lang="en-US" sz="1600" dirty="0" smtClean="0">
              <a:solidFill>
                <a:schemeClr val="tx1"/>
              </a:solidFill>
            </a:endParaRPr>
          </a:p>
          <a:p>
            <a:pPr algn="just"/>
            <a:endParaRPr lang="en-US" sz="1600" dirty="0" smtClean="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fld>
            <a:endParaRPr lang="en-US" dirty="0"/>
          </a:p>
        </p:txBody>
      </p:sp>
      <p:grpSp>
        <p:nvGrpSpPr>
          <p:cNvPr id="6" name="Group 5"/>
          <p:cNvGrpSpPr/>
          <p:nvPr/>
        </p:nvGrpSpPr>
        <p:grpSpPr>
          <a:xfrm>
            <a:off x="301752" y="3886200"/>
            <a:ext cx="8531352" cy="685800"/>
            <a:chOff x="1551676" y="3604320"/>
            <a:chExt cx="6040647" cy="6991778"/>
          </a:xfrm>
        </p:grpSpPr>
        <p:sp>
          <p:nvSpPr>
            <p:cNvPr id="7" name="Rectangle 6"/>
            <p:cNvSpPr/>
            <p:nvPr/>
          </p:nvSpPr>
          <p:spPr>
            <a:xfrm>
              <a:off x="1551676" y="3604320"/>
              <a:ext cx="6040647" cy="6991778"/>
            </a:xfrm>
            <a:prstGeom prst="rect">
              <a:avLst/>
            </a:prstGeom>
            <a:solidFill>
              <a:schemeClr val="accent2">
                <a:lumMod val="20000"/>
                <a:lumOff val="80000"/>
                <a:alpha val="28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dirty="0"/>
            </a:p>
          </p:txBody>
        </p:sp>
        <p:sp>
          <p:nvSpPr>
            <p:cNvPr id="8" name="Rectangle 1"/>
            <p:cNvSpPr>
              <a:spLocks noChangeArrowheads="1"/>
            </p:cNvSpPr>
            <p:nvPr/>
          </p:nvSpPr>
          <p:spPr bwMode="auto">
            <a:xfrm>
              <a:off x="1551676" y="3641675"/>
              <a:ext cx="6040647" cy="6255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91440">
              <a:no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1600" b="1" dirty="0"/>
                <a:t>Southern Cross is a bipole </a:t>
              </a:r>
              <a:r>
                <a:rPr lang="en-US" sz="1600" b="1" dirty="0" smtClean="0"/>
                <a:t>DC-Tie </a:t>
              </a:r>
              <a:r>
                <a:rPr lang="en-US" sz="1600" b="1" dirty="0"/>
                <a:t>line </a:t>
              </a:r>
              <a:r>
                <a:rPr lang="en-US" sz="1600" b="1" dirty="0" smtClean="0"/>
                <a:t>that </a:t>
              </a:r>
              <a:r>
                <a:rPr lang="en-US" sz="1600" b="1" dirty="0"/>
                <a:t>can </a:t>
              </a:r>
              <a:r>
                <a:rPr lang="en-US" sz="1600" b="1" dirty="0" smtClean="0"/>
                <a:t>import up-to </a:t>
              </a:r>
              <a:r>
                <a:rPr lang="en-US" sz="1600" b="1" dirty="0"/>
                <a:t>2000 MW. Will Southern Cross’ integration into ERCOT change ERCOT’s MSSC? </a:t>
              </a:r>
              <a:endParaRPr lang="en-US" sz="1600" b="1"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of Other ISOs</a:t>
            </a:r>
            <a:endParaRPr lang="en-US" dirty="0"/>
          </a:p>
        </p:txBody>
      </p:sp>
      <p:sp>
        <p:nvSpPr>
          <p:cNvPr id="3" name="Content Placeholder 2"/>
          <p:cNvSpPr>
            <a:spLocks noGrp="1"/>
          </p:cNvSpPr>
          <p:nvPr>
            <p:ph idx="1"/>
          </p:nvPr>
        </p:nvSpPr>
        <p:spPr/>
        <p:txBody>
          <a:bodyPr/>
          <a:lstStyle/>
          <a:p>
            <a:r>
              <a:rPr lang="en-US" sz="1600" dirty="0" smtClean="0">
                <a:solidFill>
                  <a:schemeClr val="tx1"/>
                </a:solidFill>
              </a:rPr>
              <a:t>New England ISO</a:t>
            </a:r>
            <a:endParaRPr lang="en-US" sz="1600" dirty="0" smtClean="0">
              <a:solidFill>
                <a:schemeClr val="tx1"/>
              </a:solidFill>
            </a:endParaRPr>
          </a:p>
          <a:p>
            <a:pPr lvl="1"/>
            <a:r>
              <a:rPr lang="en-US" sz="1600" dirty="0" smtClean="0">
                <a:solidFill>
                  <a:schemeClr val="tx1"/>
                </a:solidFill>
              </a:rPr>
              <a:t>MSSC is 2000MW </a:t>
            </a:r>
            <a:endParaRPr lang="en-US" sz="1600" dirty="0" smtClean="0">
              <a:solidFill>
                <a:schemeClr val="tx1"/>
              </a:solidFill>
            </a:endParaRPr>
          </a:p>
          <a:p>
            <a:pPr lvl="2"/>
            <a:r>
              <a:rPr lang="en-US" sz="1600" dirty="0" smtClean="0">
                <a:solidFill>
                  <a:schemeClr val="tx1"/>
                </a:solidFill>
              </a:rPr>
              <a:t>Based on </a:t>
            </a:r>
            <a:r>
              <a:rPr lang="en-US" sz="1600" dirty="0" smtClean="0">
                <a:solidFill>
                  <a:schemeClr val="tx1"/>
                </a:solidFill>
                <a:hlinkClick r:id="rId1"/>
              </a:rPr>
              <a:t>Quebec - New England HVDC</a:t>
            </a:r>
            <a:r>
              <a:rPr lang="en-US" sz="1600" dirty="0" smtClean="0">
                <a:solidFill>
                  <a:schemeClr val="tx1"/>
                </a:solidFill>
              </a:rPr>
              <a:t>, a bipole DC line, that can </a:t>
            </a:r>
            <a:r>
              <a:rPr lang="en-US" sz="1600" dirty="0">
                <a:solidFill>
                  <a:schemeClr val="tx1"/>
                </a:solidFill>
              </a:rPr>
              <a:t>transfer </a:t>
            </a:r>
            <a:r>
              <a:rPr lang="en-US" sz="1600" dirty="0" smtClean="0">
                <a:solidFill>
                  <a:schemeClr val="tx1"/>
                </a:solidFill>
              </a:rPr>
              <a:t>up to 2000 MW.</a:t>
            </a:r>
            <a:endParaRPr lang="en-US" sz="1600" dirty="0" smtClean="0">
              <a:solidFill>
                <a:schemeClr val="tx1"/>
              </a:solidFill>
            </a:endParaRPr>
          </a:p>
          <a:p>
            <a:pPr lvl="2"/>
            <a:endParaRPr lang="en-US" sz="1600" dirty="0">
              <a:solidFill>
                <a:schemeClr val="tx1"/>
              </a:solidFill>
            </a:endParaRPr>
          </a:p>
          <a:p>
            <a:r>
              <a:rPr lang="en-US" sz="1600" dirty="0" smtClean="0">
                <a:solidFill>
                  <a:schemeClr val="tx1"/>
                </a:solidFill>
              </a:rPr>
              <a:t>California ISO</a:t>
            </a:r>
            <a:endParaRPr lang="en-US" sz="1600" dirty="0" smtClean="0">
              <a:solidFill>
                <a:schemeClr val="tx1"/>
              </a:solidFill>
            </a:endParaRPr>
          </a:p>
          <a:p>
            <a:pPr lvl="1"/>
            <a:r>
              <a:rPr lang="en-US" sz="1600" dirty="0" smtClean="0">
                <a:solidFill>
                  <a:schemeClr val="tx1"/>
                </a:solidFill>
              </a:rPr>
              <a:t>MSSC is 2400 MW</a:t>
            </a:r>
            <a:endParaRPr lang="en-US" sz="1600" dirty="0" smtClean="0">
              <a:solidFill>
                <a:schemeClr val="tx1"/>
              </a:solidFill>
            </a:endParaRPr>
          </a:p>
          <a:p>
            <a:pPr lvl="2"/>
            <a:r>
              <a:rPr lang="en-US" sz="1600" dirty="0">
                <a:solidFill>
                  <a:schemeClr val="tx1"/>
                </a:solidFill>
              </a:rPr>
              <a:t>Based on </a:t>
            </a:r>
            <a:r>
              <a:rPr lang="en-US" sz="1600" dirty="0">
                <a:solidFill>
                  <a:schemeClr val="tx1"/>
                </a:solidFill>
                <a:hlinkClick r:id="rId2"/>
              </a:rPr>
              <a:t>Pacific DC </a:t>
            </a:r>
            <a:r>
              <a:rPr lang="en-US" sz="1600" dirty="0" smtClean="0">
                <a:solidFill>
                  <a:schemeClr val="tx1"/>
                </a:solidFill>
                <a:hlinkClick r:id="rId2"/>
              </a:rPr>
              <a:t>Intertie</a:t>
            </a:r>
            <a:r>
              <a:rPr lang="en-US" sz="1600" dirty="0" smtClean="0">
                <a:solidFill>
                  <a:schemeClr val="tx1"/>
                </a:solidFill>
              </a:rPr>
              <a:t>, a </a:t>
            </a:r>
            <a:r>
              <a:rPr lang="en-US" sz="1600" dirty="0">
                <a:solidFill>
                  <a:schemeClr val="tx1"/>
                </a:solidFill>
              </a:rPr>
              <a:t>bipole DC line, that can </a:t>
            </a:r>
            <a:r>
              <a:rPr lang="en-US" sz="1600" dirty="0" smtClean="0">
                <a:solidFill>
                  <a:schemeClr val="tx1"/>
                </a:solidFill>
              </a:rPr>
              <a:t>import up to 2400 MW into Cal-ISO’s grid.</a:t>
            </a:r>
            <a:endParaRPr lang="en-US" sz="1600" dirty="0" smtClean="0">
              <a:solidFill>
                <a:schemeClr val="tx1"/>
              </a:solidFill>
            </a:endParaRPr>
          </a:p>
          <a:p>
            <a:pPr lvl="2"/>
            <a:endParaRPr lang="en-US" sz="1600" dirty="0">
              <a:solidFill>
                <a:schemeClr val="tx1"/>
              </a:solidFill>
            </a:endParaRPr>
          </a:p>
          <a:p>
            <a:r>
              <a:rPr lang="en-US" sz="1600" dirty="0" smtClean="0">
                <a:solidFill>
                  <a:schemeClr val="tx1"/>
                </a:solidFill>
              </a:rPr>
              <a:t>Hydro Quebec</a:t>
            </a:r>
            <a:endParaRPr lang="en-US" sz="1600" dirty="0" smtClean="0">
              <a:solidFill>
                <a:schemeClr val="tx1"/>
              </a:solidFill>
            </a:endParaRPr>
          </a:p>
          <a:p>
            <a:pPr lvl="1"/>
            <a:r>
              <a:rPr lang="en-US" sz="1600" dirty="0" smtClean="0">
                <a:solidFill>
                  <a:schemeClr val="tx1"/>
                </a:solidFill>
              </a:rPr>
              <a:t>MSSC is based on Hydro Unit ~1000 MW</a:t>
            </a:r>
            <a:endParaRPr lang="en-US" sz="1600" dirty="0" smtClean="0">
              <a:solidFill>
                <a:schemeClr val="tx1"/>
              </a:solidFill>
            </a:endParaRPr>
          </a:p>
          <a:p>
            <a:pPr lvl="2"/>
            <a:r>
              <a:rPr lang="en-US" sz="1600" dirty="0" smtClean="0">
                <a:solidFill>
                  <a:schemeClr val="tx1"/>
                </a:solidFill>
              </a:rPr>
              <a:t>Methodology includes assessing import on DC Ties. DC Tie with IESO under special operational configuration can become HQ’s MSSC.</a:t>
            </a:r>
            <a:endParaRPr lang="en-US" sz="16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Recommendation</a:t>
            </a:r>
            <a:endParaRPr lang="en-US" dirty="0"/>
          </a:p>
        </p:txBody>
      </p:sp>
      <p:sp>
        <p:nvSpPr>
          <p:cNvPr id="3" name="Content Placeholder 2"/>
          <p:cNvSpPr>
            <a:spLocks noGrp="1"/>
          </p:cNvSpPr>
          <p:nvPr>
            <p:ph idx="1"/>
          </p:nvPr>
        </p:nvSpPr>
        <p:spPr/>
        <p:txBody>
          <a:bodyPr/>
          <a:lstStyle/>
          <a:p>
            <a:r>
              <a:rPr lang="en-US" sz="1600" dirty="0" smtClean="0">
                <a:solidFill>
                  <a:schemeClr val="tx1"/>
                </a:solidFill>
              </a:rPr>
              <a:t>Southern Cross DC Tie, a bipole DC line, can import up to 2000 MW into ERCOT.</a:t>
            </a:r>
            <a:endParaRPr lang="en-US" sz="1600" dirty="0" smtClean="0">
              <a:solidFill>
                <a:schemeClr val="tx1"/>
              </a:solidFill>
            </a:endParaRPr>
          </a:p>
          <a:p>
            <a:endParaRPr lang="en-US" sz="1600" dirty="0">
              <a:solidFill>
                <a:schemeClr val="tx1"/>
              </a:solidFill>
            </a:endParaRPr>
          </a:p>
          <a:p>
            <a:r>
              <a:rPr lang="en-US" sz="1600" dirty="0" smtClean="0">
                <a:solidFill>
                  <a:schemeClr val="tx1"/>
                </a:solidFill>
              </a:rPr>
              <a:t>ERCOT recommends that the loss of the bipole Southern Cross DC Tie is a credible contingency that qualifies as a single event for the purpose of defining a Balancing Contingency Event per </a:t>
            </a:r>
            <a:r>
              <a:rPr lang="en-US" sz="1600" dirty="0">
                <a:solidFill>
                  <a:schemeClr val="tx1"/>
                </a:solidFill>
              </a:rPr>
              <a:t>the current BAL-002-2 </a:t>
            </a:r>
            <a:r>
              <a:rPr lang="en-US" sz="1600" dirty="0" smtClean="0">
                <a:solidFill>
                  <a:schemeClr val="tx1"/>
                </a:solidFill>
              </a:rPr>
              <a:t>standard.</a:t>
            </a:r>
            <a:endParaRPr lang="en-US" sz="1600" dirty="0" smtClean="0">
              <a:solidFill>
                <a:schemeClr val="tx1"/>
              </a:solidFill>
            </a:endParaRPr>
          </a:p>
          <a:p>
            <a:endParaRPr lang="en-US" sz="1600" dirty="0">
              <a:solidFill>
                <a:schemeClr val="tx1"/>
              </a:solidFill>
            </a:endParaRPr>
          </a:p>
          <a:p>
            <a:r>
              <a:rPr lang="en-US" sz="1600" dirty="0" smtClean="0">
                <a:solidFill>
                  <a:schemeClr val="tx1"/>
                </a:solidFill>
              </a:rPr>
              <a:t>Further, ERCOT recommends that upon </a:t>
            </a:r>
            <a:r>
              <a:rPr lang="en-US" sz="1600" dirty="0">
                <a:solidFill>
                  <a:schemeClr val="tx1"/>
                </a:solidFill>
              </a:rPr>
              <a:t>Southern Cross DC </a:t>
            </a:r>
            <a:r>
              <a:rPr lang="en-US" sz="1600" dirty="0" smtClean="0">
                <a:solidFill>
                  <a:schemeClr val="tx1"/>
                </a:solidFill>
              </a:rPr>
              <a:t>Tie’s interconnection into the ERCOT grid, ERCOT’s MSSC be changed to 2000 MW.</a:t>
            </a:r>
            <a:endParaRPr lang="en-US" sz="16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cap="small" dirty="0" smtClean="0">
                <a:solidFill>
                  <a:schemeClr val="tx1"/>
                </a:solidFill>
              </a:rPr>
              <a:t>Appendix</a:t>
            </a:r>
            <a:endParaRPr lang="en-US" cap="small" dirty="0">
              <a:solidFill>
                <a:schemeClr val="tx1"/>
              </a:solidFill>
            </a:endParaRPr>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4"/>
          </p:nvPr>
        </p:nvSpPr>
        <p:spPr/>
        <p:txBody>
          <a:bodyPr/>
          <a:lstStyle/>
          <a:p>
            <a:fld id="{1D93BD3E-1E9A-4970-A6F7-E7AC52762E0C}" type="slidenum">
              <a:rPr lang="en-US" smtClean="0"/>
            </a:fld>
            <a:endParaRPr lang="en-US" dirty="0"/>
          </a:p>
        </p:txBody>
      </p:sp>
    </p:spTree>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11116</Words>
  <Application>WPS Presentation</Application>
  <PresentationFormat>On-screen Show (4:3)</PresentationFormat>
  <Paragraphs>234</Paragraphs>
  <Slides>16</Slides>
  <Notes>8</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16</vt:i4>
      </vt:variant>
    </vt:vector>
  </HeadingPairs>
  <TitlesOfParts>
    <vt:vector size="26" baseType="lpstr">
      <vt:lpstr>Arial</vt:lpstr>
      <vt:lpstr>SimSun</vt:lpstr>
      <vt:lpstr>Wingdings</vt:lpstr>
      <vt:lpstr>Arial</vt:lpstr>
      <vt:lpstr>Microsoft YaHei</vt:lpstr>
      <vt:lpstr/>
      <vt:lpstr>Arial Unicode MS</vt:lpstr>
      <vt:lpstr>Calibri</vt:lpstr>
      <vt:lpstr>1_Custom Design</vt:lpstr>
      <vt:lpstr>Office Theme</vt:lpstr>
      <vt:lpstr>PowerPoint 演示文稿</vt:lpstr>
      <vt:lpstr>Summary</vt:lpstr>
      <vt:lpstr>Directive #9</vt:lpstr>
      <vt:lpstr>Background – Disturbance Control</vt:lpstr>
      <vt:lpstr>NERC Definitions - BAL-002-2</vt:lpstr>
      <vt:lpstr>Directive #9 – First Question</vt:lpstr>
      <vt:lpstr>Survey of Other ISOs</vt:lpstr>
      <vt:lpstr>Recommendation</vt:lpstr>
      <vt:lpstr>Appendix</vt:lpstr>
      <vt:lpstr>Directive #9 (cont’d)</vt:lpstr>
      <vt:lpstr>Reference Links</vt:lpstr>
      <vt:lpstr>BAL-002 Disturbance Control Standard</vt:lpstr>
      <vt:lpstr>BAL-002 Disturbance Control Standard</vt:lpstr>
      <vt:lpstr>Background – System Operating Limit</vt:lpstr>
      <vt:lpstr>FAC-011-3 – Operating Limits Methodology </vt:lpstr>
      <vt:lpstr>ERCOT Contingency Definition</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NVM</cp:lastModifiedBy>
  <cp:revision>214</cp:revision>
  <cp:lastPrinted>2016-01-21T20:53:00Z</cp:lastPrinted>
  <dcterms:created xsi:type="dcterms:W3CDTF">2016-01-21T15:20:00Z</dcterms:created>
  <dcterms:modified xsi:type="dcterms:W3CDTF">2018-02-15T15:36:41Z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y fmtid="{D5CDD505-2E9C-101B-9397-08002B2CF9AE}" pid="3" name="KSOProductBuildVer">
    <vt:lpwstr>1033-10.2.0.5996</vt:lpwstr>
  </property>
</Properties>
</file>