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63" r:id="rId6"/>
  </p:sldMasterIdLst>
  <p:notesMasterIdLst>
    <p:notesMasterId r:id="rId19"/>
  </p:notesMasterIdLst>
  <p:handoutMasterIdLst>
    <p:handoutMasterId r:id="rId20"/>
  </p:handoutMasterIdLst>
  <p:sldIdLst>
    <p:sldId id="445" r:id="rId7"/>
    <p:sldId id="464" r:id="rId8"/>
    <p:sldId id="465" r:id="rId9"/>
    <p:sldId id="457" r:id="rId10"/>
    <p:sldId id="460" r:id="rId11"/>
    <p:sldId id="448" r:id="rId12"/>
    <p:sldId id="449" r:id="rId13"/>
    <p:sldId id="462" r:id="rId14"/>
    <p:sldId id="461" r:id="rId15"/>
    <p:sldId id="463" r:id="rId16"/>
    <p:sldId id="450" r:id="rId17"/>
    <p:sldId id="456" r:id="rId18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ickerson, Woody" initials="RW" lastIdx="1" clrIdx="0">
    <p:extLst>
      <p:ext uri="{19B8F6BF-5375-455C-9EA6-DF929625EA0E}">
        <p15:presenceInfo xmlns:p15="http://schemas.microsoft.com/office/powerpoint/2012/main" userId="S-1-5-21-639947351-343809578-3807592339-4404" providerId="AD"/>
      </p:ext>
    </p:extLst>
  </p:cmAuthor>
  <p:cmAuthor id="2" name="Teixeira, Jay" initials="TJ" lastIdx="4" clrIdx="1">
    <p:extLst>
      <p:ext uri="{19B8F6BF-5375-455C-9EA6-DF929625EA0E}">
        <p15:presenceInfo xmlns:p15="http://schemas.microsoft.com/office/powerpoint/2012/main" userId="S-1-5-21-639947351-343809578-3807592339-4441" providerId="AD"/>
      </p:ext>
    </p:extLst>
  </p:cmAuthor>
  <p:cmAuthor id="3" name="Jay Teixeira" initials="JT" lastIdx="2" clrIdx="2">
    <p:extLst>
      <p:ext uri="{19B8F6BF-5375-455C-9EA6-DF929625EA0E}">
        <p15:presenceInfo xmlns:p15="http://schemas.microsoft.com/office/powerpoint/2012/main" userId="e3c21acb6147413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485" autoAdjust="0"/>
  </p:normalViewPr>
  <p:slideViewPr>
    <p:cSldViewPr showGuides="1">
      <p:cViewPr varScale="1">
        <p:scale>
          <a:sx n="49" d="100"/>
          <a:sy n="49" d="100"/>
        </p:scale>
        <p:origin x="154" y="6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96" d="100"/>
          <a:sy n="96" d="100"/>
        </p:scale>
        <p:origin x="351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2/15/2018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2/15/2018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4138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Cancel Initiation</a:t>
            </a:r>
            <a:r>
              <a:rPr lang="en-US" baseline="0" dirty="0" smtClean="0"/>
              <a:t> consists moving status to cancelled and sending email saying INR has been cancelled.  If IE responds, ERCOT will reinstate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5271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Paying of fees considered</a:t>
            </a:r>
            <a:r>
              <a:rPr lang="en-US" baseline="0" dirty="0" smtClean="0"/>
              <a:t> to be cancellation and resubmittal with actually having to resubmit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1714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Comment from</a:t>
            </a:r>
            <a:r>
              <a:rPr lang="en-US" baseline="0" dirty="0" smtClean="0"/>
              <a:t> BP: does work continue in TBD status. What is buyer to update in new RARF?</a:t>
            </a:r>
          </a:p>
          <a:p>
            <a:r>
              <a:rPr lang="en-US" baseline="0" dirty="0" smtClean="0"/>
              <a:t>Comment from </a:t>
            </a:r>
            <a:r>
              <a:rPr lang="en-US" baseline="0" dirty="0" err="1" smtClean="0"/>
              <a:t>Avangrid</a:t>
            </a:r>
            <a:r>
              <a:rPr lang="en-US" baseline="0" dirty="0" smtClean="0"/>
              <a:t>: make TBD status 90 days</a:t>
            </a:r>
            <a:endParaRPr lang="en-US" dirty="0" smtClean="0"/>
          </a:p>
          <a:p>
            <a:r>
              <a:rPr lang="en-US" dirty="0" smtClean="0"/>
              <a:t>There </a:t>
            </a:r>
            <a:r>
              <a:rPr lang="en-US" dirty="0"/>
              <a:t>was a comment to extend from 30 to 90.  ERCOT extended it to 60.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1180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Comment from BP:  email response sufficient?</a:t>
            </a:r>
            <a:r>
              <a:rPr lang="en-US" baseline="0" dirty="0" smtClean="0"/>
              <a:t>  Send email before 30 days expires, then cancel INR if IE does not respond within another 30 days.</a:t>
            </a:r>
          </a:p>
          <a:p>
            <a:r>
              <a:rPr lang="en-US" baseline="0" dirty="0" smtClean="0"/>
              <a:t>Comment from ERCOT:  Some emails not delivered to ERCOT possibly due to size of attachments.  ERCOT looking into it.  Senders should make sure they do not get a rejection notice and should follow up emails with large attachments with a no-attachment email to confirm delivery.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6284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Comment from EDF RE</a:t>
            </a:r>
            <a:r>
              <a:rPr lang="en-US" baseline="0" dirty="0" smtClean="0"/>
              <a:t> to not cancel INR and not make IE do attestation</a:t>
            </a:r>
            <a:r>
              <a:rPr lang="en-US" dirty="0" smtClean="0"/>
              <a:t>.</a:t>
            </a:r>
            <a:r>
              <a:rPr lang="en-US" baseline="0" dirty="0" smtClean="0"/>
              <a:t>  </a:t>
            </a:r>
          </a:p>
          <a:p>
            <a:r>
              <a:rPr lang="en-US" baseline="0" dirty="0" smtClean="0"/>
              <a:t>Comment from BP to not cancel, have ERCOT do Market notice and written notice to IE failing to send attestation.  </a:t>
            </a:r>
          </a:p>
          <a:p>
            <a:r>
              <a:rPr lang="en-US" baseline="0" dirty="0" smtClean="0"/>
              <a:t>Put project “On-Pause”</a:t>
            </a:r>
          </a:p>
          <a:p>
            <a:r>
              <a:rPr lang="en-US" baseline="0" dirty="0" smtClean="0"/>
              <a:t>Comment from </a:t>
            </a:r>
            <a:r>
              <a:rPr lang="en-US" baseline="0" dirty="0" err="1" smtClean="0"/>
              <a:t>Avangrid</a:t>
            </a:r>
            <a:r>
              <a:rPr lang="en-US" baseline="0" dirty="0" smtClean="0"/>
              <a:t>: ERCOT send out reminders/notices</a:t>
            </a:r>
          </a:p>
          <a:p>
            <a:r>
              <a:rPr lang="en-US" baseline="0" dirty="0" smtClean="0"/>
              <a:t>ERCOT </a:t>
            </a:r>
            <a:r>
              <a:rPr lang="en-US" dirty="0" smtClean="0"/>
              <a:t>Removed the cancellation language but added TBD status language.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0996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Comment from EDF RE</a:t>
            </a:r>
            <a:r>
              <a:rPr lang="en-US" baseline="0" dirty="0" smtClean="0"/>
              <a:t> to not cancel INR and not make IE do attestation</a:t>
            </a:r>
            <a:r>
              <a:rPr lang="en-US" dirty="0" smtClean="0"/>
              <a:t>.</a:t>
            </a:r>
            <a:r>
              <a:rPr lang="en-US" baseline="0" dirty="0" smtClean="0"/>
              <a:t>  </a:t>
            </a:r>
          </a:p>
          <a:p>
            <a:r>
              <a:rPr lang="en-US" baseline="0" dirty="0" smtClean="0"/>
              <a:t>Comment from BP to not cancel, have ERCOT do Market notice and written notice to IE failing to send attestation.  </a:t>
            </a:r>
          </a:p>
          <a:p>
            <a:r>
              <a:rPr lang="en-US" baseline="0" dirty="0" smtClean="0"/>
              <a:t>Put project “On-Pause”</a:t>
            </a:r>
          </a:p>
          <a:p>
            <a:r>
              <a:rPr lang="en-US" baseline="0" dirty="0" smtClean="0"/>
              <a:t>Comment from </a:t>
            </a:r>
            <a:r>
              <a:rPr lang="en-US" baseline="0" dirty="0" err="1" smtClean="0"/>
              <a:t>Avangrid</a:t>
            </a:r>
            <a:r>
              <a:rPr lang="en-US" baseline="0" dirty="0" smtClean="0"/>
              <a:t>: ERCOT send out reminders/notices</a:t>
            </a:r>
          </a:p>
          <a:p>
            <a:r>
              <a:rPr lang="en-US" baseline="0" dirty="0" smtClean="0"/>
              <a:t>ERCOT </a:t>
            </a:r>
            <a:r>
              <a:rPr lang="en-US" dirty="0" smtClean="0"/>
              <a:t>Removed the cancellation language but added TBD status language.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6822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3780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3"/>
            <a:ext cx="11277600" cy="570951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066801"/>
            <a:ext cx="11379200" cy="48532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6527884"/>
            <a:ext cx="8128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964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6505761"/>
            <a:ext cx="8128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3"/>
            <a:ext cx="11277600" cy="570951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066801"/>
            <a:ext cx="11379200" cy="48532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6527884"/>
            <a:ext cx="8128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2777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5748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308467" y="0"/>
            <a:ext cx="7883533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085" y="2876278"/>
            <a:ext cx="3810115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6527713"/>
            <a:ext cx="8128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308467" y="0"/>
            <a:ext cx="7883533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085" y="2876278"/>
            <a:ext cx="3810115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549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936906" y="2413338"/>
            <a:ext cx="564603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Resource Integration Workshop  </a:t>
            </a:r>
          </a:p>
          <a:p>
            <a:r>
              <a:rPr lang="en-US" dirty="0" smtClean="0"/>
              <a:t>TBD Status and Cancellation Process</a:t>
            </a:r>
          </a:p>
          <a:p>
            <a:endParaRPr lang="en-US" dirty="0"/>
          </a:p>
          <a:p>
            <a:r>
              <a:rPr lang="en-US" dirty="0"/>
              <a:t>ERCOT</a:t>
            </a:r>
          </a:p>
          <a:p>
            <a:r>
              <a:rPr lang="en-US" dirty="0"/>
              <a:t>Jay Teixeira</a:t>
            </a:r>
          </a:p>
          <a:p>
            <a:endParaRPr lang="en-US" dirty="0"/>
          </a:p>
          <a:p>
            <a:r>
              <a:rPr lang="en-US" dirty="0" smtClean="0"/>
              <a:t>February 21, 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22582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0"/>
            <a:ext cx="11557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40369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43682"/>
            <a:ext cx="10058400" cy="1051718"/>
          </a:xfrm>
        </p:spPr>
        <p:txBody>
          <a:bodyPr/>
          <a:lstStyle/>
          <a:p>
            <a:r>
              <a:rPr lang="en-US" dirty="0"/>
              <a:t>Possible Changes to Interconnection Process	</a:t>
            </a:r>
            <a:br>
              <a:rPr lang="en-US" dirty="0"/>
            </a:br>
            <a:r>
              <a:rPr lang="en-US" dirty="0" smtClean="0"/>
              <a:t>New Statuses that will be added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295400"/>
            <a:ext cx="9372600" cy="5232484"/>
          </a:xfrm>
        </p:spPr>
        <p:txBody>
          <a:bodyPr/>
          <a:lstStyle/>
          <a:p>
            <a:r>
              <a:rPr lang="en-US" sz="2800" dirty="0" smtClean="0"/>
              <a:t>Inactive</a:t>
            </a:r>
            <a:endParaRPr lang="en-US" sz="2800" dirty="0"/>
          </a:p>
          <a:p>
            <a:r>
              <a:rPr lang="en-US" sz="2800" dirty="0" smtClean="0"/>
              <a:t>TBD</a:t>
            </a:r>
            <a:endParaRPr lang="en-US" sz="2800" dirty="0"/>
          </a:p>
          <a:p>
            <a:r>
              <a:rPr lang="en-US" sz="2800" dirty="0" err="1"/>
              <a:t>CancelPending</a:t>
            </a:r>
            <a:r>
              <a:rPr lang="en-US" sz="2800" dirty="0"/>
              <a:t> </a:t>
            </a:r>
            <a:r>
              <a:rPr lang="en-US" sz="2800" dirty="0" smtClean="0"/>
              <a:t> </a:t>
            </a:r>
            <a:r>
              <a:rPr lang="en-US" sz="2800" dirty="0"/>
              <a:t>(in cancellation process, but not yet cancelled)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651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2888687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Meetings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March 29 – Thursday</a:t>
            </a:r>
          </a:p>
          <a:p>
            <a:r>
              <a:rPr lang="en-US" dirty="0" smtClean="0"/>
              <a:t>April 23 – Monday</a:t>
            </a:r>
          </a:p>
          <a:p>
            <a:r>
              <a:rPr lang="en-US" dirty="0" smtClean="0"/>
              <a:t>May 31 – Thursday</a:t>
            </a:r>
          </a:p>
          <a:p>
            <a:r>
              <a:rPr lang="en-US" dirty="0" smtClean="0"/>
              <a:t>June 26 – Tuesday</a:t>
            </a:r>
          </a:p>
          <a:p>
            <a:r>
              <a:rPr lang="en-US" dirty="0" smtClean="0"/>
              <a:t>July 31 - Tuesday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396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February 21 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066801"/>
            <a:ext cx="11379200" cy="5105399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sz="2800" dirty="0"/>
              <a:t>9:35 – 10:30 “TBD Status &amp; Cancellation” Process – </a:t>
            </a:r>
            <a:r>
              <a:rPr lang="en-US" sz="2800" dirty="0" smtClean="0"/>
              <a:t>Jay Teixeira</a:t>
            </a:r>
            <a:endParaRPr lang="en-US" sz="2800" dirty="0"/>
          </a:p>
          <a:p>
            <a:pPr>
              <a:spcBef>
                <a:spcPts val="1200"/>
              </a:spcBef>
            </a:pPr>
            <a:r>
              <a:rPr lang="en-US" sz="2800" dirty="0"/>
              <a:t>10:30 – 10:45 </a:t>
            </a:r>
            <a:r>
              <a:rPr lang="en-US" sz="2800" dirty="0" smtClean="0"/>
              <a:t>Break</a:t>
            </a:r>
            <a:endParaRPr lang="en-US" sz="2800" dirty="0"/>
          </a:p>
          <a:p>
            <a:pPr>
              <a:spcBef>
                <a:spcPts val="1200"/>
              </a:spcBef>
            </a:pPr>
            <a:r>
              <a:rPr lang="en-US" sz="2800" dirty="0"/>
              <a:t>10:45 – 11:45  FIS Study Data Discussion </a:t>
            </a:r>
            <a:r>
              <a:rPr lang="en-US" sz="2800" dirty="0" smtClean="0"/>
              <a:t>– John Bernecker</a:t>
            </a:r>
            <a:endParaRPr lang="en-US" sz="2800" dirty="0"/>
          </a:p>
          <a:p>
            <a:pPr>
              <a:spcBef>
                <a:spcPts val="1200"/>
              </a:spcBef>
            </a:pPr>
            <a:r>
              <a:rPr lang="en-US" sz="2800" dirty="0"/>
              <a:t>11:45 – 1:00    </a:t>
            </a:r>
            <a:r>
              <a:rPr lang="en-US" sz="2800" dirty="0" smtClean="0"/>
              <a:t>Lunch</a:t>
            </a:r>
            <a:r>
              <a:rPr lang="en-US" sz="2800" dirty="0"/>
              <a:t> </a:t>
            </a:r>
          </a:p>
          <a:p>
            <a:pPr>
              <a:spcBef>
                <a:spcPts val="1200"/>
              </a:spcBef>
            </a:pPr>
            <a:r>
              <a:rPr lang="en-US" sz="2800" dirty="0"/>
              <a:t>1:00 – 3:00 FIS Study Data Discussion (continues</a:t>
            </a:r>
            <a:r>
              <a:rPr lang="en-US" sz="2800" dirty="0" smtClean="0"/>
              <a:t>)</a:t>
            </a:r>
            <a:endParaRPr lang="en-US" sz="2800" dirty="0"/>
          </a:p>
          <a:p>
            <a:pPr>
              <a:spcBef>
                <a:spcPts val="1200"/>
              </a:spcBef>
            </a:pPr>
            <a:r>
              <a:rPr lang="en-US" sz="2800" dirty="0"/>
              <a:t>3:00 – 3:30 Recap &amp; Request for Input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3224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95301"/>
            <a:ext cx="9639300" cy="544909"/>
          </a:xfrm>
        </p:spPr>
        <p:txBody>
          <a:bodyPr/>
          <a:lstStyle/>
          <a:p>
            <a:r>
              <a:rPr lang="en-US" dirty="0" smtClean="0"/>
              <a:t>INR Cancellation Process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8915400" cy="5467350"/>
          </a:xfrm>
        </p:spPr>
        <p:txBody>
          <a:bodyPr/>
          <a:lstStyle/>
          <a:p>
            <a:r>
              <a:rPr lang="en-US" dirty="0" smtClean="0"/>
              <a:t>Current Process</a:t>
            </a:r>
            <a:endParaRPr lang="en-US" dirty="0"/>
          </a:p>
          <a:p>
            <a:pPr lvl="2"/>
            <a:r>
              <a:rPr lang="en-US" dirty="0"/>
              <a:t>ERCOT sets COD back 1 </a:t>
            </a:r>
            <a:r>
              <a:rPr lang="en-US" dirty="0" smtClean="0"/>
              <a:t>year when it determines current COD is unlikely given current status and notifies IE</a:t>
            </a:r>
            <a:endParaRPr lang="en-US" dirty="0"/>
          </a:p>
          <a:p>
            <a:pPr lvl="3"/>
            <a:r>
              <a:rPr lang="en-US" dirty="0"/>
              <a:t>Occasionally, IE gets caught up and COD can move back toward original </a:t>
            </a:r>
            <a:r>
              <a:rPr lang="en-US" dirty="0" smtClean="0"/>
              <a:t>COD</a:t>
            </a:r>
          </a:p>
          <a:p>
            <a:pPr lvl="3"/>
            <a:r>
              <a:rPr lang="en-US" dirty="0" smtClean="0"/>
              <a:t>IE gives ERCOT new COD date further in the future</a:t>
            </a:r>
          </a:p>
          <a:p>
            <a:pPr lvl="3"/>
            <a:r>
              <a:rPr lang="en-US" dirty="0" smtClean="0"/>
              <a:t>IE notifies ERCOT to cancel the request</a:t>
            </a:r>
          </a:p>
          <a:p>
            <a:pPr lvl="2"/>
            <a:r>
              <a:rPr lang="en-US" dirty="0" smtClean="0"/>
              <a:t>If there is no response from an IE after an ERCOT request, INR cancellation will be initiated</a:t>
            </a:r>
          </a:p>
          <a:p>
            <a:r>
              <a:rPr lang="en-US" dirty="0" smtClean="0"/>
              <a:t>ERCOT will initiate PGRR to define a formal cancellation process in 2018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903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TBD 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ERCOT </a:t>
            </a:r>
            <a:r>
              <a:rPr lang="en-US" dirty="0"/>
              <a:t>will move INR with no communication to a new status, tentatively called </a:t>
            </a:r>
            <a:r>
              <a:rPr lang="en-US" dirty="0">
                <a:solidFill>
                  <a:srgbClr val="FF0000"/>
                </a:solidFill>
              </a:rPr>
              <a:t>TBD Status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INR in </a:t>
            </a:r>
            <a:r>
              <a:rPr lang="en-US" dirty="0" smtClean="0">
                <a:solidFill>
                  <a:srgbClr val="FF0000"/>
                </a:solidFill>
              </a:rPr>
              <a:t>TBD Status </a:t>
            </a:r>
            <a:r>
              <a:rPr lang="en-US" dirty="0" smtClean="0"/>
              <a:t>will be calculated separately in GIS Reports.</a:t>
            </a:r>
          </a:p>
          <a:p>
            <a:pPr lvl="1"/>
            <a:r>
              <a:rPr lang="en-US" dirty="0" smtClean="0"/>
              <a:t>INR in </a:t>
            </a:r>
            <a:r>
              <a:rPr lang="en-US" dirty="0" smtClean="0">
                <a:solidFill>
                  <a:srgbClr val="FF0000"/>
                </a:solidFill>
              </a:rPr>
              <a:t>TBD Status </a:t>
            </a:r>
            <a:r>
              <a:rPr lang="en-US" dirty="0" smtClean="0"/>
              <a:t>will have to pay INR fees again to move forward, keeping the INR number</a:t>
            </a:r>
          </a:p>
          <a:p>
            <a:pPr lvl="2"/>
            <a:r>
              <a:rPr lang="en-US" dirty="0" smtClean="0"/>
              <a:t>FIS studies may have to be updated or redone</a:t>
            </a:r>
          </a:p>
          <a:p>
            <a:pPr lvl="2"/>
            <a:r>
              <a:rPr lang="en-US" dirty="0" smtClean="0"/>
              <a:t>RARF data may have to be updated</a:t>
            </a:r>
          </a:p>
          <a:p>
            <a:pPr lvl="1"/>
            <a:r>
              <a:rPr lang="en-US" dirty="0" smtClean="0"/>
              <a:t>INR in </a:t>
            </a:r>
            <a:r>
              <a:rPr lang="en-US" dirty="0" smtClean="0">
                <a:solidFill>
                  <a:srgbClr val="FF0000"/>
                </a:solidFill>
              </a:rPr>
              <a:t>TBD Status </a:t>
            </a:r>
            <a:r>
              <a:rPr lang="en-US" dirty="0" smtClean="0"/>
              <a:t>can cancel their request for no cost</a:t>
            </a:r>
          </a:p>
          <a:p>
            <a:pPr lvl="1"/>
            <a:r>
              <a:rPr lang="en-US" b="1" dirty="0" smtClean="0"/>
              <a:t>INR in </a:t>
            </a:r>
            <a:r>
              <a:rPr lang="en-US" b="1" dirty="0" smtClean="0">
                <a:solidFill>
                  <a:srgbClr val="FF0000"/>
                </a:solidFill>
              </a:rPr>
              <a:t>TBD Status </a:t>
            </a:r>
            <a:r>
              <a:rPr lang="en-US" b="1" dirty="0" smtClean="0"/>
              <a:t>for </a:t>
            </a:r>
            <a:r>
              <a:rPr lang="en-US" b="1" dirty="0" smtClean="0">
                <a:solidFill>
                  <a:srgbClr val="FF0000"/>
                </a:solidFill>
              </a:rPr>
              <a:t>60 days </a:t>
            </a:r>
            <a:r>
              <a:rPr lang="en-US" dirty="0" smtClean="0"/>
              <a:t>will follow cancellation process</a:t>
            </a:r>
          </a:p>
          <a:p>
            <a:pPr lvl="1"/>
            <a:r>
              <a:rPr lang="en-US" dirty="0" smtClean="0"/>
              <a:t>PGRR to define this in 2018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0935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43682"/>
            <a:ext cx="9601200" cy="1127918"/>
          </a:xfrm>
        </p:spPr>
        <p:txBody>
          <a:bodyPr/>
          <a:lstStyle/>
          <a:p>
            <a:r>
              <a:rPr lang="en-US" dirty="0"/>
              <a:t>Possible Changes to Interconnection Process	</a:t>
            </a:r>
            <a:br>
              <a:rPr lang="en-US" dirty="0"/>
            </a:br>
            <a:r>
              <a:rPr lang="en-US" dirty="0"/>
              <a:t>Sale of project before commercial operation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71600"/>
            <a:ext cx="9982200" cy="5334000"/>
          </a:xfrm>
        </p:spPr>
        <p:txBody>
          <a:bodyPr/>
          <a:lstStyle/>
          <a:p>
            <a:r>
              <a:rPr lang="en-US" dirty="0"/>
              <a:t>Seller informs ERCOT of sale, identifies buyer, and provides contact information</a:t>
            </a:r>
          </a:p>
          <a:p>
            <a:r>
              <a:rPr lang="en-US" dirty="0"/>
              <a:t>ERCOT asks buyer to confirm by submitting an updated RARF including contacts.</a:t>
            </a:r>
          </a:p>
          <a:p>
            <a:r>
              <a:rPr lang="en-US" dirty="0"/>
              <a:t>ERCOT places project into </a:t>
            </a:r>
            <a:r>
              <a:rPr lang="en-US" dirty="0">
                <a:solidFill>
                  <a:srgbClr val="FF0000"/>
                </a:solidFill>
              </a:rPr>
              <a:t>TBD status </a:t>
            </a:r>
            <a:r>
              <a:rPr lang="en-US" dirty="0"/>
              <a:t>until RARF confirmation received.</a:t>
            </a:r>
          </a:p>
          <a:p>
            <a:r>
              <a:rPr lang="en-US" dirty="0"/>
              <a:t>ERCOT will cancel any project left in </a:t>
            </a:r>
            <a:r>
              <a:rPr lang="en-US" dirty="0">
                <a:solidFill>
                  <a:srgbClr val="FF0000"/>
                </a:solidFill>
              </a:rPr>
              <a:t>TBD status </a:t>
            </a:r>
            <a:r>
              <a:rPr lang="en-US" dirty="0"/>
              <a:t>for more than </a:t>
            </a:r>
            <a:r>
              <a:rPr lang="en-US" dirty="0">
                <a:solidFill>
                  <a:schemeClr val="accent2"/>
                </a:solidFill>
              </a:rPr>
              <a:t>60 </a:t>
            </a:r>
            <a:r>
              <a:rPr lang="en-US" dirty="0"/>
              <a:t>days.</a:t>
            </a:r>
          </a:p>
          <a:p>
            <a:r>
              <a:rPr lang="en-US" dirty="0">
                <a:solidFill>
                  <a:schemeClr val="accent2"/>
                </a:solidFill>
              </a:rPr>
              <a:t>Project clock continues to click while in </a:t>
            </a:r>
            <a:r>
              <a:rPr lang="en-US" dirty="0">
                <a:solidFill>
                  <a:srgbClr val="FF0000"/>
                </a:solidFill>
              </a:rPr>
              <a:t>TBD status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2493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43682"/>
            <a:ext cx="9829800" cy="1127918"/>
          </a:xfrm>
        </p:spPr>
        <p:txBody>
          <a:bodyPr/>
          <a:lstStyle/>
          <a:p>
            <a:r>
              <a:rPr lang="en-US" dirty="0"/>
              <a:t>Possible Changes to Interconnection Process	</a:t>
            </a:r>
            <a:br>
              <a:rPr lang="en-US" dirty="0"/>
            </a:br>
            <a:r>
              <a:rPr lang="en-US" dirty="0"/>
              <a:t>Developers must reply to ERCOT requests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81125"/>
            <a:ext cx="9982200" cy="4511040"/>
          </a:xfrm>
        </p:spPr>
        <p:txBody>
          <a:bodyPr/>
          <a:lstStyle/>
          <a:p>
            <a:r>
              <a:rPr lang="en-US" dirty="0"/>
              <a:t>When ERCOT staff request additional or updated information about a project, the developer shall either answer in full or acknowledge the request within </a:t>
            </a:r>
            <a:r>
              <a:rPr lang="en-US" dirty="0" smtClean="0">
                <a:solidFill>
                  <a:schemeClr val="accent2"/>
                </a:solidFill>
              </a:rPr>
              <a:t>10 </a:t>
            </a:r>
            <a:r>
              <a:rPr lang="en-US" dirty="0">
                <a:solidFill>
                  <a:schemeClr val="accent2"/>
                </a:solidFill>
              </a:rPr>
              <a:t>days and commit to answering by a future date.  PG 5.3.2(1</a:t>
            </a:r>
            <a:r>
              <a:rPr lang="en-US" dirty="0" smtClean="0">
                <a:solidFill>
                  <a:schemeClr val="accent2"/>
                </a:solidFill>
              </a:rPr>
              <a:t>).  This request will be done by email for documentation purposes.  </a:t>
            </a:r>
            <a:endParaRPr lang="en-US" dirty="0">
              <a:solidFill>
                <a:schemeClr val="accent2"/>
              </a:solidFill>
            </a:endParaRPr>
          </a:p>
          <a:p>
            <a:r>
              <a:rPr lang="en-US" dirty="0" smtClean="0">
                <a:solidFill>
                  <a:schemeClr val="accent2"/>
                </a:solidFill>
              </a:rPr>
              <a:t>INR will be put in </a:t>
            </a:r>
            <a:r>
              <a:rPr lang="en-US" dirty="0" smtClean="0">
                <a:solidFill>
                  <a:srgbClr val="FF0000"/>
                </a:solidFill>
              </a:rPr>
              <a:t>TBD Status </a:t>
            </a:r>
            <a:r>
              <a:rPr lang="en-US" dirty="0" smtClean="0">
                <a:solidFill>
                  <a:schemeClr val="accent2"/>
                </a:solidFill>
              </a:rPr>
              <a:t>after 10 days</a:t>
            </a:r>
          </a:p>
          <a:p>
            <a:r>
              <a:rPr lang="en-US" dirty="0" smtClean="0">
                <a:solidFill>
                  <a:schemeClr val="accent2"/>
                </a:solidFill>
              </a:rPr>
              <a:t>ERCOT </a:t>
            </a:r>
            <a:r>
              <a:rPr lang="en-US" dirty="0">
                <a:solidFill>
                  <a:schemeClr val="accent2"/>
                </a:solidFill>
              </a:rPr>
              <a:t>will cancel any project left in </a:t>
            </a:r>
            <a:r>
              <a:rPr lang="en-US" dirty="0">
                <a:solidFill>
                  <a:srgbClr val="FF0000"/>
                </a:solidFill>
              </a:rPr>
              <a:t>TBD status </a:t>
            </a:r>
            <a:r>
              <a:rPr lang="en-US" dirty="0">
                <a:solidFill>
                  <a:schemeClr val="accent2"/>
                </a:solidFill>
              </a:rPr>
              <a:t>for more than 60 days</a:t>
            </a:r>
            <a:r>
              <a:rPr lang="en-US" dirty="0"/>
              <a:t>.</a:t>
            </a:r>
          </a:p>
          <a:p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6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43682"/>
            <a:ext cx="10058400" cy="1051718"/>
          </a:xfrm>
        </p:spPr>
        <p:txBody>
          <a:bodyPr/>
          <a:lstStyle/>
          <a:p>
            <a:r>
              <a:rPr lang="en-US" dirty="0"/>
              <a:t>Possible Changes to Interconnection Process	</a:t>
            </a:r>
            <a:br>
              <a:rPr lang="en-US" dirty="0"/>
            </a:br>
            <a:r>
              <a:rPr lang="en-US" dirty="0"/>
              <a:t>Biannual Attestations as Proof of Life and Communication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295400"/>
            <a:ext cx="9372600" cy="5232484"/>
          </a:xfrm>
        </p:spPr>
        <p:txBody>
          <a:bodyPr/>
          <a:lstStyle/>
          <a:p>
            <a:r>
              <a:rPr lang="en-US" sz="2800" dirty="0"/>
              <a:t>Bi-Annual RARF attestations are required by PG 5.3.2 (3)</a:t>
            </a:r>
            <a:r>
              <a:rPr lang="en-US" sz="2400" dirty="0"/>
              <a:t> </a:t>
            </a:r>
          </a:p>
          <a:p>
            <a:pPr lvl="1"/>
            <a:r>
              <a:rPr lang="en-US" sz="2400" dirty="0"/>
              <a:t>There are numerous INR projects that have not had action in years</a:t>
            </a:r>
          </a:p>
          <a:p>
            <a:pPr lvl="1"/>
            <a:r>
              <a:rPr lang="en-US" sz="2400" dirty="0"/>
              <a:t>These INRs need to be </a:t>
            </a:r>
            <a:r>
              <a:rPr lang="en-US" sz="2400" dirty="0" smtClean="0"/>
              <a:t>cancelled to </a:t>
            </a:r>
            <a:r>
              <a:rPr lang="en-US" sz="2400" dirty="0"/>
              <a:t>keep project list reflective of active projects</a:t>
            </a:r>
          </a:p>
          <a:p>
            <a:pPr lvl="1"/>
            <a:r>
              <a:rPr lang="en-US" sz="2400" dirty="0"/>
              <a:t>Attestations will alert ERCOT to projects not active or where </a:t>
            </a:r>
            <a:r>
              <a:rPr lang="en-US" sz="2400" dirty="0" smtClean="0"/>
              <a:t>communication avenues (email, phone) are not correct</a:t>
            </a:r>
            <a:endParaRPr lang="en-US" sz="2400" dirty="0"/>
          </a:p>
          <a:p>
            <a:pPr lvl="1"/>
            <a:r>
              <a:rPr lang="en-US" sz="2400" dirty="0"/>
              <a:t>New GINR app will provide attestation (slide 21). </a:t>
            </a:r>
          </a:p>
          <a:p>
            <a:pPr lvl="1"/>
            <a:r>
              <a:rPr lang="en-US" sz="2400" dirty="0">
                <a:solidFill>
                  <a:schemeClr val="accent2"/>
                </a:solidFill>
              </a:rPr>
              <a:t>Separate attestation from RARF </a:t>
            </a:r>
            <a:r>
              <a:rPr lang="en-US" sz="2400" dirty="0" smtClean="0">
                <a:solidFill>
                  <a:schemeClr val="accent2"/>
                </a:solidFill>
              </a:rPr>
              <a:t>submittal</a:t>
            </a:r>
          </a:p>
          <a:p>
            <a:pPr lvl="1"/>
            <a:r>
              <a:rPr lang="en-US" sz="2400" dirty="0" smtClean="0">
                <a:solidFill>
                  <a:schemeClr val="accent2"/>
                </a:solidFill>
              </a:rPr>
              <a:t>Move GINR that has missed an attestation to </a:t>
            </a:r>
            <a:r>
              <a:rPr lang="en-US" sz="2400" dirty="0" smtClean="0">
                <a:solidFill>
                  <a:srgbClr val="FF0000"/>
                </a:solidFill>
              </a:rPr>
              <a:t>TBD status </a:t>
            </a:r>
            <a:r>
              <a:rPr lang="en-US" sz="2400" dirty="0" smtClean="0">
                <a:solidFill>
                  <a:schemeClr val="accent2"/>
                </a:solidFill>
              </a:rPr>
              <a:t>if communication attempts fail</a:t>
            </a:r>
            <a:endParaRPr lang="en-US" sz="2400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617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0"/>
            <a:ext cx="115061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71280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Inside pages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ERCOT Identity">
    <a:dk1>
      <a:sysClr val="windowText" lastClr="000000"/>
    </a:dk1>
    <a:lt1>
      <a:srgbClr val="FFFFFF"/>
    </a:lt1>
    <a:dk2>
      <a:srgbClr val="5B6770"/>
    </a:dk2>
    <a:lt2>
      <a:srgbClr val="FFFFFF"/>
    </a:lt2>
    <a:accent1>
      <a:srgbClr val="00ACC8"/>
    </a:accent1>
    <a:accent2>
      <a:srgbClr val="5B6770"/>
    </a:accent2>
    <a:accent3>
      <a:srgbClr val="00CE7D"/>
    </a:accent3>
    <a:accent4>
      <a:srgbClr val="003764"/>
    </a:accent4>
    <a:accent5>
      <a:srgbClr val="6650B1"/>
    </a:accent5>
    <a:accent6>
      <a:srgbClr val="910258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D3683894B5264EB8E83338F6BA777E" ma:contentTypeVersion="0" ma:contentTypeDescription="Create a new document." ma:contentTypeScope="" ma:versionID="6d9fae79e75f4a0e2854e81853c40662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39968CB8-5FF8-44D7-A459-A3FC34AC4F7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6933135-FA74-4199-91D5-29F71F2AA50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163D459-1C05-483F-85D1-C9E478EC32CC}">
  <ds:schemaRefs>
    <ds:schemaRef ds:uri="http://purl.org/dc/terms/"/>
    <ds:schemaRef ds:uri="http://schemas.openxmlformats.org/package/2006/metadata/core-properties"/>
    <ds:schemaRef ds:uri="http://www.w3.org/XML/1998/namespace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c34af464-7aa1-4edd-9be4-83dffc1cb926"/>
    <ds:schemaRef ds:uri="http://purl.org/dc/dcmitype/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14190</TotalTime>
  <Words>798</Words>
  <Application>Microsoft Office PowerPoint</Application>
  <PresentationFormat>Widescreen</PresentationFormat>
  <Paragraphs>96</Paragraphs>
  <Slides>12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1_Custom Design</vt:lpstr>
      <vt:lpstr>Inside pages</vt:lpstr>
      <vt:lpstr>2_Custom Design</vt:lpstr>
      <vt:lpstr>PowerPoint Presentation</vt:lpstr>
      <vt:lpstr>Future Meetings</vt:lpstr>
      <vt:lpstr>February 21 Agenda</vt:lpstr>
      <vt:lpstr>INR Cancellation Process  </vt:lpstr>
      <vt:lpstr>TBD Status</vt:lpstr>
      <vt:lpstr>Possible Changes to Interconnection Process  Sale of project before commercial operation</vt:lpstr>
      <vt:lpstr>Possible Changes to Interconnection Process  Developers must reply to ERCOT requests</vt:lpstr>
      <vt:lpstr>Possible Changes to Interconnection Process  Biannual Attestations as Proof of Life and Communication</vt:lpstr>
      <vt:lpstr>PowerPoint Presentation</vt:lpstr>
      <vt:lpstr>PowerPoint Presentation</vt:lpstr>
      <vt:lpstr>Possible Changes to Interconnection Process  New Statuses that will be added</vt:lpstr>
      <vt:lpstr>Questions?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ERCOT/if</cp:lastModifiedBy>
  <cp:revision>279</cp:revision>
  <cp:lastPrinted>2017-12-15T15:33:32Z</cp:lastPrinted>
  <dcterms:created xsi:type="dcterms:W3CDTF">2016-01-21T15:20:31Z</dcterms:created>
  <dcterms:modified xsi:type="dcterms:W3CDTF">2018-02-15T18:30:37Z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0x010100D9D3683894B5264EB8E83338F6BA777E</vt:lpwstr>
  </property>
</Properties>
</file>