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1"/>
  </p:notesMasterIdLst>
  <p:handoutMasterIdLst>
    <p:handoutMasterId r:id="rId12"/>
  </p:handoutMasterIdLst>
  <p:sldIdLst>
    <p:sldId id="260" r:id="rId7"/>
    <p:sldId id="263" r:id="rId8"/>
    <p:sldId id="268" r:id="rId9"/>
    <p:sldId id="264"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494" autoAdjust="0"/>
  </p:normalViewPr>
  <p:slideViewPr>
    <p:cSldViewPr showGuides="1">
      <p:cViewPr>
        <p:scale>
          <a:sx n="70" d="100"/>
          <a:sy n="70" d="100"/>
        </p:scale>
        <p:origin x="1164" y="9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2/14/2018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2/14/2018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244030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2718043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1477328"/>
          </a:xfrm>
          <a:prstGeom prst="rect">
            <a:avLst/>
          </a:prstGeom>
          <a:noFill/>
        </p:spPr>
        <p:txBody>
          <a:bodyPr wrap="square" rtlCol="0">
            <a:spAutoFit/>
          </a:bodyPr>
          <a:lstStyle/>
          <a:p>
            <a:r>
              <a:rPr lang="en-US" dirty="0" smtClean="0"/>
              <a:t>Vanessa </a:t>
            </a:r>
            <a:r>
              <a:rPr lang="en-US" dirty="0" smtClean="0"/>
              <a:t>Spells</a:t>
            </a:r>
          </a:p>
          <a:p>
            <a:endParaRPr lang="en-US" dirty="0"/>
          </a:p>
          <a:p>
            <a:r>
              <a:rPr lang="en-US" dirty="0"/>
              <a:t>Credit Work Group</a:t>
            </a:r>
          </a:p>
          <a:p>
            <a:r>
              <a:rPr lang="en-US" dirty="0"/>
              <a:t>ERCOT Public</a:t>
            </a:r>
          </a:p>
          <a:p>
            <a:r>
              <a:rPr lang="en-US" dirty="0" smtClean="0"/>
              <a:t>February 21</a:t>
            </a:r>
            <a:r>
              <a:rPr lang="en-US" dirty="0" smtClean="0"/>
              <a:t>, </a:t>
            </a:r>
            <a:r>
              <a:rPr lang="en-US" dirty="0" smtClean="0"/>
              <a:t>2018</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NPRR 800</a:t>
            </a:r>
            <a:endParaRPr lang="en-US"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dirty="0"/>
          </a:p>
        </p:txBody>
      </p:sp>
      <p:sp>
        <p:nvSpPr>
          <p:cNvPr id="7" name="Content Placeholder 2"/>
          <p:cNvSpPr txBox="1">
            <a:spLocks/>
          </p:cNvSpPr>
          <p:nvPr/>
        </p:nvSpPr>
        <p:spPr bwMode="auto">
          <a:xfrm>
            <a:off x="455341" y="6858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b="1" i="1" dirty="0"/>
              <a:t>NPRR800:  Replace paragraph (1) above with the following upon system </a:t>
            </a:r>
            <a:r>
              <a:rPr lang="en-US" sz="1600" b="1" i="1" dirty="0" smtClean="0"/>
              <a:t>implementation</a:t>
            </a:r>
            <a:endParaRPr lang="en-US" sz="1600" b="1" i="1" dirty="0"/>
          </a:p>
          <a:p>
            <a:pPr marL="0" indent="0">
              <a:buNone/>
            </a:pPr>
            <a:r>
              <a:rPr lang="en-US" sz="1600" dirty="0"/>
              <a:t>(1)	ERCOT shall post twice each Business Day on the Market Information System (MIS) 	Certified Area each active Counter-Party’s credit monitoring and management related 		reports as listed below.  The first posting shall be made by 1200 and the second posting 	shall be made as close as reasonably possible to the close of the Business Day but no later 	than 2350.  The reports listed in items (f) and (g) below are not required to be included in 	both first and second posting if the Counter-Party has no active CRR ownership. The 	reports listed in items (c), (d), (e), (f), (g), and (h) below are not required to be included in 	the second post if there are no changes to the underlying data.  ERCOT shall post one set of 	these reports on the MIS Certified Area on each non-Business Day for which an ACL is sent.</a:t>
            </a:r>
          </a:p>
          <a:p>
            <a:pPr marL="0" indent="0">
              <a:buNone/>
            </a:pPr>
            <a:r>
              <a:rPr lang="en-US" sz="1600" dirty="0"/>
              <a:t>(a)	Available Credit Limit (ACL) Summary Report;</a:t>
            </a:r>
          </a:p>
          <a:p>
            <a:pPr marL="0" indent="0">
              <a:buNone/>
            </a:pPr>
            <a:r>
              <a:rPr lang="en-US" sz="1600" dirty="0"/>
              <a:t>(b)	Total Potential Exposure (TPE) Summary Report;</a:t>
            </a:r>
          </a:p>
          <a:p>
            <a:pPr marL="0" indent="0">
              <a:buNone/>
            </a:pPr>
            <a:r>
              <a:rPr lang="en-US" sz="1600" dirty="0"/>
              <a:t>(c)	Minimum Current Exposure (MCE) Summary Report;</a:t>
            </a:r>
          </a:p>
          <a:p>
            <a:pPr marL="0" indent="0">
              <a:buNone/>
            </a:pPr>
            <a:r>
              <a:rPr lang="en-US" sz="1600" dirty="0"/>
              <a:t>(d)	Estimate Aggregate Liability (EAL) Summary Report;</a:t>
            </a:r>
          </a:p>
          <a:p>
            <a:pPr marL="0" indent="0">
              <a:buNone/>
            </a:pPr>
            <a:r>
              <a:rPr lang="en-US" sz="1600" dirty="0"/>
              <a:t>(e)	Estimated Aggregate Liability (EAL) Detail Report;</a:t>
            </a:r>
          </a:p>
          <a:p>
            <a:pPr marL="0" indent="0">
              <a:buNone/>
            </a:pPr>
            <a:r>
              <a:rPr lang="en-US" sz="1600" dirty="0"/>
              <a:t>(f)	Future Credit Exposure for CRR PTP Obligations (FCEOBL) Summary Report;</a:t>
            </a:r>
          </a:p>
          <a:p>
            <a:pPr marL="0" indent="0">
              <a:buNone/>
            </a:pPr>
            <a:r>
              <a:rPr lang="en-US" sz="1600" dirty="0"/>
              <a:t>(g)	Future Credit Exposure for CRR PTP Options (FCEOPT) Summary Report; and</a:t>
            </a:r>
          </a:p>
          <a:p>
            <a:pPr marL="0" indent="0">
              <a:buNone/>
            </a:pPr>
            <a:r>
              <a:rPr lang="en-US" sz="1600" dirty="0"/>
              <a:t>(h)	Forward Adjustment Factors Summary Report.</a:t>
            </a:r>
          </a:p>
          <a:p>
            <a:pPr marL="0" marR="0" lvl="1" indent="0" algn="l" defTabSz="457200" rtl="0" eaLnBrk="0" fontAlgn="base" latinLnBrk="0" hangingPunct="0">
              <a:lnSpc>
                <a:spcPct val="100000"/>
              </a:lnSpc>
              <a:spcBef>
                <a:spcPct val="20000"/>
              </a:spcBef>
              <a:spcAft>
                <a:spcPct val="0"/>
              </a:spcAft>
              <a:buClrTx/>
              <a:buSzTx/>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endPar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sz="1600" b="0" i="0" u="none" strike="noStrike" kern="1200" cap="none" spc="0" normalizeH="0" baseline="0" noProof="0" dirty="0" smtClean="0">
                <a:ln>
                  <a:noFill/>
                </a:ln>
                <a:solidFill>
                  <a:sysClr val="windowText" lastClr="000000"/>
                </a:solidFill>
                <a:effectLst/>
                <a:uLnTx/>
                <a:uFillTx/>
                <a:latin typeface="Arial"/>
                <a:ea typeface="+mn-ea"/>
                <a:cs typeface="+mn-cs"/>
              </a:rPr>
              <a:t>      </a:t>
            </a:r>
            <a:r>
              <a:rPr kumimoji="0" lang="en-US" sz="1050" b="0" i="0" u="none" strike="noStrike" kern="1200" cap="none" spc="0" normalizeH="0" baseline="0" noProof="0" dirty="0" smtClean="0">
                <a:ln>
                  <a:noFill/>
                </a:ln>
                <a:solidFill>
                  <a:sysClr val="windowText" lastClr="000000"/>
                </a:solidFill>
                <a:effectLst/>
                <a:uLnTx/>
                <a:uFillTx/>
                <a:latin typeface="Arial"/>
                <a:ea typeface="+mn-ea"/>
                <a:cs typeface="+mn-cs"/>
              </a:rPr>
              <a:t>ERCOT Public</a:t>
            </a:r>
            <a:endParaRPr kumimoji="0" lang="en-US" sz="1050" b="0" i="0" u="none" strike="noStrike" kern="1200" cap="none" spc="0" normalizeH="0" baseline="0" noProof="0" dirty="0">
              <a:ln>
                <a:noFill/>
              </a:ln>
              <a:solidFill>
                <a:sysClr val="windowText" lastClr="000000"/>
              </a:solidFill>
              <a:effectLst/>
              <a:uLnTx/>
              <a:uFillTx/>
              <a:latin typeface="Arial"/>
              <a:ea typeface="+mn-ea"/>
              <a:cs typeface="+mn-cs"/>
            </a:endParaRPr>
          </a:p>
        </p:txBody>
      </p:sp>
    </p:spTree>
    <p:extLst>
      <p:ext uri="{BB962C8B-B14F-4D97-AF65-F5344CB8AC3E}">
        <p14:creationId xmlns:p14="http://schemas.microsoft.com/office/powerpoint/2010/main" val="410877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99318"/>
          </a:xfrm>
        </p:spPr>
        <p:txBody>
          <a:bodyPr/>
          <a:lstStyle/>
          <a:p>
            <a:r>
              <a:rPr lang="en-US" dirty="0" smtClean="0"/>
              <a:t>NPRR 800</a:t>
            </a:r>
            <a:endParaRPr lang="en-US" dirty="0"/>
          </a:p>
        </p:txBody>
      </p:sp>
      <p:sp>
        <p:nvSpPr>
          <p:cNvPr id="3" name="Content Placeholder 2"/>
          <p:cNvSpPr>
            <a:spLocks noGrp="1"/>
          </p:cNvSpPr>
          <p:nvPr>
            <p:ph idx="1"/>
          </p:nvPr>
        </p:nvSpPr>
        <p:spPr>
          <a:xfrm>
            <a:off x="342900" y="914400"/>
            <a:ext cx="8534400" cy="5181600"/>
          </a:xfrm>
        </p:spPr>
        <p:txBody>
          <a:bodyPr/>
          <a:lstStyle/>
          <a:p>
            <a:r>
              <a:rPr lang="en-US" dirty="0"/>
              <a:t>Currently, the Forward Adjustment Factors (RFAF/DFAF) are included in the Estimated Aggregate Liability (EAL) Summary Report </a:t>
            </a:r>
          </a:p>
          <a:p>
            <a:pPr lvl="1"/>
            <a:r>
              <a:rPr lang="en-US" dirty="0"/>
              <a:t>All details needed to calculate the RFAF/DFAF are included in the EAL Summary </a:t>
            </a:r>
            <a:r>
              <a:rPr lang="en-US" dirty="0" smtClean="0"/>
              <a:t>Report</a:t>
            </a:r>
          </a:p>
          <a:p>
            <a:pPr marL="457200" lvl="1" indent="0">
              <a:buNone/>
            </a:pPr>
            <a:endParaRPr lang="en-US" dirty="0"/>
          </a:p>
          <a:p>
            <a:r>
              <a:rPr lang="en-US" dirty="0"/>
              <a:t>Options for the RFAF/DFAF: </a:t>
            </a:r>
          </a:p>
          <a:p>
            <a:pPr lvl="1"/>
            <a:r>
              <a:rPr lang="en-US" dirty="0"/>
              <a:t>Continue to include in the EAL Summary Report</a:t>
            </a:r>
          </a:p>
          <a:p>
            <a:pPr lvl="1"/>
            <a:r>
              <a:rPr lang="en-US" dirty="0"/>
              <a:t>Develop the Forward Adjustment Factors Report </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23097863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dirty="0" smtClean="0"/>
              <a:t>NPRR 800</a:t>
            </a:r>
            <a:endParaRPr lang="en-US"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4</a:t>
            </a:fld>
            <a:endParaRPr lang="en-US" dirty="0"/>
          </a:p>
        </p:txBody>
      </p:sp>
      <p:sp>
        <p:nvSpPr>
          <p:cNvPr id="7" name="Content Placeholder 2"/>
          <p:cNvSpPr>
            <a:spLocks noGrp="1"/>
          </p:cNvSpPr>
          <p:nvPr>
            <p:ph idx="1"/>
          </p:nvPr>
        </p:nvSpPr>
        <p:spPr>
          <a:xfrm>
            <a:off x="2661711" y="2708275"/>
            <a:ext cx="3820577" cy="719241"/>
          </a:xfrm>
        </p:spPr>
        <p:txBody>
          <a:bodyPr/>
          <a:lstStyle/>
          <a:p>
            <a:pPr marL="0" indent="0" algn="ctr" eaLnBrk="1" hangingPunct="1">
              <a:buFont typeface="Arial" charset="0"/>
              <a:buNone/>
              <a:defRPr/>
            </a:pPr>
            <a:r>
              <a:rPr lang="en-US" altLang="en-US" sz="2000" dirty="0" smtClean="0"/>
              <a:t>Questions</a:t>
            </a:r>
          </a:p>
        </p:txBody>
      </p:sp>
    </p:spTree>
    <p:extLst>
      <p:ext uri="{BB962C8B-B14F-4D97-AF65-F5344CB8AC3E}">
        <p14:creationId xmlns:p14="http://schemas.microsoft.com/office/powerpoint/2010/main" val="18360797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schemas.openxmlformats.org/package/2006/metadata/core-properties"/>
    <ds:schemaRef ds:uri="http://purl.org/dc/terms/"/>
    <ds:schemaRef ds:uri="http://www.w3.org/XML/1998/namespace"/>
    <ds:schemaRef ds:uri="http://purl.org/dc/dcmitype/"/>
    <ds:schemaRef ds:uri="http://purl.org/dc/elements/1.1/"/>
    <ds:schemaRef ds:uri="http://schemas.microsoft.com/office/2006/metadata/properties"/>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1102</TotalTime>
  <Words>94</Words>
  <Application>Microsoft Office PowerPoint</Application>
  <PresentationFormat>On-screen Show (4:3)</PresentationFormat>
  <Paragraphs>35</Paragraphs>
  <Slides>4</Slides>
  <Notes>2</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4</vt:i4>
      </vt:variant>
    </vt:vector>
  </HeadingPairs>
  <TitlesOfParts>
    <vt:vector size="9" baseType="lpstr">
      <vt:lpstr>Arial</vt:lpstr>
      <vt:lpstr>Calibri</vt:lpstr>
      <vt:lpstr>1_Custom Design</vt:lpstr>
      <vt:lpstr>Office Theme</vt:lpstr>
      <vt:lpstr>Custom Design</vt:lpstr>
      <vt:lpstr>PowerPoint Presentation</vt:lpstr>
      <vt:lpstr>NPRR 800</vt:lpstr>
      <vt:lpstr>NPRR 800</vt:lpstr>
      <vt:lpstr>NPRR 800</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Papudesi, Spoorthy</cp:lastModifiedBy>
  <cp:revision>129</cp:revision>
  <cp:lastPrinted>2017-10-05T14:42:15Z</cp:lastPrinted>
  <dcterms:created xsi:type="dcterms:W3CDTF">2016-01-21T15:20:31Z</dcterms:created>
  <dcterms:modified xsi:type="dcterms:W3CDTF">2018-02-15T01:35:59Z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