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9" r:id="rId3"/>
    <p:sldId id="267" r:id="rId4"/>
    <p:sldId id="270" r:id="rId5"/>
    <p:sldId id="268" r:id="rId6"/>
    <p:sldId id="266" r:id="rId7"/>
    <p:sldId id="271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4660"/>
  </p:normalViewPr>
  <p:slideViewPr>
    <p:cSldViewPr>
      <p:cViewPr>
        <p:scale>
          <a:sx n="100" d="100"/>
          <a:sy n="100" d="100"/>
        </p:scale>
        <p:origin x="-300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05600" cy="1894362"/>
          </a:xfrm>
        </p:spPr>
        <p:txBody>
          <a:bodyPr>
            <a:normAutofit/>
          </a:bodyPr>
          <a:lstStyle/>
          <a:p>
            <a:r>
              <a:rPr lang="en-US" sz="1600" spc="-30" dirty="0" smtClean="0"/>
              <a:t>February 22, 2018</a:t>
            </a:r>
            <a:br>
              <a:rPr lang="en-US" sz="1600" spc="-30" dirty="0" smtClean="0"/>
            </a:br>
            <a:r>
              <a:rPr lang="en-US" sz="1200" spc="-30" dirty="0" smtClean="0"/>
              <a:t/>
            </a:r>
            <a:br>
              <a:rPr lang="en-US" sz="1200" spc="-30" dirty="0" smtClean="0"/>
            </a:br>
            <a:r>
              <a:rPr lang="en-US" sz="2800" spc="-30" dirty="0" smtClean="0"/>
              <a:t>TAC Subcommittee Restructuring</a:t>
            </a:r>
            <a:br>
              <a:rPr lang="en-US" sz="2800" spc="-30" dirty="0" smtClean="0"/>
            </a:br>
            <a:r>
              <a:rPr lang="en-US" sz="2800" spc="-30" dirty="0" smtClean="0"/>
              <a:t>Task force (TSRTF)</a:t>
            </a:r>
            <a:endParaRPr lang="en-US" sz="2800" spc="-3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Jim Lee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579438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200" dirty="0"/>
              <a:t>COPS </a:t>
            </a:r>
            <a:r>
              <a:rPr lang="en-US" sz="3200" dirty="0" smtClean="0"/>
              <a:t>Background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990600"/>
            <a:ext cx="8305800" cy="5638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800" dirty="0" smtClean="0"/>
          </a:p>
          <a:p>
            <a:r>
              <a:rPr lang="en-US" dirty="0" smtClean="0"/>
              <a:t>COPS </a:t>
            </a:r>
            <a:r>
              <a:rPr lang="en-US" dirty="0"/>
              <a:t>was created to focus on substantial and urgent market communication and settlement </a:t>
            </a:r>
            <a:r>
              <a:rPr lang="en-US" dirty="0" smtClean="0"/>
              <a:t>issues</a:t>
            </a:r>
            <a:br>
              <a:rPr lang="en-US" dirty="0" smtClean="0"/>
            </a:br>
            <a:endParaRPr lang="en-US" sz="800" dirty="0"/>
          </a:p>
          <a:p>
            <a:r>
              <a:rPr lang="en-US" dirty="0"/>
              <a:t>At this time, COPS has achieved a “steady state” concerning those </a:t>
            </a:r>
            <a:r>
              <a:rPr lang="en-US" dirty="0" smtClean="0"/>
              <a:t>issues</a:t>
            </a:r>
            <a:br>
              <a:rPr lang="en-US" dirty="0" smtClean="0"/>
            </a:br>
            <a:endParaRPr lang="en-US" sz="800" dirty="0"/>
          </a:p>
          <a:p>
            <a:r>
              <a:rPr lang="en-US" dirty="0"/>
              <a:t>COPS WG/TF can be managed by other subcommittees or designated as </a:t>
            </a:r>
            <a:r>
              <a:rPr lang="en-US" dirty="0" smtClean="0"/>
              <a:t>inactive</a:t>
            </a:r>
            <a:br>
              <a:rPr lang="en-US" dirty="0" smtClean="0"/>
            </a:br>
            <a:endParaRPr lang="en-US" sz="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09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579438"/>
          </a:xfrm>
          <a:ln w="12700">
            <a:noFill/>
          </a:ln>
        </p:spPr>
        <p:txBody>
          <a:bodyPr>
            <a:normAutofit/>
          </a:bodyPr>
          <a:lstStyle/>
          <a:p>
            <a:pPr marL="0" indent="0"/>
            <a:r>
              <a:rPr lang="en-US" sz="3200" dirty="0" smtClean="0"/>
              <a:t>TSRTF Recommendations for COPS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990600"/>
            <a:ext cx="8305800" cy="5638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800" dirty="0" smtClean="0"/>
          </a:p>
          <a:p>
            <a:r>
              <a:rPr lang="en-US" dirty="0"/>
              <a:t>COPS should be designated an inactive subcommittee, which would protect access to historical information and permit reactivation if necessary</a:t>
            </a:r>
          </a:p>
          <a:p>
            <a:r>
              <a:rPr lang="en-US" dirty="0" smtClean="0"/>
              <a:t>Communications </a:t>
            </a:r>
            <a:r>
              <a:rPr lang="en-US" dirty="0"/>
              <a:t>and Settlements WG (CSWG) moved to WMS, with meetings scheduled in coordination with Market Credit WG (similar to coordination of CMWG and QMWG)</a:t>
            </a:r>
          </a:p>
          <a:p>
            <a:r>
              <a:rPr lang="en-US" dirty="0"/>
              <a:t>Profiling WG (PWG) moved to RMS and moved to inactive status</a:t>
            </a:r>
          </a:p>
          <a:p>
            <a:r>
              <a:rPr lang="en-US" dirty="0"/>
              <a:t>Market Data WG changed to inactive status, with market data questions managed through RMS/ROS/WMS </a:t>
            </a:r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1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COPS Changes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914400"/>
            <a:ext cx="83058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n-US" sz="900" b="1" dirty="0"/>
          </a:p>
          <a:p>
            <a:pPr marL="0" indent="0">
              <a:buNone/>
            </a:pPr>
            <a:r>
              <a:rPr lang="en-US" sz="1800" b="1" i="1" dirty="0" smtClean="0"/>
              <a:t>On Feb 7</a:t>
            </a:r>
            <a:r>
              <a:rPr lang="en-US" sz="1800" b="1" i="1" baseline="30000" dirty="0" smtClean="0"/>
              <a:t>th</a:t>
            </a:r>
            <a:r>
              <a:rPr lang="en-US" sz="1800" b="1" i="1" dirty="0" smtClean="0"/>
              <a:t>, COPS considered the TSRTF </a:t>
            </a:r>
            <a:r>
              <a:rPr lang="en-US" sz="1800" b="1" i="1" dirty="0"/>
              <a:t>recommendations</a:t>
            </a:r>
            <a:r>
              <a:rPr lang="en-US" sz="1800" b="1" i="1" dirty="0" smtClean="0"/>
              <a:t>:</a:t>
            </a:r>
          </a:p>
          <a:p>
            <a:pPr marL="0" indent="0">
              <a:buNone/>
            </a:pPr>
            <a:endParaRPr lang="en-US" sz="1050" b="1" i="1" dirty="0"/>
          </a:p>
          <a:p>
            <a:pPr marL="0" indent="0">
              <a:buNone/>
            </a:pPr>
            <a:endParaRPr lang="en-US" sz="100" b="1" i="1" dirty="0"/>
          </a:p>
          <a:p>
            <a:r>
              <a:rPr lang="en-US" sz="1800" b="1" dirty="0" smtClean="0"/>
              <a:t>Market Data WG (MDWG) – </a:t>
            </a:r>
            <a:r>
              <a:rPr lang="en-US" sz="1600" b="1" i="1" dirty="0" smtClean="0">
                <a:solidFill>
                  <a:srgbClr val="FF0000"/>
                </a:solidFill>
              </a:rPr>
              <a:t>COPS to make inactive</a:t>
            </a:r>
          </a:p>
          <a:p>
            <a:pPr lvl="1"/>
            <a:r>
              <a:rPr lang="en-US" sz="1300" dirty="0" smtClean="0"/>
              <a:t>Market Data Transparency SLA would move under TDTMS.</a:t>
            </a:r>
          </a:p>
          <a:p>
            <a:pPr lvl="1"/>
            <a:r>
              <a:rPr lang="en-US" sz="1300" dirty="0" smtClean="0"/>
              <a:t>Retail specific reports &amp; extracts to move under TDTMS.</a:t>
            </a:r>
          </a:p>
          <a:p>
            <a:pPr lvl="1"/>
            <a:r>
              <a:rPr lang="en-US" sz="1300" dirty="0" smtClean="0"/>
              <a:t>Other market data questions/issues are to be managed through the respective subcommittee</a:t>
            </a:r>
          </a:p>
          <a:p>
            <a:pPr lvl="1"/>
            <a:endParaRPr lang="en-US" sz="1300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1800" b="1" dirty="0" smtClean="0"/>
              <a:t>Profiling WG (PWG) – </a:t>
            </a:r>
            <a:r>
              <a:rPr lang="en-US" sz="1600" b="1" i="1" dirty="0" smtClean="0">
                <a:solidFill>
                  <a:srgbClr val="FF0000"/>
                </a:solidFill>
              </a:rPr>
              <a:t>RMS to inherit &amp; make inactive</a:t>
            </a:r>
            <a:endParaRPr lang="en-US" sz="1600" b="1" i="1" dirty="0">
              <a:solidFill>
                <a:srgbClr val="FF0000"/>
              </a:solidFill>
            </a:endParaRPr>
          </a:p>
          <a:p>
            <a:pPr lvl="1"/>
            <a:r>
              <a:rPr lang="en-US" sz="1300" dirty="0"/>
              <a:t>Settlement Stability, </a:t>
            </a:r>
            <a:r>
              <a:rPr lang="en-US" sz="1300" dirty="0" smtClean="0"/>
              <a:t>Annual Validation</a:t>
            </a:r>
            <a:r>
              <a:rPr lang="en-US" sz="1300" dirty="0"/>
              <a:t>, UFE, and Weather Sensitivity reports </a:t>
            </a:r>
            <a:r>
              <a:rPr lang="en-US" sz="1300" dirty="0" smtClean="0"/>
              <a:t>to move </a:t>
            </a:r>
            <a:r>
              <a:rPr lang="en-US" sz="1300" dirty="0"/>
              <a:t>under </a:t>
            </a:r>
            <a:r>
              <a:rPr lang="en-US" sz="1300" dirty="0" smtClean="0"/>
              <a:t>RMS.</a:t>
            </a:r>
          </a:p>
          <a:p>
            <a:pPr lvl="1"/>
            <a:endParaRPr lang="en-US" sz="1300" dirty="0" smtClean="0"/>
          </a:p>
          <a:p>
            <a:r>
              <a:rPr lang="en-US" sz="1800" b="1" dirty="0" smtClean="0"/>
              <a:t>Communications &amp; Settlement WG (CSWG) </a:t>
            </a:r>
            <a:r>
              <a:rPr lang="en-US" sz="1800" b="1" dirty="0"/>
              <a:t>– </a:t>
            </a:r>
            <a:r>
              <a:rPr lang="en-US" sz="1600" b="1" i="1" dirty="0">
                <a:solidFill>
                  <a:srgbClr val="FF0000"/>
                </a:solidFill>
              </a:rPr>
              <a:t>COPS to make inactive</a:t>
            </a:r>
          </a:p>
          <a:p>
            <a:pPr lvl="1"/>
            <a:r>
              <a:rPr lang="en-US" sz="1300" dirty="0" smtClean="0"/>
              <a:t>Settlement discussion items &amp; topics will move under WMS (whether standalone WG or combine with existing WMS WG is to be determined by WMS)</a:t>
            </a:r>
          </a:p>
          <a:p>
            <a:pPr lvl="1"/>
            <a:r>
              <a:rPr lang="en-US" sz="1300" dirty="0" smtClean="0"/>
              <a:t>Specialized market communication processes will be inherited by the respective subcommittees (Retail goes to RMS, Wholesale goes to WMS, etc.)</a:t>
            </a:r>
            <a:endParaRPr lang="en-US" sz="1300" dirty="0"/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9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152400"/>
            <a:ext cx="7467600" cy="579438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200" dirty="0" smtClean="0"/>
              <a:t>TRSTF Recommendations for RMS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990600"/>
            <a:ext cx="8305800" cy="5638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200" b="1" i="1" dirty="0" smtClean="0"/>
          </a:p>
          <a:p>
            <a:r>
              <a:rPr lang="en-US" dirty="0"/>
              <a:t>Advanced Metering WG (AMWG) moved to inactive status</a:t>
            </a:r>
          </a:p>
          <a:p>
            <a:r>
              <a:rPr lang="en-US" dirty="0"/>
              <a:t>RMS to consider the frequency of meetings needed for Texas Data Transport </a:t>
            </a:r>
            <a:r>
              <a:rPr lang="en-US" dirty="0" smtClean="0"/>
              <a:t>&amp; MarkeTrak </a:t>
            </a:r>
            <a:r>
              <a:rPr lang="en-US" dirty="0"/>
              <a:t>Systems </a:t>
            </a:r>
            <a:r>
              <a:rPr lang="en-US" dirty="0" smtClean="0"/>
              <a:t>WG</a:t>
            </a:r>
            <a:endParaRPr lang="en-US" dirty="0"/>
          </a:p>
          <a:p>
            <a:r>
              <a:rPr lang="en-US" dirty="0"/>
              <a:t>RMS to consider shifting MarkeTrak from TDTMS to </a:t>
            </a:r>
            <a:r>
              <a:rPr lang="en-US" dirty="0" err="1"/>
              <a:t>TexasSET</a:t>
            </a:r>
            <a:endParaRPr lang="en-US" dirty="0"/>
          </a:p>
          <a:p>
            <a:r>
              <a:rPr lang="en-US" dirty="0"/>
              <a:t>RMS to consider the frequency of meetings needed for </a:t>
            </a:r>
            <a:r>
              <a:rPr lang="en-US" dirty="0" err="1"/>
              <a:t>TexasSET</a:t>
            </a:r>
            <a:r>
              <a:rPr lang="en-US" dirty="0"/>
              <a:t> WG </a:t>
            </a:r>
            <a:endParaRPr lang="en-US" dirty="0" smtClean="0"/>
          </a:p>
          <a:p>
            <a:r>
              <a:rPr lang="en-US" dirty="0" smtClean="0"/>
              <a:t>Consider </a:t>
            </a:r>
            <a:r>
              <a:rPr lang="en-US" dirty="0"/>
              <a:t>whether Retail Market Training TF can move to inactive status when new/revised training modules are completed</a:t>
            </a:r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4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RMS Changes</a:t>
            </a:r>
            <a:endParaRPr lang="en-US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6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914400"/>
            <a:ext cx="83058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i="1" dirty="0" smtClean="0"/>
              <a:t>On Feb 6</a:t>
            </a:r>
            <a:r>
              <a:rPr lang="en-US" sz="1800" b="1" i="1" baseline="30000" dirty="0" smtClean="0"/>
              <a:t>th</a:t>
            </a:r>
            <a:r>
              <a:rPr lang="en-US" sz="1800" b="1" i="1" dirty="0" smtClean="0"/>
              <a:t>, RMS discussed the </a:t>
            </a:r>
            <a:r>
              <a:rPr lang="en-US" sz="1800" b="1" i="1" dirty="0"/>
              <a:t>TSRTF recommendations:</a:t>
            </a:r>
            <a:endParaRPr lang="en-US" sz="100" b="1" i="1" dirty="0"/>
          </a:p>
          <a:p>
            <a:r>
              <a:rPr lang="en-US" sz="1800" b="1" dirty="0" smtClean="0"/>
              <a:t>AMWG – </a:t>
            </a:r>
            <a:r>
              <a:rPr lang="en-US" sz="1600" b="1" i="1" dirty="0" smtClean="0">
                <a:solidFill>
                  <a:srgbClr val="FF0000"/>
                </a:solidFill>
              </a:rPr>
              <a:t>RMS voted to move AMWG to inactive</a:t>
            </a:r>
          </a:p>
          <a:p>
            <a:pPr lvl="1"/>
            <a:r>
              <a:rPr lang="en-US" sz="1300" dirty="0" smtClean="0"/>
              <a:t>AMWG reporting to move under PUCT </a:t>
            </a:r>
            <a:r>
              <a:rPr lang="en-US" sz="1300" dirty="0"/>
              <a:t>P</a:t>
            </a:r>
            <a:r>
              <a:rPr lang="en-US" sz="1300" dirty="0" smtClean="0"/>
              <a:t>roject #47472</a:t>
            </a:r>
          </a:p>
          <a:p>
            <a:pPr lvl="1"/>
            <a:r>
              <a:rPr lang="en-US" sz="1300" dirty="0" smtClean="0"/>
              <a:t>SMT communications to move to RMS (or SMT) listserv</a:t>
            </a:r>
          </a:p>
          <a:p>
            <a:pPr lvl="1"/>
            <a:endParaRPr lang="en-US" sz="900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1800" b="1" dirty="0" smtClean="0"/>
              <a:t>TDTMS – </a:t>
            </a:r>
            <a:r>
              <a:rPr lang="en-US" sz="1600" b="1" i="1" dirty="0">
                <a:solidFill>
                  <a:srgbClr val="FF0000"/>
                </a:solidFill>
              </a:rPr>
              <a:t>RMS recommends keeping MarkeTrak under </a:t>
            </a:r>
            <a:r>
              <a:rPr lang="en-US" sz="1600" b="1" i="1" dirty="0" smtClean="0">
                <a:solidFill>
                  <a:srgbClr val="FF0000"/>
                </a:solidFill>
              </a:rPr>
              <a:t>TDTMS</a:t>
            </a:r>
            <a:endParaRPr lang="en-US" sz="1600" b="1" i="1" dirty="0">
              <a:solidFill>
                <a:srgbClr val="FF0000"/>
              </a:solidFill>
            </a:endParaRPr>
          </a:p>
          <a:p>
            <a:pPr lvl="1"/>
            <a:r>
              <a:rPr lang="en-US" sz="1300" spc="-20" dirty="0" smtClean="0"/>
              <a:t>Would inherit Market </a:t>
            </a:r>
            <a:r>
              <a:rPr lang="en-US" sz="1300" spc="-20" dirty="0"/>
              <a:t>Data Transparency SLA </a:t>
            </a:r>
            <a:r>
              <a:rPr lang="en-US" sz="1300" spc="-20" dirty="0" smtClean="0"/>
              <a:t>ownership from MDWG/COPS</a:t>
            </a:r>
          </a:p>
          <a:p>
            <a:pPr lvl="1"/>
            <a:r>
              <a:rPr lang="en-US" sz="1300" dirty="0" smtClean="0"/>
              <a:t>Would own retail </a:t>
            </a:r>
            <a:r>
              <a:rPr lang="en-US" sz="1300" dirty="0"/>
              <a:t>specific </a:t>
            </a:r>
            <a:r>
              <a:rPr lang="en-US" sz="1300" dirty="0" smtClean="0"/>
              <a:t>report &amp; extract issues previously considered at MDWG</a:t>
            </a:r>
          </a:p>
          <a:p>
            <a:pPr lvl="1"/>
            <a:endParaRPr lang="en-US" sz="9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1800" b="1" dirty="0" smtClean="0"/>
              <a:t>RMTTF – </a:t>
            </a:r>
            <a:r>
              <a:rPr lang="en-US" sz="1600" b="1" i="1" dirty="0">
                <a:solidFill>
                  <a:srgbClr val="FF0000"/>
                </a:solidFill>
              </a:rPr>
              <a:t>RMS </a:t>
            </a:r>
            <a:r>
              <a:rPr lang="en-US" sz="1600" b="1" i="1" dirty="0" smtClean="0">
                <a:solidFill>
                  <a:srgbClr val="FF0000"/>
                </a:solidFill>
              </a:rPr>
              <a:t>to sunset TF once training </a:t>
            </a:r>
            <a:r>
              <a:rPr lang="en-US" sz="1600" b="1" i="1" dirty="0">
                <a:solidFill>
                  <a:srgbClr val="FF0000"/>
                </a:solidFill>
              </a:rPr>
              <a:t>modules in queue are </a:t>
            </a:r>
            <a:r>
              <a:rPr lang="en-US" sz="1600" b="1" i="1" dirty="0" smtClean="0">
                <a:solidFill>
                  <a:srgbClr val="FF0000"/>
                </a:solidFill>
              </a:rPr>
              <a:t>completed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en-US" sz="200" b="1" i="1" dirty="0">
              <a:solidFill>
                <a:srgbClr val="FF0000"/>
              </a:solidFill>
            </a:endParaRPr>
          </a:p>
          <a:p>
            <a:r>
              <a:rPr lang="en-US" sz="1800" b="1" dirty="0" smtClean="0"/>
              <a:t>TX SET </a:t>
            </a:r>
            <a:r>
              <a:rPr lang="en-US" sz="1800" b="1" dirty="0"/>
              <a:t>– </a:t>
            </a:r>
            <a:r>
              <a:rPr lang="en-US" sz="1600" b="1" i="1" dirty="0">
                <a:solidFill>
                  <a:srgbClr val="FF0000"/>
                </a:solidFill>
              </a:rPr>
              <a:t>no changes, status </a:t>
            </a:r>
            <a:r>
              <a:rPr lang="en-US" sz="1600" b="1" i="1" dirty="0" smtClean="0">
                <a:solidFill>
                  <a:srgbClr val="FF0000"/>
                </a:solidFill>
              </a:rPr>
              <a:t>quo</a:t>
            </a:r>
          </a:p>
          <a:p>
            <a:endParaRPr lang="en-US" sz="100" b="1" i="1" dirty="0">
              <a:solidFill>
                <a:srgbClr val="FF0000"/>
              </a:solidFill>
            </a:endParaRPr>
          </a:p>
          <a:p>
            <a:r>
              <a:rPr lang="en-US" sz="1800" b="1" dirty="0" smtClean="0"/>
              <a:t>RMS absorption </a:t>
            </a:r>
            <a:r>
              <a:rPr lang="en-US" sz="1800" b="1" dirty="0"/>
              <a:t>of </a:t>
            </a:r>
            <a:r>
              <a:rPr lang="en-US" sz="1800" b="1" dirty="0" smtClean="0"/>
              <a:t>other COPS responsibilities: </a:t>
            </a:r>
            <a:endParaRPr lang="en-US" sz="1800" b="1" dirty="0"/>
          </a:p>
          <a:p>
            <a:pPr lvl="1"/>
            <a:r>
              <a:rPr lang="en-US" sz="1300" dirty="0"/>
              <a:t>RMS </a:t>
            </a:r>
            <a:r>
              <a:rPr lang="en-US" sz="1300" dirty="0" smtClean="0"/>
              <a:t>to transfer Retail specific market communication processes from COPMG to RMG. (CSWG)</a:t>
            </a:r>
            <a:endParaRPr lang="en-US" sz="1300" dirty="0"/>
          </a:p>
          <a:p>
            <a:pPr lvl="1"/>
            <a:r>
              <a:rPr lang="en-US" sz="1300" dirty="0" smtClean="0"/>
              <a:t>RMS to inherit and de-activate the Profiling WG -- Settlement </a:t>
            </a:r>
            <a:r>
              <a:rPr lang="en-US" sz="1300" dirty="0"/>
              <a:t>Stability, Annual Validation, UFE, and Weather Sensitivity reports </a:t>
            </a:r>
            <a:r>
              <a:rPr lang="en-US" sz="1300" dirty="0" smtClean="0"/>
              <a:t>reviewed by PWG would move under RMS.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1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1800" b="1" dirty="0" smtClean="0"/>
              <a:t>As </a:t>
            </a:r>
            <a:r>
              <a:rPr lang="en-US" sz="1800" b="1" dirty="0"/>
              <a:t>a general practice each month, RMS Working Group leadership actively evaluates the next month’s agenda to determine the need for full-day, half-day, joint meeting, or no meeting in order to maximize meeting efficiency.</a:t>
            </a:r>
          </a:p>
          <a:p>
            <a:endParaRPr lang="en-US" dirty="0" smtClean="0"/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52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Next Steps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7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914400"/>
            <a:ext cx="83058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sz="800" dirty="0" smtClean="0"/>
          </a:p>
          <a:p>
            <a:pPr marL="0" indent="0">
              <a:buFont typeface="Wingdings"/>
              <a:buNone/>
            </a:pPr>
            <a:r>
              <a:rPr lang="en-US" sz="2000" dirty="0" smtClean="0"/>
              <a:t>If endorsed by TAC, TSRTF remaining work to be completed </a:t>
            </a:r>
            <a:br>
              <a:rPr lang="en-US" sz="2000" dirty="0" smtClean="0"/>
            </a:br>
            <a:r>
              <a:rPr lang="en-US" sz="2000" dirty="0" smtClean="0"/>
              <a:t>(not an all inclusive list):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800" dirty="0" smtClean="0"/>
          </a:p>
          <a:p>
            <a:r>
              <a:rPr lang="en-US" sz="2000" dirty="0"/>
              <a:t>Redline RMS, COPS, </a:t>
            </a:r>
            <a:r>
              <a:rPr lang="en-US" sz="2000" dirty="0" smtClean="0"/>
              <a:t>WMS, and TAC </a:t>
            </a:r>
            <a:r>
              <a:rPr lang="en-US" sz="2000" dirty="0"/>
              <a:t>procedures</a:t>
            </a:r>
          </a:p>
          <a:p>
            <a:r>
              <a:rPr lang="en-US" sz="2000" dirty="0" smtClean="0"/>
              <a:t>Redline </a:t>
            </a:r>
            <a:r>
              <a:rPr lang="en-US" sz="2000" dirty="0"/>
              <a:t>respective </a:t>
            </a:r>
            <a:r>
              <a:rPr lang="en-US" sz="2000" dirty="0" smtClean="0"/>
              <a:t>OBDs for </a:t>
            </a:r>
            <a:r>
              <a:rPr lang="en-US" sz="2000" dirty="0"/>
              <a:t>each impacted Subcommittee</a:t>
            </a:r>
          </a:p>
          <a:p>
            <a:r>
              <a:rPr lang="en-US" sz="2000" dirty="0" smtClean="0"/>
              <a:t>Evaluate </a:t>
            </a:r>
            <a:r>
              <a:rPr lang="en-US" sz="2000" dirty="0"/>
              <a:t>need to modify </a:t>
            </a:r>
            <a:r>
              <a:rPr lang="en-US" sz="2000" dirty="0" smtClean="0"/>
              <a:t>Subcommittee voting structure(s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Subcommittees would be responsible for redlining WG/TF procedures</a:t>
            </a:r>
            <a:endParaRPr lang="en-US" sz="2000" dirty="0"/>
          </a:p>
          <a:p>
            <a:endParaRPr lang="en-US" dirty="0" smtClean="0"/>
          </a:p>
          <a:p>
            <a:pPr marL="0" indent="0">
              <a:buFont typeface="Wingdings"/>
              <a:buNone/>
            </a:pPr>
            <a:r>
              <a:rPr lang="en-US" sz="2000" dirty="0"/>
              <a:t>Anticipated </a:t>
            </a:r>
            <a:r>
              <a:rPr lang="en-US" sz="2000" dirty="0" smtClean="0"/>
              <a:t>deliverable timeline</a:t>
            </a:r>
            <a:r>
              <a:rPr lang="en-US" sz="2000" dirty="0"/>
              <a:t>:</a:t>
            </a:r>
          </a:p>
          <a:p>
            <a:r>
              <a:rPr lang="en-US" sz="2000" dirty="0" smtClean="0"/>
              <a:t>Feb TAC </a:t>
            </a:r>
            <a:r>
              <a:rPr lang="en-US" sz="2000" dirty="0"/>
              <a:t>approval </a:t>
            </a:r>
            <a:r>
              <a:rPr lang="en-US" sz="2000" dirty="0" smtClean="0"/>
              <a:t>to begin RMS/COPS </a:t>
            </a:r>
            <a:r>
              <a:rPr lang="en-US" sz="2000" dirty="0"/>
              <a:t>Restructuring </a:t>
            </a:r>
            <a:r>
              <a:rPr lang="en-US" sz="2000" dirty="0" smtClean="0"/>
              <a:t>process</a:t>
            </a:r>
          </a:p>
          <a:p>
            <a:r>
              <a:rPr lang="en-US" sz="2000" dirty="0" smtClean="0"/>
              <a:t>TSRTF </a:t>
            </a:r>
            <a:r>
              <a:rPr lang="en-US" sz="2000" dirty="0"/>
              <a:t>to </a:t>
            </a:r>
            <a:r>
              <a:rPr lang="en-US" sz="2000" dirty="0" smtClean="0"/>
              <a:t>complete task list by March TAC (3/22)</a:t>
            </a:r>
            <a:endParaRPr lang="en-US" sz="2000" dirty="0"/>
          </a:p>
          <a:p>
            <a:r>
              <a:rPr lang="en-US" sz="2000" dirty="0" smtClean="0"/>
              <a:t>March TAC consideration of redlined documents</a:t>
            </a:r>
          </a:p>
          <a:p>
            <a:r>
              <a:rPr lang="en-US" sz="2000" dirty="0" smtClean="0"/>
              <a:t>April ERCOT BOD consideration of redlined TAC procedures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244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8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4876799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2113</TotalTime>
  <Words>525</Words>
  <Application>Microsoft Office PowerPoint</Application>
  <PresentationFormat>On-screen Show (4:3)</PresentationFormat>
  <Paragraphs>84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February 22, 2018  TAC Subcommittee Restructuring Task force (TSRTF)</vt:lpstr>
      <vt:lpstr>COPS Background</vt:lpstr>
      <vt:lpstr>TSRTF Recommendations for COPS</vt:lpstr>
      <vt:lpstr>COPS Changes</vt:lpstr>
      <vt:lpstr>TRSTF Recommendations for RMS</vt:lpstr>
      <vt:lpstr>RMS Changes</vt:lpstr>
      <vt:lpstr>Next Steps</vt:lpstr>
      <vt:lpstr>Questions? 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s262089</cp:lastModifiedBy>
  <cp:revision>88</cp:revision>
  <dcterms:created xsi:type="dcterms:W3CDTF">2018-01-08T22:15:17Z</dcterms:created>
  <dcterms:modified xsi:type="dcterms:W3CDTF">2018-02-15T20:44:39Z</dcterms:modified>
</cp:coreProperties>
</file>