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148"/>
  </p:notesMasterIdLst>
  <p:handoutMasterIdLst>
    <p:handoutMasterId r:id="rId149"/>
  </p:handoutMasterIdLst>
  <p:sldIdLst>
    <p:sldId id="539" r:id="rId6"/>
    <p:sldId id="537" r:id="rId7"/>
    <p:sldId id="564" r:id="rId8"/>
    <p:sldId id="540" r:id="rId9"/>
    <p:sldId id="541" r:id="rId10"/>
    <p:sldId id="542" r:id="rId11"/>
    <p:sldId id="543" r:id="rId12"/>
    <p:sldId id="544" r:id="rId13"/>
    <p:sldId id="545" r:id="rId14"/>
    <p:sldId id="546" r:id="rId15"/>
    <p:sldId id="547" r:id="rId16"/>
    <p:sldId id="548" r:id="rId17"/>
    <p:sldId id="549" r:id="rId18"/>
    <p:sldId id="550" r:id="rId19"/>
    <p:sldId id="551" r:id="rId20"/>
    <p:sldId id="552" r:id="rId21"/>
    <p:sldId id="553" r:id="rId22"/>
    <p:sldId id="554" r:id="rId23"/>
    <p:sldId id="555" r:id="rId24"/>
    <p:sldId id="556" r:id="rId25"/>
    <p:sldId id="557" r:id="rId26"/>
    <p:sldId id="558" r:id="rId27"/>
    <p:sldId id="559" r:id="rId28"/>
    <p:sldId id="560" r:id="rId29"/>
    <p:sldId id="561" r:id="rId30"/>
    <p:sldId id="562" r:id="rId31"/>
    <p:sldId id="563" r:id="rId32"/>
    <p:sldId id="565" r:id="rId33"/>
    <p:sldId id="566" r:id="rId34"/>
    <p:sldId id="567" r:id="rId35"/>
    <p:sldId id="568" r:id="rId36"/>
    <p:sldId id="569" r:id="rId37"/>
    <p:sldId id="570" r:id="rId38"/>
    <p:sldId id="571" r:id="rId39"/>
    <p:sldId id="572" r:id="rId40"/>
    <p:sldId id="573" r:id="rId41"/>
    <p:sldId id="574" r:id="rId42"/>
    <p:sldId id="575" r:id="rId43"/>
    <p:sldId id="578" r:id="rId44"/>
    <p:sldId id="579" r:id="rId45"/>
    <p:sldId id="580" r:id="rId46"/>
    <p:sldId id="581" r:id="rId47"/>
    <p:sldId id="582" r:id="rId48"/>
    <p:sldId id="583" r:id="rId49"/>
    <p:sldId id="584" r:id="rId50"/>
    <p:sldId id="585" r:id="rId51"/>
    <p:sldId id="606" r:id="rId52"/>
    <p:sldId id="607" r:id="rId53"/>
    <p:sldId id="608" r:id="rId54"/>
    <p:sldId id="609" r:id="rId55"/>
    <p:sldId id="610" r:id="rId56"/>
    <p:sldId id="611" r:id="rId57"/>
    <p:sldId id="612" r:id="rId58"/>
    <p:sldId id="613" r:id="rId59"/>
    <p:sldId id="614" r:id="rId60"/>
    <p:sldId id="615" r:id="rId61"/>
    <p:sldId id="616" r:id="rId62"/>
    <p:sldId id="620" r:id="rId63"/>
    <p:sldId id="621" r:id="rId64"/>
    <p:sldId id="622" r:id="rId65"/>
    <p:sldId id="623" r:id="rId66"/>
    <p:sldId id="624" r:id="rId67"/>
    <p:sldId id="625" r:id="rId68"/>
    <p:sldId id="626" r:id="rId69"/>
    <p:sldId id="627" r:id="rId70"/>
    <p:sldId id="628" r:id="rId71"/>
    <p:sldId id="629" r:id="rId72"/>
    <p:sldId id="630" r:id="rId73"/>
    <p:sldId id="631" r:id="rId74"/>
    <p:sldId id="632" r:id="rId75"/>
    <p:sldId id="633" r:id="rId76"/>
    <p:sldId id="634" r:id="rId77"/>
    <p:sldId id="635" r:id="rId78"/>
    <p:sldId id="636" r:id="rId79"/>
    <p:sldId id="637" r:id="rId80"/>
    <p:sldId id="638" r:id="rId81"/>
    <p:sldId id="639" r:id="rId82"/>
    <p:sldId id="640" r:id="rId83"/>
    <p:sldId id="641" r:id="rId84"/>
    <p:sldId id="642" r:id="rId85"/>
    <p:sldId id="643" r:id="rId86"/>
    <p:sldId id="644" r:id="rId87"/>
    <p:sldId id="645" r:id="rId88"/>
    <p:sldId id="646" r:id="rId89"/>
    <p:sldId id="647" r:id="rId90"/>
    <p:sldId id="648" r:id="rId91"/>
    <p:sldId id="649" r:id="rId92"/>
    <p:sldId id="650" r:id="rId93"/>
    <p:sldId id="651" r:id="rId94"/>
    <p:sldId id="652" r:id="rId95"/>
    <p:sldId id="653" r:id="rId96"/>
    <p:sldId id="654" r:id="rId97"/>
    <p:sldId id="655" r:id="rId98"/>
    <p:sldId id="656" r:id="rId99"/>
    <p:sldId id="657" r:id="rId100"/>
    <p:sldId id="658" r:id="rId101"/>
    <p:sldId id="659" r:id="rId102"/>
    <p:sldId id="660" r:id="rId103"/>
    <p:sldId id="661" r:id="rId104"/>
    <p:sldId id="662" r:id="rId105"/>
    <p:sldId id="663" r:id="rId106"/>
    <p:sldId id="664" r:id="rId107"/>
    <p:sldId id="665" r:id="rId108"/>
    <p:sldId id="666" r:id="rId109"/>
    <p:sldId id="667" r:id="rId110"/>
    <p:sldId id="668" r:id="rId111"/>
    <p:sldId id="669" r:id="rId112"/>
    <p:sldId id="670" r:id="rId113"/>
    <p:sldId id="671" r:id="rId114"/>
    <p:sldId id="767" r:id="rId115"/>
    <p:sldId id="768" r:id="rId116"/>
    <p:sldId id="769" r:id="rId117"/>
    <p:sldId id="770" r:id="rId118"/>
    <p:sldId id="771" r:id="rId119"/>
    <p:sldId id="772" r:id="rId120"/>
    <p:sldId id="773" r:id="rId121"/>
    <p:sldId id="774" r:id="rId122"/>
    <p:sldId id="775" r:id="rId123"/>
    <p:sldId id="776" r:id="rId124"/>
    <p:sldId id="777" r:id="rId125"/>
    <p:sldId id="778" r:id="rId126"/>
    <p:sldId id="779" r:id="rId127"/>
    <p:sldId id="780" r:id="rId128"/>
    <p:sldId id="781" r:id="rId129"/>
    <p:sldId id="782" r:id="rId130"/>
    <p:sldId id="783" r:id="rId131"/>
    <p:sldId id="784" r:id="rId132"/>
    <p:sldId id="785" r:id="rId133"/>
    <p:sldId id="786" r:id="rId134"/>
    <p:sldId id="787" r:id="rId135"/>
    <p:sldId id="788" r:id="rId136"/>
    <p:sldId id="789" r:id="rId137"/>
    <p:sldId id="790" r:id="rId138"/>
    <p:sldId id="791" r:id="rId139"/>
    <p:sldId id="792" r:id="rId140"/>
    <p:sldId id="793" r:id="rId141"/>
    <p:sldId id="794" r:id="rId142"/>
    <p:sldId id="795" r:id="rId143"/>
    <p:sldId id="796" r:id="rId144"/>
    <p:sldId id="797" r:id="rId145"/>
    <p:sldId id="798" r:id="rId146"/>
    <p:sldId id="799" r:id="rId147"/>
  </p:sldIdLst>
  <p:sldSz cx="9144000" cy="6858000" type="screen4x3"/>
  <p:notesSz cx="7010400" cy="9296400"/>
  <p:custDataLst>
    <p:tags r:id="rId1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2" autoAdjust="0"/>
    <p:restoredTop sz="94660"/>
  </p:normalViewPr>
  <p:slideViewPr>
    <p:cSldViewPr snapToGrid="0" showGuides="1">
      <p:cViewPr varScale="1">
        <p:scale>
          <a:sx n="77" d="100"/>
          <a:sy n="77" d="100"/>
        </p:scale>
        <p:origin x="994" y="5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handoutMaster" Target="handoutMasters/handoutMaster1.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tags" Target="tags/tag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5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notesMaster" Target="notesMasters/notesMaster1.xml"/><Relationship Id="rId15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2/1/2018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2/1/2018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4052933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2381464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898983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182811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2450797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2483656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4073005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1831093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1305127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248501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149181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447331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2593592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2702606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3666143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3936286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2244993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957799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322318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a:p>
        </p:txBody>
      </p:sp>
    </p:spTree>
    <p:extLst>
      <p:ext uri="{BB962C8B-B14F-4D97-AF65-F5344CB8AC3E}">
        <p14:creationId xmlns:p14="http://schemas.microsoft.com/office/powerpoint/2010/main" val="1824093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513134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114590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053897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3232905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302987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3632740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439581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170215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3915458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2957820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40</a:t>
            </a:fld>
            <a:endParaRPr lang="en-US"/>
          </a:p>
        </p:txBody>
      </p:sp>
    </p:spTree>
    <p:extLst>
      <p:ext uri="{BB962C8B-B14F-4D97-AF65-F5344CB8AC3E}">
        <p14:creationId xmlns:p14="http://schemas.microsoft.com/office/powerpoint/2010/main" val="3149554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41</a:t>
            </a:fld>
            <a:endParaRPr lang="en-US"/>
          </a:p>
        </p:txBody>
      </p:sp>
    </p:spTree>
    <p:extLst>
      <p:ext uri="{BB962C8B-B14F-4D97-AF65-F5344CB8AC3E}">
        <p14:creationId xmlns:p14="http://schemas.microsoft.com/office/powerpoint/2010/main" val="2381016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42</a:t>
            </a:fld>
            <a:endParaRPr lang="en-US"/>
          </a:p>
        </p:txBody>
      </p:sp>
    </p:spTree>
    <p:extLst>
      <p:ext uri="{BB962C8B-B14F-4D97-AF65-F5344CB8AC3E}">
        <p14:creationId xmlns:p14="http://schemas.microsoft.com/office/powerpoint/2010/main" val="76842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8401478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48</a:t>
            </a:fld>
            <a:endParaRPr lang="en-US"/>
          </a:p>
        </p:txBody>
      </p:sp>
    </p:spTree>
    <p:extLst>
      <p:ext uri="{BB962C8B-B14F-4D97-AF65-F5344CB8AC3E}">
        <p14:creationId xmlns:p14="http://schemas.microsoft.com/office/powerpoint/2010/main" val="25965313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49</a:t>
            </a:fld>
            <a:endParaRPr lang="en-US"/>
          </a:p>
        </p:txBody>
      </p:sp>
    </p:spTree>
    <p:extLst>
      <p:ext uri="{BB962C8B-B14F-4D97-AF65-F5344CB8AC3E}">
        <p14:creationId xmlns:p14="http://schemas.microsoft.com/office/powerpoint/2010/main" val="1135898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50</a:t>
            </a:fld>
            <a:endParaRPr lang="en-US"/>
          </a:p>
        </p:txBody>
      </p:sp>
    </p:spTree>
    <p:extLst>
      <p:ext uri="{BB962C8B-B14F-4D97-AF65-F5344CB8AC3E}">
        <p14:creationId xmlns:p14="http://schemas.microsoft.com/office/powerpoint/2010/main" val="2381641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51</a:t>
            </a:fld>
            <a:endParaRPr lang="en-US"/>
          </a:p>
        </p:txBody>
      </p:sp>
    </p:spTree>
    <p:extLst>
      <p:ext uri="{BB962C8B-B14F-4D97-AF65-F5344CB8AC3E}">
        <p14:creationId xmlns:p14="http://schemas.microsoft.com/office/powerpoint/2010/main" val="39566889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52</a:t>
            </a:fld>
            <a:endParaRPr lang="en-US"/>
          </a:p>
        </p:txBody>
      </p:sp>
    </p:spTree>
    <p:extLst>
      <p:ext uri="{BB962C8B-B14F-4D97-AF65-F5344CB8AC3E}">
        <p14:creationId xmlns:p14="http://schemas.microsoft.com/office/powerpoint/2010/main" val="20350404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53</a:t>
            </a:fld>
            <a:endParaRPr lang="en-US"/>
          </a:p>
        </p:txBody>
      </p:sp>
    </p:spTree>
    <p:extLst>
      <p:ext uri="{BB962C8B-B14F-4D97-AF65-F5344CB8AC3E}">
        <p14:creationId xmlns:p14="http://schemas.microsoft.com/office/powerpoint/2010/main" val="10790706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54</a:t>
            </a:fld>
            <a:endParaRPr lang="en-US"/>
          </a:p>
        </p:txBody>
      </p:sp>
    </p:spTree>
    <p:extLst>
      <p:ext uri="{BB962C8B-B14F-4D97-AF65-F5344CB8AC3E}">
        <p14:creationId xmlns:p14="http://schemas.microsoft.com/office/powerpoint/2010/main" val="1351745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55</a:t>
            </a:fld>
            <a:endParaRPr lang="en-US"/>
          </a:p>
        </p:txBody>
      </p:sp>
    </p:spTree>
    <p:extLst>
      <p:ext uri="{BB962C8B-B14F-4D97-AF65-F5344CB8AC3E}">
        <p14:creationId xmlns:p14="http://schemas.microsoft.com/office/powerpoint/2010/main" val="4405638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56</a:t>
            </a:fld>
            <a:endParaRPr lang="en-US"/>
          </a:p>
        </p:txBody>
      </p:sp>
    </p:spTree>
    <p:extLst>
      <p:ext uri="{BB962C8B-B14F-4D97-AF65-F5344CB8AC3E}">
        <p14:creationId xmlns:p14="http://schemas.microsoft.com/office/powerpoint/2010/main" val="34272525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57</a:t>
            </a:fld>
            <a:endParaRPr lang="en-US"/>
          </a:p>
        </p:txBody>
      </p:sp>
    </p:spTree>
    <p:extLst>
      <p:ext uri="{BB962C8B-B14F-4D97-AF65-F5344CB8AC3E}">
        <p14:creationId xmlns:p14="http://schemas.microsoft.com/office/powerpoint/2010/main" val="234449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4377320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59</a:t>
            </a:fld>
            <a:endParaRPr lang="en-US"/>
          </a:p>
        </p:txBody>
      </p:sp>
    </p:spTree>
    <p:extLst>
      <p:ext uri="{BB962C8B-B14F-4D97-AF65-F5344CB8AC3E}">
        <p14:creationId xmlns:p14="http://schemas.microsoft.com/office/powerpoint/2010/main" val="26601486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60</a:t>
            </a:fld>
            <a:endParaRPr lang="en-US"/>
          </a:p>
        </p:txBody>
      </p:sp>
    </p:spTree>
    <p:extLst>
      <p:ext uri="{BB962C8B-B14F-4D97-AF65-F5344CB8AC3E}">
        <p14:creationId xmlns:p14="http://schemas.microsoft.com/office/powerpoint/2010/main" val="21030470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61</a:t>
            </a:fld>
            <a:endParaRPr lang="en-US"/>
          </a:p>
        </p:txBody>
      </p:sp>
    </p:spTree>
    <p:extLst>
      <p:ext uri="{BB962C8B-B14F-4D97-AF65-F5344CB8AC3E}">
        <p14:creationId xmlns:p14="http://schemas.microsoft.com/office/powerpoint/2010/main" val="27682343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62</a:t>
            </a:fld>
            <a:endParaRPr lang="en-US"/>
          </a:p>
        </p:txBody>
      </p:sp>
    </p:spTree>
    <p:extLst>
      <p:ext uri="{BB962C8B-B14F-4D97-AF65-F5344CB8AC3E}">
        <p14:creationId xmlns:p14="http://schemas.microsoft.com/office/powerpoint/2010/main" val="14013444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63</a:t>
            </a:fld>
            <a:endParaRPr lang="en-US"/>
          </a:p>
        </p:txBody>
      </p:sp>
    </p:spTree>
    <p:extLst>
      <p:ext uri="{BB962C8B-B14F-4D97-AF65-F5344CB8AC3E}">
        <p14:creationId xmlns:p14="http://schemas.microsoft.com/office/powerpoint/2010/main" val="15412447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64</a:t>
            </a:fld>
            <a:endParaRPr lang="en-US"/>
          </a:p>
        </p:txBody>
      </p:sp>
    </p:spTree>
    <p:extLst>
      <p:ext uri="{BB962C8B-B14F-4D97-AF65-F5344CB8AC3E}">
        <p14:creationId xmlns:p14="http://schemas.microsoft.com/office/powerpoint/2010/main" val="35838571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65</a:t>
            </a:fld>
            <a:endParaRPr lang="en-US"/>
          </a:p>
        </p:txBody>
      </p:sp>
    </p:spTree>
    <p:extLst>
      <p:ext uri="{BB962C8B-B14F-4D97-AF65-F5344CB8AC3E}">
        <p14:creationId xmlns:p14="http://schemas.microsoft.com/office/powerpoint/2010/main" val="31033821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66</a:t>
            </a:fld>
            <a:endParaRPr lang="en-US"/>
          </a:p>
        </p:txBody>
      </p:sp>
    </p:spTree>
    <p:extLst>
      <p:ext uri="{BB962C8B-B14F-4D97-AF65-F5344CB8AC3E}">
        <p14:creationId xmlns:p14="http://schemas.microsoft.com/office/powerpoint/2010/main" val="28547997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67</a:t>
            </a:fld>
            <a:endParaRPr lang="en-US"/>
          </a:p>
        </p:txBody>
      </p:sp>
    </p:spTree>
    <p:extLst>
      <p:ext uri="{BB962C8B-B14F-4D97-AF65-F5344CB8AC3E}">
        <p14:creationId xmlns:p14="http://schemas.microsoft.com/office/powerpoint/2010/main" val="3088893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68</a:t>
            </a:fld>
            <a:endParaRPr lang="en-US"/>
          </a:p>
        </p:txBody>
      </p:sp>
    </p:spTree>
    <p:extLst>
      <p:ext uri="{BB962C8B-B14F-4D97-AF65-F5344CB8AC3E}">
        <p14:creationId xmlns:p14="http://schemas.microsoft.com/office/powerpoint/2010/main" val="3456065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2208753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72</a:t>
            </a:fld>
            <a:endParaRPr lang="en-US"/>
          </a:p>
        </p:txBody>
      </p:sp>
    </p:spTree>
    <p:extLst>
      <p:ext uri="{BB962C8B-B14F-4D97-AF65-F5344CB8AC3E}">
        <p14:creationId xmlns:p14="http://schemas.microsoft.com/office/powerpoint/2010/main" val="35265474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73</a:t>
            </a:fld>
            <a:endParaRPr lang="en-US"/>
          </a:p>
        </p:txBody>
      </p:sp>
    </p:spTree>
    <p:extLst>
      <p:ext uri="{BB962C8B-B14F-4D97-AF65-F5344CB8AC3E}">
        <p14:creationId xmlns:p14="http://schemas.microsoft.com/office/powerpoint/2010/main" val="26839836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74</a:t>
            </a:fld>
            <a:endParaRPr lang="en-US"/>
          </a:p>
        </p:txBody>
      </p:sp>
    </p:spTree>
    <p:extLst>
      <p:ext uri="{BB962C8B-B14F-4D97-AF65-F5344CB8AC3E}">
        <p14:creationId xmlns:p14="http://schemas.microsoft.com/office/powerpoint/2010/main" val="33196896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75</a:t>
            </a:fld>
            <a:endParaRPr lang="en-US"/>
          </a:p>
        </p:txBody>
      </p:sp>
    </p:spTree>
    <p:extLst>
      <p:ext uri="{BB962C8B-B14F-4D97-AF65-F5344CB8AC3E}">
        <p14:creationId xmlns:p14="http://schemas.microsoft.com/office/powerpoint/2010/main" val="37434681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76</a:t>
            </a:fld>
            <a:endParaRPr lang="en-US"/>
          </a:p>
        </p:txBody>
      </p:sp>
    </p:spTree>
    <p:extLst>
      <p:ext uri="{BB962C8B-B14F-4D97-AF65-F5344CB8AC3E}">
        <p14:creationId xmlns:p14="http://schemas.microsoft.com/office/powerpoint/2010/main" val="30890147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77</a:t>
            </a:fld>
            <a:endParaRPr lang="en-US"/>
          </a:p>
        </p:txBody>
      </p:sp>
    </p:spTree>
    <p:extLst>
      <p:ext uri="{BB962C8B-B14F-4D97-AF65-F5344CB8AC3E}">
        <p14:creationId xmlns:p14="http://schemas.microsoft.com/office/powerpoint/2010/main" val="36451545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78</a:t>
            </a:fld>
            <a:endParaRPr lang="en-US"/>
          </a:p>
        </p:txBody>
      </p:sp>
    </p:spTree>
    <p:extLst>
      <p:ext uri="{BB962C8B-B14F-4D97-AF65-F5344CB8AC3E}">
        <p14:creationId xmlns:p14="http://schemas.microsoft.com/office/powerpoint/2010/main" val="189435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79</a:t>
            </a:fld>
            <a:endParaRPr lang="en-US"/>
          </a:p>
        </p:txBody>
      </p:sp>
    </p:spTree>
    <p:extLst>
      <p:ext uri="{BB962C8B-B14F-4D97-AF65-F5344CB8AC3E}">
        <p14:creationId xmlns:p14="http://schemas.microsoft.com/office/powerpoint/2010/main" val="35497469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80</a:t>
            </a:fld>
            <a:endParaRPr lang="en-US"/>
          </a:p>
        </p:txBody>
      </p:sp>
    </p:spTree>
    <p:extLst>
      <p:ext uri="{BB962C8B-B14F-4D97-AF65-F5344CB8AC3E}">
        <p14:creationId xmlns:p14="http://schemas.microsoft.com/office/powerpoint/2010/main" val="23826609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81</a:t>
            </a:fld>
            <a:endParaRPr lang="en-US"/>
          </a:p>
        </p:txBody>
      </p:sp>
    </p:spTree>
    <p:extLst>
      <p:ext uri="{BB962C8B-B14F-4D97-AF65-F5344CB8AC3E}">
        <p14:creationId xmlns:p14="http://schemas.microsoft.com/office/powerpoint/2010/main" val="4096886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38368947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82</a:t>
            </a:fld>
            <a:endParaRPr lang="en-US"/>
          </a:p>
        </p:txBody>
      </p:sp>
    </p:spTree>
    <p:extLst>
      <p:ext uri="{BB962C8B-B14F-4D97-AF65-F5344CB8AC3E}">
        <p14:creationId xmlns:p14="http://schemas.microsoft.com/office/powerpoint/2010/main" val="5476070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83</a:t>
            </a:fld>
            <a:endParaRPr lang="en-US"/>
          </a:p>
        </p:txBody>
      </p:sp>
    </p:spTree>
    <p:extLst>
      <p:ext uri="{BB962C8B-B14F-4D97-AF65-F5344CB8AC3E}">
        <p14:creationId xmlns:p14="http://schemas.microsoft.com/office/powerpoint/2010/main" val="73071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84</a:t>
            </a:fld>
            <a:endParaRPr lang="en-US"/>
          </a:p>
        </p:txBody>
      </p:sp>
    </p:spTree>
    <p:extLst>
      <p:ext uri="{BB962C8B-B14F-4D97-AF65-F5344CB8AC3E}">
        <p14:creationId xmlns:p14="http://schemas.microsoft.com/office/powerpoint/2010/main" val="31536316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85</a:t>
            </a:fld>
            <a:endParaRPr lang="en-US"/>
          </a:p>
        </p:txBody>
      </p:sp>
    </p:spTree>
    <p:extLst>
      <p:ext uri="{BB962C8B-B14F-4D97-AF65-F5344CB8AC3E}">
        <p14:creationId xmlns:p14="http://schemas.microsoft.com/office/powerpoint/2010/main" val="35567211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86</a:t>
            </a:fld>
            <a:endParaRPr lang="en-US"/>
          </a:p>
        </p:txBody>
      </p:sp>
    </p:spTree>
    <p:extLst>
      <p:ext uri="{BB962C8B-B14F-4D97-AF65-F5344CB8AC3E}">
        <p14:creationId xmlns:p14="http://schemas.microsoft.com/office/powerpoint/2010/main" val="32375489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87</a:t>
            </a:fld>
            <a:endParaRPr lang="en-US"/>
          </a:p>
        </p:txBody>
      </p:sp>
    </p:spTree>
    <p:extLst>
      <p:ext uri="{BB962C8B-B14F-4D97-AF65-F5344CB8AC3E}">
        <p14:creationId xmlns:p14="http://schemas.microsoft.com/office/powerpoint/2010/main" val="19870433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88</a:t>
            </a:fld>
            <a:endParaRPr lang="en-US"/>
          </a:p>
        </p:txBody>
      </p:sp>
    </p:spTree>
    <p:extLst>
      <p:ext uri="{BB962C8B-B14F-4D97-AF65-F5344CB8AC3E}">
        <p14:creationId xmlns:p14="http://schemas.microsoft.com/office/powerpoint/2010/main" val="6536153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89</a:t>
            </a:fld>
            <a:endParaRPr lang="en-US"/>
          </a:p>
        </p:txBody>
      </p:sp>
    </p:spTree>
    <p:extLst>
      <p:ext uri="{BB962C8B-B14F-4D97-AF65-F5344CB8AC3E}">
        <p14:creationId xmlns:p14="http://schemas.microsoft.com/office/powerpoint/2010/main" val="41103506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92</a:t>
            </a:fld>
            <a:endParaRPr lang="en-US"/>
          </a:p>
        </p:txBody>
      </p:sp>
    </p:spTree>
    <p:extLst>
      <p:ext uri="{BB962C8B-B14F-4D97-AF65-F5344CB8AC3E}">
        <p14:creationId xmlns:p14="http://schemas.microsoft.com/office/powerpoint/2010/main" val="38027676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93</a:t>
            </a:fld>
            <a:endParaRPr lang="en-US"/>
          </a:p>
        </p:txBody>
      </p:sp>
    </p:spTree>
    <p:extLst>
      <p:ext uri="{BB962C8B-B14F-4D97-AF65-F5344CB8AC3E}">
        <p14:creationId xmlns:p14="http://schemas.microsoft.com/office/powerpoint/2010/main" val="2639644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4115675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94</a:t>
            </a:fld>
            <a:endParaRPr lang="en-US"/>
          </a:p>
        </p:txBody>
      </p:sp>
    </p:spTree>
    <p:extLst>
      <p:ext uri="{BB962C8B-B14F-4D97-AF65-F5344CB8AC3E}">
        <p14:creationId xmlns:p14="http://schemas.microsoft.com/office/powerpoint/2010/main" val="5712386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95</a:t>
            </a:fld>
            <a:endParaRPr lang="en-US"/>
          </a:p>
        </p:txBody>
      </p:sp>
    </p:spTree>
    <p:extLst>
      <p:ext uri="{BB962C8B-B14F-4D97-AF65-F5344CB8AC3E}">
        <p14:creationId xmlns:p14="http://schemas.microsoft.com/office/powerpoint/2010/main" val="29674333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96</a:t>
            </a:fld>
            <a:endParaRPr lang="en-US"/>
          </a:p>
        </p:txBody>
      </p:sp>
    </p:spTree>
    <p:extLst>
      <p:ext uri="{BB962C8B-B14F-4D97-AF65-F5344CB8AC3E}">
        <p14:creationId xmlns:p14="http://schemas.microsoft.com/office/powerpoint/2010/main" val="7229605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97</a:t>
            </a:fld>
            <a:endParaRPr lang="en-US"/>
          </a:p>
        </p:txBody>
      </p:sp>
    </p:spTree>
    <p:extLst>
      <p:ext uri="{BB962C8B-B14F-4D97-AF65-F5344CB8AC3E}">
        <p14:creationId xmlns:p14="http://schemas.microsoft.com/office/powerpoint/2010/main" val="15308718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98</a:t>
            </a:fld>
            <a:endParaRPr lang="en-US"/>
          </a:p>
        </p:txBody>
      </p:sp>
    </p:spTree>
    <p:extLst>
      <p:ext uri="{BB962C8B-B14F-4D97-AF65-F5344CB8AC3E}">
        <p14:creationId xmlns:p14="http://schemas.microsoft.com/office/powerpoint/2010/main" val="37325963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99</a:t>
            </a:fld>
            <a:endParaRPr lang="en-US"/>
          </a:p>
        </p:txBody>
      </p:sp>
    </p:spTree>
    <p:extLst>
      <p:ext uri="{BB962C8B-B14F-4D97-AF65-F5344CB8AC3E}">
        <p14:creationId xmlns:p14="http://schemas.microsoft.com/office/powerpoint/2010/main" val="24606781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100</a:t>
            </a:fld>
            <a:endParaRPr lang="en-US"/>
          </a:p>
        </p:txBody>
      </p:sp>
    </p:spTree>
    <p:extLst>
      <p:ext uri="{BB962C8B-B14F-4D97-AF65-F5344CB8AC3E}">
        <p14:creationId xmlns:p14="http://schemas.microsoft.com/office/powerpoint/2010/main" val="258080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101</a:t>
            </a:fld>
            <a:endParaRPr lang="en-US"/>
          </a:p>
        </p:txBody>
      </p:sp>
    </p:spTree>
    <p:extLst>
      <p:ext uri="{BB962C8B-B14F-4D97-AF65-F5344CB8AC3E}">
        <p14:creationId xmlns:p14="http://schemas.microsoft.com/office/powerpoint/2010/main" val="29238819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102</a:t>
            </a:fld>
            <a:endParaRPr lang="en-US"/>
          </a:p>
        </p:txBody>
      </p:sp>
    </p:spTree>
    <p:extLst>
      <p:ext uri="{BB962C8B-B14F-4D97-AF65-F5344CB8AC3E}">
        <p14:creationId xmlns:p14="http://schemas.microsoft.com/office/powerpoint/2010/main" val="1887140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103</a:t>
            </a:fld>
            <a:endParaRPr lang="en-US"/>
          </a:p>
        </p:txBody>
      </p:sp>
    </p:spTree>
    <p:extLst>
      <p:ext uri="{BB962C8B-B14F-4D97-AF65-F5344CB8AC3E}">
        <p14:creationId xmlns:p14="http://schemas.microsoft.com/office/powerpoint/2010/main" val="275375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17689468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104</a:t>
            </a:fld>
            <a:endParaRPr lang="en-US"/>
          </a:p>
        </p:txBody>
      </p:sp>
    </p:spTree>
    <p:extLst>
      <p:ext uri="{BB962C8B-B14F-4D97-AF65-F5344CB8AC3E}">
        <p14:creationId xmlns:p14="http://schemas.microsoft.com/office/powerpoint/2010/main" val="39766735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105</a:t>
            </a:fld>
            <a:endParaRPr lang="en-US"/>
          </a:p>
        </p:txBody>
      </p:sp>
    </p:spTree>
    <p:extLst>
      <p:ext uri="{BB962C8B-B14F-4D97-AF65-F5344CB8AC3E}">
        <p14:creationId xmlns:p14="http://schemas.microsoft.com/office/powerpoint/2010/main" val="308068636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106</a:t>
            </a:fld>
            <a:endParaRPr lang="en-US"/>
          </a:p>
        </p:txBody>
      </p:sp>
    </p:spTree>
    <p:extLst>
      <p:ext uri="{BB962C8B-B14F-4D97-AF65-F5344CB8AC3E}">
        <p14:creationId xmlns:p14="http://schemas.microsoft.com/office/powerpoint/2010/main" val="16205122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107</a:t>
            </a:fld>
            <a:endParaRPr lang="en-US"/>
          </a:p>
        </p:txBody>
      </p:sp>
    </p:spTree>
    <p:extLst>
      <p:ext uri="{BB962C8B-B14F-4D97-AF65-F5344CB8AC3E}">
        <p14:creationId xmlns:p14="http://schemas.microsoft.com/office/powerpoint/2010/main" val="362884950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108</a:t>
            </a:fld>
            <a:endParaRPr lang="en-US"/>
          </a:p>
        </p:txBody>
      </p:sp>
    </p:spTree>
    <p:extLst>
      <p:ext uri="{BB962C8B-B14F-4D97-AF65-F5344CB8AC3E}">
        <p14:creationId xmlns:p14="http://schemas.microsoft.com/office/powerpoint/2010/main" val="269401090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130</a:t>
            </a:fld>
            <a:endParaRPr lang="en-US"/>
          </a:p>
        </p:txBody>
      </p:sp>
    </p:spTree>
    <p:extLst>
      <p:ext uri="{BB962C8B-B14F-4D97-AF65-F5344CB8AC3E}">
        <p14:creationId xmlns:p14="http://schemas.microsoft.com/office/powerpoint/2010/main" val="405293326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131</a:t>
            </a:fld>
            <a:endParaRPr lang="en-US"/>
          </a:p>
        </p:txBody>
      </p:sp>
    </p:spTree>
    <p:extLst>
      <p:ext uri="{BB962C8B-B14F-4D97-AF65-F5344CB8AC3E}">
        <p14:creationId xmlns:p14="http://schemas.microsoft.com/office/powerpoint/2010/main" val="3672906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109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hyperlink" Target="http://www.puc.texas.gov/agency/rulesnlaws/subrules/electric/Electric.aspx" TargetMode="Externa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hyperlink" Target="http://www.ercot.com/mktrules/guides/retail/current" TargetMode="Externa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hyperlink" Target="http://www.ercot.com/content/services/client_svcs/mktrk_info/MarkeTrak%20User%20Guide%5b1%5d%20(2).zip" TargetMode="Externa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http://www.ercot.com/mktrules/guides/retail/current"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hyperlink" Target="http://www.ercot.com/content/services/client_svcs/mktrk_info/MarkeTrak%20User%20Guide%5b1%5d%20(2).zip"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a:t>
            </a:fld>
            <a:endParaRPr lang="en-US"/>
          </a:p>
        </p:txBody>
      </p:sp>
    </p:spTree>
    <p:extLst>
      <p:ext uri="{BB962C8B-B14F-4D97-AF65-F5344CB8AC3E}">
        <p14:creationId xmlns:p14="http://schemas.microsoft.com/office/powerpoint/2010/main" val="3363724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Update User</a:t>
            </a:r>
            <a:endParaRPr lang="en-US" b="1" dirty="0">
              <a:solidFill>
                <a:schemeClr val="accent1"/>
              </a:solidFill>
            </a:endParaRPr>
          </a:p>
        </p:txBody>
      </p:sp>
      <p:sp>
        <p:nvSpPr>
          <p:cNvPr id="3" name="Content Placeholder 2"/>
          <p:cNvSpPr>
            <a:spLocks noGrp="1"/>
          </p:cNvSpPr>
          <p:nvPr>
            <p:ph idx="1"/>
          </p:nvPr>
        </p:nvSpPr>
        <p:spPr>
          <a:xfrm>
            <a:off x="304800" y="914400"/>
            <a:ext cx="8534400" cy="609600"/>
          </a:xfrm>
        </p:spPr>
        <p:txBody>
          <a:bodyPr/>
          <a:lstStyle/>
          <a:p>
            <a:r>
              <a:rPr lang="en-US" sz="2000" dirty="0"/>
              <a:t>‘Update User’ is located on the Submit Tree under the ‘</a:t>
            </a:r>
            <a:r>
              <a:rPr lang="en-US" sz="2000" dirty="0" err="1"/>
              <a:t>MarkeTrak</a:t>
            </a:r>
            <a:r>
              <a:rPr lang="en-US" sz="2000" dirty="0"/>
              <a:t> Admin’ tab for Administrator use only.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cxnSp>
        <p:nvCxnSpPr>
          <p:cNvPr id="5" name="Straight Arrow Connector 4"/>
          <p:cNvCxnSpPr/>
          <p:nvPr/>
        </p:nvCxnSpPr>
        <p:spPr bwMode="auto">
          <a:xfrm flipH="1">
            <a:off x="2743200" y="5133975"/>
            <a:ext cx="1371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a:grpSpLocks/>
          </p:cNvGrpSpPr>
          <p:nvPr/>
        </p:nvGrpSpPr>
        <p:grpSpPr bwMode="auto">
          <a:xfrm>
            <a:off x="609600" y="2286000"/>
            <a:ext cx="7924800" cy="3373438"/>
            <a:chOff x="609600" y="2714561"/>
            <a:chExt cx="7924800" cy="3373805"/>
          </a:xfrm>
        </p:grpSpPr>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14561"/>
              <a:ext cx="7924800" cy="337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a:off x="2743200" y="4953178"/>
              <a:ext cx="1371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41204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Rescission </a:t>
            </a:r>
            <a:r>
              <a:rPr lang="en-US" dirty="0" smtClean="0"/>
              <a:t>Walkthrough: Gaining </a:t>
            </a:r>
            <a:r>
              <a:rPr lang="en-US" dirty="0"/>
              <a:t>CR</a:t>
            </a:r>
            <a:endParaRPr lang="en-US" b="1" dirty="0">
              <a:solidFill>
                <a:schemeClr val="accent1"/>
              </a:solidFill>
            </a:endParaRPr>
          </a:p>
        </p:txBody>
      </p:sp>
      <p:sp>
        <p:nvSpPr>
          <p:cNvPr id="3" name="Content Placeholder 2"/>
          <p:cNvSpPr>
            <a:spLocks noGrp="1"/>
          </p:cNvSpPr>
          <p:nvPr>
            <p:ph idx="1"/>
          </p:nvPr>
        </p:nvSpPr>
        <p:spPr>
          <a:xfrm>
            <a:off x="304800" y="914400"/>
            <a:ext cx="8534400" cy="1219200"/>
          </a:xfrm>
        </p:spPr>
        <p:txBody>
          <a:bodyPr/>
          <a:lstStyle/>
          <a:p>
            <a:pPr marL="0" indent="0">
              <a:spcBef>
                <a:spcPts val="1200"/>
              </a:spcBef>
              <a:buNone/>
            </a:pPr>
            <a:r>
              <a:rPr lang="en-US" sz="1800" dirty="0">
                <a:solidFill>
                  <a:srgbClr val="FF0000"/>
                </a:solidFill>
              </a:rPr>
              <a:t>The following fields must be populated:</a:t>
            </a:r>
          </a:p>
          <a:p>
            <a:pPr>
              <a:spcBef>
                <a:spcPts val="1200"/>
              </a:spcBef>
            </a:pPr>
            <a:r>
              <a:rPr lang="en-US" sz="1800" dirty="0">
                <a:solidFill>
                  <a:srgbClr val="FF0000"/>
                </a:solidFill>
              </a:rPr>
              <a:t>ESI ID</a:t>
            </a:r>
          </a:p>
          <a:p>
            <a:pPr>
              <a:spcBef>
                <a:spcPts val="1200"/>
              </a:spcBef>
            </a:pPr>
            <a:r>
              <a:rPr lang="en-US" sz="1800" dirty="0">
                <a:solidFill>
                  <a:srgbClr val="FF0000"/>
                </a:solidFill>
              </a:rPr>
              <a:t>Original Tran ID</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100</a:t>
            </a:fld>
            <a:endParaRPr lang="en-US"/>
          </a:p>
        </p:txBody>
      </p:sp>
      <p:pic>
        <p:nvPicPr>
          <p:cNvPr id="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b="17735"/>
          <a:stretch/>
        </p:blipFill>
        <p:spPr bwMode="auto">
          <a:xfrm>
            <a:off x="1104900" y="2209800"/>
            <a:ext cx="6934200" cy="39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1463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Rescission </a:t>
            </a:r>
            <a:r>
              <a:rPr lang="en-US" dirty="0" smtClean="0"/>
              <a:t>Walkthrough: Validations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a:spcBef>
                <a:spcPts val="1200"/>
              </a:spcBef>
              <a:buFont typeface="+mj-lt"/>
              <a:buAutoNum type="arabicParenR" startAt="3"/>
            </a:pPr>
            <a:r>
              <a:rPr lang="en-US" sz="1800" dirty="0"/>
              <a:t>ERCOT validates ESI ID, submission timeframe and </a:t>
            </a:r>
            <a:r>
              <a:rPr lang="en-US" sz="1800" dirty="0" smtClean="0"/>
              <a:t>valid originating </a:t>
            </a:r>
            <a:r>
              <a:rPr lang="en-US" sz="1800" dirty="0"/>
              <a:t>transaction.</a:t>
            </a:r>
          </a:p>
          <a:p>
            <a:pPr>
              <a:spcBef>
                <a:spcPts val="1200"/>
              </a:spcBef>
              <a:buFont typeface="+mj-lt"/>
              <a:buAutoNum type="arabicParenR" startAt="3"/>
            </a:pPr>
            <a:r>
              <a:rPr lang="en-US" sz="1800" dirty="0"/>
              <a:t>Upon passing validation, </a:t>
            </a:r>
            <a:r>
              <a:rPr lang="en-US" sz="1800" dirty="0" err="1"/>
              <a:t>MarkeTrak</a:t>
            </a:r>
            <a:r>
              <a:rPr lang="en-US" sz="1800" dirty="0"/>
              <a:t> issue is created and ERCOT updates the issue with the following information:</a:t>
            </a:r>
          </a:p>
          <a:p>
            <a:pPr lvl="1">
              <a:spcBef>
                <a:spcPts val="1200"/>
              </a:spcBef>
              <a:buFont typeface="Arial" panose="020B0604020202020204" pitchFamily="34" charset="0"/>
              <a:buChar char="•"/>
            </a:pPr>
            <a:r>
              <a:rPr lang="en-US" sz="1800" dirty="0"/>
              <a:t>Losing CR Name and Duns</a:t>
            </a:r>
          </a:p>
          <a:p>
            <a:pPr lvl="1">
              <a:spcBef>
                <a:spcPts val="1200"/>
              </a:spcBef>
              <a:buFont typeface="Arial" panose="020B0604020202020204" pitchFamily="34" charset="0"/>
              <a:buChar char="•"/>
            </a:pPr>
            <a:r>
              <a:rPr lang="en-US" sz="1800" dirty="0"/>
              <a:t>TDSP Name and Duns</a:t>
            </a:r>
          </a:p>
          <a:p>
            <a:pPr lvl="1">
              <a:spcBef>
                <a:spcPts val="1200"/>
              </a:spcBef>
              <a:buFont typeface="Arial" panose="020B0604020202020204" pitchFamily="34" charset="0"/>
              <a:buChar char="•"/>
            </a:pPr>
            <a:r>
              <a:rPr lang="en-US" sz="1800" dirty="0"/>
              <a:t>Gaining CR ROR = Y or N</a:t>
            </a:r>
          </a:p>
          <a:p>
            <a:pPr lvl="1">
              <a:spcBef>
                <a:spcPts val="1200"/>
              </a:spcBef>
              <a:buFont typeface="Arial" panose="020B0604020202020204" pitchFamily="34" charset="0"/>
              <a:buChar char="•"/>
            </a:pPr>
            <a:r>
              <a:rPr lang="en-US" sz="1800" dirty="0"/>
              <a:t>Gaining CR Start Date</a:t>
            </a:r>
          </a:p>
          <a:p>
            <a:pPr lvl="1">
              <a:spcBef>
                <a:spcPts val="1200"/>
              </a:spcBef>
              <a:buFont typeface="Arial" panose="020B0604020202020204" pitchFamily="34" charset="0"/>
              <a:buChar char="•"/>
            </a:pPr>
            <a:r>
              <a:rPr lang="en-US" sz="1800" dirty="0"/>
              <a:t>Regain Date – auto populated by ERCOT.  </a:t>
            </a:r>
            <a:br>
              <a:rPr lang="en-US" sz="1800" dirty="0"/>
            </a:br>
            <a:r>
              <a:rPr lang="en-US" sz="1800" dirty="0"/>
              <a:t>(Gaining CR Start Date +1 calendar day)</a:t>
            </a:r>
          </a:p>
          <a:p>
            <a:pPr>
              <a:spcBef>
                <a:spcPts val="1200"/>
              </a:spcBef>
              <a:buFont typeface="+mj-lt"/>
              <a:buAutoNum type="arabicParenR" startAt="3"/>
            </a:pPr>
            <a:r>
              <a:rPr lang="en-US" sz="1800" dirty="0" err="1"/>
              <a:t>MarkeTrak</a:t>
            </a:r>
            <a:r>
              <a:rPr lang="en-US" sz="1800" dirty="0"/>
              <a:t> issue is assigned to the state of ‘New (Losing CR)’ with the Losing CR as the Responsible Party. </a:t>
            </a:r>
            <a:r>
              <a:rPr lang="en-US" sz="1800" dirty="0" smtClean="0">
                <a:solidFill>
                  <a:srgbClr val="FF0000"/>
                </a:solidFill>
              </a:rPr>
              <a:t>[</a:t>
            </a:r>
            <a:r>
              <a:rPr lang="en-US" sz="1800" dirty="0">
                <a:solidFill>
                  <a:srgbClr val="FF0000"/>
                </a:solidFill>
              </a:rPr>
              <a:t>Starts the 2 BD clock for Losing CR to Agree]</a:t>
            </a:r>
          </a:p>
          <a:p>
            <a:pPr>
              <a:spcBef>
                <a:spcPts val="1200"/>
              </a:spcBef>
              <a:buFont typeface="+mj-lt"/>
              <a:buAutoNum type="arabicParenR" startAt="3"/>
            </a:pPr>
            <a:r>
              <a:rPr lang="en-US" sz="1800" dirty="0"/>
              <a:t>Losing CR user selects ‘Begin Working’.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101</a:t>
            </a:fld>
            <a:endParaRPr lang="en-US"/>
          </a:p>
        </p:txBody>
      </p:sp>
    </p:spTree>
    <p:extLst>
      <p:ext uri="{BB962C8B-B14F-4D97-AF65-F5344CB8AC3E}">
        <p14:creationId xmlns:p14="http://schemas.microsoft.com/office/powerpoint/2010/main" val="10034214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Rescission </a:t>
            </a:r>
            <a:r>
              <a:rPr lang="en-US" dirty="0" smtClean="0"/>
              <a:t>Walkthrough: Losing </a:t>
            </a:r>
            <a:r>
              <a:rPr lang="en-US" dirty="0"/>
              <a:t>CR</a:t>
            </a:r>
            <a:endParaRPr lang="en-US" b="1" dirty="0">
              <a:solidFill>
                <a:schemeClr val="accent1"/>
              </a:solidFill>
            </a:endParaRPr>
          </a:p>
        </p:txBody>
      </p:sp>
      <p:sp>
        <p:nvSpPr>
          <p:cNvPr id="3" name="Content Placeholder 2"/>
          <p:cNvSpPr>
            <a:spLocks noGrp="1"/>
          </p:cNvSpPr>
          <p:nvPr>
            <p:ph idx="1"/>
          </p:nvPr>
        </p:nvSpPr>
        <p:spPr>
          <a:xfrm>
            <a:off x="304800" y="914400"/>
            <a:ext cx="8534400" cy="1371600"/>
          </a:xfrm>
        </p:spPr>
        <p:txBody>
          <a:bodyPr/>
          <a:lstStyle/>
          <a:p>
            <a:pPr>
              <a:spcBef>
                <a:spcPts val="1200"/>
              </a:spcBef>
              <a:buFont typeface="+mj-lt"/>
              <a:buAutoNum type="arabicParenR" startAt="7"/>
            </a:pPr>
            <a:r>
              <a:rPr lang="en-US" sz="1800" dirty="0" err="1"/>
              <a:t>MarkeTrak</a:t>
            </a:r>
            <a:r>
              <a:rPr lang="en-US" sz="1800" dirty="0"/>
              <a:t> issue is assigned to the state of ‘In Progress (Losing CR)’ with the Losing CR as the Responsible Party.</a:t>
            </a:r>
          </a:p>
          <a:p>
            <a:pPr>
              <a:spcBef>
                <a:spcPts val="1200"/>
              </a:spcBef>
              <a:buFont typeface="+mj-lt"/>
              <a:buAutoNum type="arabicParenR" startAt="7"/>
            </a:pPr>
            <a:r>
              <a:rPr lang="en-US" sz="1800" dirty="0"/>
              <a:t>Losing CR selects ‘Send to TDSP’. </a:t>
            </a:r>
            <a:r>
              <a:rPr lang="en-US" sz="1800" dirty="0" smtClean="0"/>
              <a:t/>
            </a:r>
            <a:br>
              <a:rPr lang="en-US" sz="1800" dirty="0" smtClean="0"/>
            </a:br>
            <a:r>
              <a:rPr lang="en-US" sz="1800" dirty="0" smtClean="0">
                <a:solidFill>
                  <a:srgbClr val="FF0000"/>
                </a:solidFill>
              </a:rPr>
              <a:t>[</a:t>
            </a:r>
            <a:r>
              <a:rPr lang="en-US" sz="1800" dirty="0">
                <a:solidFill>
                  <a:srgbClr val="FF0000"/>
                </a:solidFill>
              </a:rPr>
              <a:t>Implies “Agreement” &amp; ends the 2 BD clock]</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102</a:t>
            </a:fld>
            <a:endParaRPr lang="en-US"/>
          </a:p>
        </p:txBody>
      </p:sp>
      <p:pic>
        <p:nvPicPr>
          <p:cNvPr id="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9451" b="12149"/>
          <a:stretch/>
        </p:blipFill>
        <p:spPr bwMode="auto">
          <a:xfrm>
            <a:off x="1371600" y="2438400"/>
            <a:ext cx="640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8265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Rescission </a:t>
            </a:r>
            <a:r>
              <a:rPr lang="en-US" dirty="0" smtClean="0"/>
              <a:t>Walkthrough: TDSP</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103</a:t>
            </a:fld>
            <a:endParaRPr lang="en-US"/>
          </a:p>
        </p:txBody>
      </p:sp>
      <p:sp>
        <p:nvSpPr>
          <p:cNvPr id="6" name="Content Placeholder 2"/>
          <p:cNvSpPr>
            <a:spLocks noGrp="1"/>
          </p:cNvSpPr>
          <p:nvPr>
            <p:ph idx="1"/>
          </p:nvPr>
        </p:nvSpPr>
        <p:spPr>
          <a:xfrm>
            <a:off x="304800" y="914400"/>
            <a:ext cx="8534400" cy="1905000"/>
          </a:xfrm>
        </p:spPr>
        <p:txBody>
          <a:bodyPr/>
          <a:lstStyle/>
          <a:p>
            <a:pPr>
              <a:spcBef>
                <a:spcPts val="1800"/>
              </a:spcBef>
              <a:buFont typeface="+mj-lt"/>
              <a:buAutoNum type="arabicParenR" startAt="9"/>
            </a:pPr>
            <a:r>
              <a:rPr lang="en-US" sz="2000" dirty="0"/>
              <a:t>Issue is in a state of ‘New (TDSP)’ with TDSP as Responsible MP.</a:t>
            </a:r>
          </a:p>
          <a:p>
            <a:pPr marL="457200" indent="-457200">
              <a:spcBef>
                <a:spcPts val="1800"/>
              </a:spcBef>
              <a:buFont typeface="+mj-lt"/>
              <a:buAutoNum type="arabicParenR" startAt="9"/>
            </a:pPr>
            <a:r>
              <a:rPr lang="en-US" sz="2000" dirty="0"/>
              <a:t>TDSP selects ‘Begin Working’.</a:t>
            </a:r>
          </a:p>
          <a:p>
            <a:pPr marL="457200" indent="-457200">
              <a:spcBef>
                <a:spcPts val="1800"/>
              </a:spcBef>
              <a:buFont typeface="+mj-lt"/>
              <a:buAutoNum type="arabicParenR" startAt="9"/>
            </a:pPr>
            <a:r>
              <a:rPr lang="en-US" sz="2000" dirty="0"/>
              <a:t>Issue is in a state of ‘In Progress (TDSP)’ with TDSP as Responsible MP.</a:t>
            </a:r>
          </a:p>
        </p:txBody>
      </p:sp>
    </p:spTree>
    <p:extLst>
      <p:ext uri="{BB962C8B-B14F-4D97-AF65-F5344CB8AC3E}">
        <p14:creationId xmlns:p14="http://schemas.microsoft.com/office/powerpoint/2010/main" val="19179034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Rescission Walkthrough: TDSP</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104</a:t>
            </a:fld>
            <a:endParaRPr lang="en-US"/>
          </a:p>
        </p:txBody>
      </p:sp>
      <p:sp>
        <p:nvSpPr>
          <p:cNvPr id="6" name="Content Placeholder 2"/>
          <p:cNvSpPr>
            <a:spLocks noGrp="1"/>
          </p:cNvSpPr>
          <p:nvPr>
            <p:ph idx="1"/>
          </p:nvPr>
        </p:nvSpPr>
        <p:spPr>
          <a:xfrm>
            <a:off x="304800" y="914400"/>
            <a:ext cx="8534400" cy="762000"/>
          </a:xfrm>
        </p:spPr>
        <p:txBody>
          <a:bodyPr/>
          <a:lstStyle/>
          <a:p>
            <a:pPr marL="457200" indent="-457200">
              <a:spcBef>
                <a:spcPts val="1800"/>
              </a:spcBef>
              <a:buFont typeface="+mj-lt"/>
              <a:buAutoNum type="arabicParenR" startAt="12"/>
            </a:pPr>
            <a:r>
              <a:rPr lang="en-US" sz="2000" dirty="0"/>
              <a:t>TDSP selects ‘Ready to Receive’</a:t>
            </a:r>
            <a:br>
              <a:rPr lang="en-US" sz="2000" dirty="0"/>
            </a:br>
            <a:r>
              <a:rPr lang="en-US" sz="2000" dirty="0">
                <a:solidFill>
                  <a:srgbClr val="FF0000"/>
                </a:solidFill>
              </a:rPr>
              <a:t>[Starts the 2 BD clock for Losing CR to submit BDMVI</a:t>
            </a:r>
            <a:r>
              <a:rPr lang="en-US" sz="2000" dirty="0" smtClean="0">
                <a:solidFill>
                  <a:srgbClr val="FF0000"/>
                </a:solidFill>
              </a:rPr>
              <a:t>]</a:t>
            </a:r>
            <a:endParaRPr lang="en-US" sz="2000" dirty="0">
              <a:solidFill>
                <a:srgbClr val="FF0000"/>
              </a:solidFill>
            </a:endParaRPr>
          </a:p>
        </p:txBody>
      </p:sp>
      <p:pic>
        <p:nvPicPr>
          <p:cNvPr id="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21194" b="10391"/>
          <a:stretch/>
        </p:blipFill>
        <p:spPr bwMode="auto">
          <a:xfrm>
            <a:off x="1257300" y="1752600"/>
            <a:ext cx="6629400" cy="417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74704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Rescission </a:t>
            </a:r>
            <a:r>
              <a:rPr lang="en-US" dirty="0" smtClean="0"/>
              <a:t>Walkthrough: Losing </a:t>
            </a:r>
            <a:r>
              <a:rPr lang="en-US" dirty="0"/>
              <a:t>CR</a:t>
            </a:r>
            <a:endParaRPr lang="en-US" b="1" dirty="0">
              <a:solidFill>
                <a:schemeClr val="accent1"/>
              </a:solidFill>
            </a:endParaRPr>
          </a:p>
        </p:txBody>
      </p:sp>
      <p:sp>
        <p:nvSpPr>
          <p:cNvPr id="3" name="Content Placeholder 2"/>
          <p:cNvSpPr>
            <a:spLocks noGrp="1"/>
          </p:cNvSpPr>
          <p:nvPr>
            <p:ph idx="1"/>
          </p:nvPr>
        </p:nvSpPr>
        <p:spPr>
          <a:xfrm>
            <a:off x="304800" y="914400"/>
            <a:ext cx="8534400" cy="1981200"/>
          </a:xfrm>
        </p:spPr>
        <p:txBody>
          <a:bodyPr/>
          <a:lstStyle/>
          <a:p>
            <a:pPr marL="457200" indent="-457200">
              <a:spcBef>
                <a:spcPts val="1800"/>
              </a:spcBef>
              <a:buFont typeface="+mj-lt"/>
              <a:buAutoNum type="arabicParenR" startAt="13"/>
            </a:pPr>
            <a:r>
              <a:rPr lang="en-US" sz="2000" dirty="0"/>
              <a:t>Issue is in a state of ‘New (Losing CR Submit)’ with the Losing CR as Responsible MP.</a:t>
            </a:r>
          </a:p>
          <a:p>
            <a:pPr marL="457200" indent="-457200">
              <a:spcBef>
                <a:spcPts val="1800"/>
              </a:spcBef>
              <a:buFont typeface="+mj-lt"/>
              <a:buAutoNum type="arabicParenR" startAt="13"/>
            </a:pPr>
            <a:r>
              <a:rPr lang="en-US" sz="2000" dirty="0"/>
              <a:t>Losing CR selects ‘Begin Working’.</a:t>
            </a:r>
          </a:p>
          <a:p>
            <a:pPr marL="457200" indent="-457200">
              <a:spcBef>
                <a:spcPts val="1800"/>
              </a:spcBef>
              <a:buFont typeface="+mj-lt"/>
              <a:buAutoNum type="arabicParenR" startAt="13"/>
            </a:pPr>
            <a:r>
              <a:rPr lang="en-US" sz="2000" dirty="0"/>
              <a:t>Issue is in a state of ‘In Progress (Submit Regaining)’ with the Losing CR as Responsible MP.</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105</a:t>
            </a:fld>
            <a:endParaRPr lang="en-US"/>
          </a:p>
        </p:txBody>
      </p:sp>
    </p:spTree>
    <p:extLst>
      <p:ext uri="{BB962C8B-B14F-4D97-AF65-F5344CB8AC3E}">
        <p14:creationId xmlns:p14="http://schemas.microsoft.com/office/powerpoint/2010/main" val="420420515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Rescission Walkthrough: Losing CR</a:t>
            </a:r>
            <a:endParaRPr lang="en-US" b="1" dirty="0">
              <a:solidFill>
                <a:schemeClr val="accent1"/>
              </a:solidFill>
            </a:endParaRPr>
          </a:p>
        </p:txBody>
      </p:sp>
      <p:sp>
        <p:nvSpPr>
          <p:cNvPr id="3" name="Content Placeholder 2"/>
          <p:cNvSpPr>
            <a:spLocks noGrp="1"/>
          </p:cNvSpPr>
          <p:nvPr>
            <p:ph idx="1"/>
          </p:nvPr>
        </p:nvSpPr>
        <p:spPr>
          <a:xfrm>
            <a:off x="304800" y="914400"/>
            <a:ext cx="8534400" cy="381000"/>
          </a:xfrm>
        </p:spPr>
        <p:txBody>
          <a:bodyPr/>
          <a:lstStyle/>
          <a:p>
            <a:pPr marL="457200" indent="-457200">
              <a:spcBef>
                <a:spcPts val="1200"/>
              </a:spcBef>
              <a:buFont typeface="+mj-lt"/>
              <a:buAutoNum type="arabicParenR" startAt="16"/>
            </a:pPr>
            <a:r>
              <a:rPr lang="en-US" sz="1800" dirty="0"/>
              <a:t>Losing CR selects ‘Provide Regaining BGN02</a:t>
            </a:r>
            <a:r>
              <a:rPr lang="en-US" sz="1800" dirty="0" smtClean="0"/>
              <a:t>’.</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106</a:t>
            </a:fld>
            <a:endParaRPr lang="en-US"/>
          </a:p>
        </p:txBody>
      </p:sp>
      <p:pic>
        <p:nvPicPr>
          <p:cNvPr id="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b="9581"/>
          <a:stretch/>
        </p:blipFill>
        <p:spPr bwMode="auto">
          <a:xfrm>
            <a:off x="1295400" y="1524059"/>
            <a:ext cx="6553200" cy="426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2689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Rescission Walkthrough: Losing CR</a:t>
            </a:r>
            <a:endParaRPr lang="en-US" b="1" dirty="0">
              <a:solidFill>
                <a:schemeClr val="accent1"/>
              </a:solidFill>
            </a:endParaRPr>
          </a:p>
        </p:txBody>
      </p:sp>
      <p:sp>
        <p:nvSpPr>
          <p:cNvPr id="3" name="Content Placeholder 2"/>
          <p:cNvSpPr>
            <a:spLocks noGrp="1"/>
          </p:cNvSpPr>
          <p:nvPr>
            <p:ph idx="1"/>
          </p:nvPr>
        </p:nvSpPr>
        <p:spPr>
          <a:xfrm>
            <a:off x="304800" y="914400"/>
            <a:ext cx="8534400" cy="1295400"/>
          </a:xfrm>
        </p:spPr>
        <p:txBody>
          <a:bodyPr/>
          <a:lstStyle/>
          <a:p>
            <a:pPr marL="457200" indent="-457200">
              <a:spcBef>
                <a:spcPts val="1200"/>
              </a:spcBef>
              <a:buFont typeface="+mj-lt"/>
              <a:buAutoNum type="arabicParenR" startAt="17"/>
            </a:pPr>
            <a:r>
              <a:rPr lang="en-US" sz="1800" dirty="0"/>
              <a:t>Losing CR populates all required information:</a:t>
            </a:r>
          </a:p>
          <a:p>
            <a:pPr lvl="1">
              <a:spcBef>
                <a:spcPts val="1200"/>
              </a:spcBef>
              <a:buFont typeface="Arial" panose="020B0604020202020204" pitchFamily="34" charset="0"/>
              <a:buChar char="•"/>
            </a:pPr>
            <a:r>
              <a:rPr lang="en-US" sz="1800" dirty="0"/>
              <a:t>Regaining Transaction Submit Date</a:t>
            </a:r>
          </a:p>
          <a:p>
            <a:pPr lvl="1">
              <a:spcBef>
                <a:spcPts val="1200"/>
              </a:spcBef>
              <a:buFont typeface="Arial" panose="020B0604020202020204" pitchFamily="34" charset="0"/>
              <a:buChar char="•"/>
            </a:pPr>
            <a:r>
              <a:rPr lang="en-US" sz="1800" dirty="0"/>
              <a:t>Regaining BGN 02</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107</a:t>
            </a:fld>
            <a:endParaRPr lang="en-US"/>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2408237"/>
            <a:ext cx="89979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27219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Rescission Walkthrough: Resolution</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457200" indent="-457200">
              <a:spcBef>
                <a:spcPts val="1800"/>
              </a:spcBef>
              <a:buFont typeface="+mj-lt"/>
              <a:buAutoNum type="arabicParenR" startAt="18"/>
            </a:pPr>
            <a:r>
              <a:rPr lang="en-US" sz="2000" dirty="0"/>
              <a:t>Issue is in a state of ‘Regaining Transaction Submitted (PC)’ with the Gaining (Submitting CR) as Responsible MP.</a:t>
            </a:r>
          </a:p>
          <a:p>
            <a:pPr marL="457200" indent="-457200">
              <a:spcBef>
                <a:spcPts val="1800"/>
              </a:spcBef>
              <a:buFont typeface="+mj-lt"/>
              <a:buAutoNum type="arabicParenR" startAt="18"/>
            </a:pPr>
            <a:r>
              <a:rPr lang="en-US" sz="2000" dirty="0"/>
              <a:t>Once the regaining transaction (Backdated 814_16 MVI) has been successfully sent by (Losing/Original CR), Siebel will automatically:</a:t>
            </a:r>
          </a:p>
          <a:p>
            <a:pPr lvl="1">
              <a:spcBef>
                <a:spcPts val="1800"/>
              </a:spcBef>
              <a:buFont typeface="Arial" panose="020B0604020202020204" pitchFamily="34" charset="0"/>
              <a:buChar char="•"/>
            </a:pPr>
            <a:r>
              <a:rPr lang="en-US" sz="1800" dirty="0"/>
              <a:t>Check Regaining Transaction Siebel Status every 30 minutes using the BGN 02 from the new initiating transaction.</a:t>
            </a:r>
          </a:p>
          <a:p>
            <a:pPr lvl="1">
              <a:spcBef>
                <a:spcPts val="1800"/>
              </a:spcBef>
              <a:buFont typeface="Arial" panose="020B0604020202020204" pitchFamily="34" charset="0"/>
              <a:buChar char="•"/>
            </a:pPr>
            <a:r>
              <a:rPr lang="en-US" sz="1800" dirty="0"/>
              <a:t>Update the issue with the current Regaining Transaction Siebel Status.</a:t>
            </a:r>
          </a:p>
          <a:p>
            <a:pPr marL="457200" indent="-457200">
              <a:spcBef>
                <a:spcPts val="1800"/>
              </a:spcBef>
              <a:buFont typeface="+mj-lt"/>
              <a:buAutoNum type="arabicParenR" startAt="18"/>
            </a:pPr>
            <a:r>
              <a:rPr lang="en-US" sz="2000" dirty="0"/>
              <a:t>The issue will move to a state of ‘Complete’ with the Submitting MP as the Responsible Party once the Regaining Transaction Siebel Status is Complete.</a:t>
            </a:r>
            <a:br>
              <a:rPr lang="en-US" sz="2000" dirty="0"/>
            </a:br>
            <a:r>
              <a:rPr lang="en-US" sz="2000" dirty="0">
                <a:solidFill>
                  <a:srgbClr val="FF0000"/>
                </a:solidFill>
              </a:rPr>
              <a:t>[Ends the 2 business day clock for the Losing CR]</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108</a:t>
            </a:fld>
            <a:endParaRPr lang="en-US"/>
          </a:p>
        </p:txBody>
      </p:sp>
    </p:spTree>
    <p:extLst>
      <p:ext uri="{BB962C8B-B14F-4D97-AF65-F5344CB8AC3E}">
        <p14:creationId xmlns:p14="http://schemas.microsoft.com/office/powerpoint/2010/main" val="212781451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a:t>
            </a:r>
            <a:endParaRPr lang="en-US" dirty="0"/>
          </a:p>
        </p:txBody>
      </p:sp>
      <p:sp>
        <p:nvSpPr>
          <p:cNvPr id="3" name="Content Placeholder 2"/>
          <p:cNvSpPr>
            <a:spLocks noGrp="1"/>
          </p:cNvSpPr>
          <p:nvPr>
            <p:ph idx="1"/>
          </p:nvPr>
        </p:nvSpPr>
        <p:spPr>
          <a:xfrm>
            <a:off x="304800" y="1139032"/>
            <a:ext cx="8534400" cy="994568"/>
          </a:xfrm>
        </p:spPr>
        <p:txBody>
          <a:bodyPr/>
          <a:lstStyle/>
          <a:p>
            <a:pPr marL="0" indent="0">
              <a:spcBef>
                <a:spcPts val="1800"/>
              </a:spcBef>
              <a:buNone/>
            </a:pPr>
            <a:r>
              <a:rPr lang="en-US" sz="2000" b="1" i="1" dirty="0"/>
              <a:t>True or </a:t>
            </a:r>
            <a:r>
              <a:rPr lang="en-US" sz="2000" b="1" i="1" dirty="0" smtClean="0"/>
              <a:t>False</a:t>
            </a:r>
          </a:p>
          <a:p>
            <a:pPr marL="0" indent="0">
              <a:spcBef>
                <a:spcPts val="1800"/>
              </a:spcBef>
              <a:buNone/>
            </a:pPr>
            <a:r>
              <a:rPr lang="en-US" sz="2000" dirty="0"/>
              <a:t>A losing REP can claim customer rescission?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109</a:t>
            </a:fld>
            <a:endParaRPr lang="en-US"/>
          </a:p>
        </p:txBody>
      </p:sp>
      <p:sp>
        <p:nvSpPr>
          <p:cNvPr id="5" name="Content Placeholder 2"/>
          <p:cNvSpPr txBox="1">
            <a:spLocks/>
          </p:cNvSpPr>
          <p:nvPr/>
        </p:nvSpPr>
        <p:spPr>
          <a:xfrm>
            <a:off x="304800" y="3124200"/>
            <a:ext cx="8534400" cy="1143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chemeClr val="accent1"/>
                </a:solidFill>
              </a:rPr>
              <a:t>FALSE</a:t>
            </a:r>
          </a:p>
          <a:p>
            <a:pPr marL="0" indent="0" algn="ctr">
              <a:spcBef>
                <a:spcPts val="1800"/>
              </a:spcBef>
              <a:buNone/>
            </a:pPr>
            <a:r>
              <a:rPr lang="en-US" sz="2000" i="1" dirty="0"/>
              <a:t>Only a gaining REP can claim customer rescission.</a:t>
            </a:r>
          </a:p>
        </p:txBody>
      </p:sp>
      <p:sp>
        <p:nvSpPr>
          <p:cNvPr id="6" name="Rectangle 5"/>
          <p:cNvSpPr/>
          <p:nvPr/>
        </p:nvSpPr>
        <p:spPr>
          <a:xfrm>
            <a:off x="1524000" y="31242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08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Update User</a:t>
            </a:r>
            <a:endParaRPr lang="en-US" b="1" dirty="0">
              <a:solidFill>
                <a:schemeClr val="accent1"/>
              </a:solidFill>
            </a:endParaRPr>
          </a:p>
        </p:txBody>
      </p:sp>
      <p:sp>
        <p:nvSpPr>
          <p:cNvPr id="3" name="Content Placeholder 2"/>
          <p:cNvSpPr>
            <a:spLocks noGrp="1"/>
          </p:cNvSpPr>
          <p:nvPr>
            <p:ph idx="1"/>
          </p:nvPr>
        </p:nvSpPr>
        <p:spPr>
          <a:xfrm>
            <a:off x="6324600" y="914400"/>
            <a:ext cx="2514600" cy="4876800"/>
          </a:xfrm>
        </p:spPr>
        <p:txBody>
          <a:bodyPr/>
          <a:lstStyle/>
          <a:p>
            <a:r>
              <a:rPr lang="en-US" sz="1650" dirty="0" smtClean="0"/>
              <a:t>Company: Your </a:t>
            </a:r>
            <a:r>
              <a:rPr lang="en-US" sz="1650" dirty="0"/>
              <a:t>Duns number will be defaulted in this field.</a:t>
            </a:r>
          </a:p>
          <a:p>
            <a:pPr>
              <a:spcBef>
                <a:spcPts val="1200"/>
              </a:spcBef>
            </a:pPr>
            <a:r>
              <a:rPr lang="en-US" sz="1650" dirty="0" smtClean="0"/>
              <a:t>Contact: Enter </a:t>
            </a:r>
            <a:r>
              <a:rPr lang="en-US" sz="1650" dirty="0"/>
              <a:t>the user name to be updated or select Find and review the list of users in your company.</a:t>
            </a:r>
          </a:p>
          <a:p>
            <a:pPr>
              <a:spcBef>
                <a:spcPts val="1200"/>
              </a:spcBef>
            </a:pPr>
            <a:r>
              <a:rPr lang="en-US" sz="1650" dirty="0"/>
              <a:t>Select OK</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r="14677"/>
          <a:stretch>
            <a:fillRect/>
          </a:stretch>
        </p:blipFill>
        <p:spPr bwMode="auto">
          <a:xfrm>
            <a:off x="228600" y="1066800"/>
            <a:ext cx="592455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Point Star 5"/>
          <p:cNvSpPr/>
          <p:nvPr/>
        </p:nvSpPr>
        <p:spPr>
          <a:xfrm>
            <a:off x="1447800" y="20574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5-Point Star 6"/>
          <p:cNvSpPr/>
          <p:nvPr/>
        </p:nvSpPr>
        <p:spPr>
          <a:xfrm>
            <a:off x="1514475" y="2719388"/>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5-Point Star 7"/>
          <p:cNvSpPr/>
          <p:nvPr/>
        </p:nvSpPr>
        <p:spPr>
          <a:xfrm>
            <a:off x="152400" y="1447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385309334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1843951"/>
            <a:ext cx="5105400" cy="2308324"/>
          </a:xfrm>
          <a:prstGeom prst="rect">
            <a:avLst/>
          </a:prstGeom>
          <a:noFill/>
        </p:spPr>
        <p:txBody>
          <a:bodyPr wrap="square" rtlCol="0">
            <a:spAutoFit/>
          </a:bodyPr>
          <a:lstStyle/>
          <a:p>
            <a:pPr algn="ctr">
              <a:spcBef>
                <a:spcPts val="1800"/>
              </a:spcBef>
            </a:pPr>
            <a:r>
              <a:rPr lang="en-US" sz="3600" b="1" dirty="0" smtClean="0"/>
              <a:t>2017 </a:t>
            </a:r>
            <a:r>
              <a:rPr lang="en-US" sz="3600" b="1" dirty="0"/>
              <a:t/>
            </a:r>
            <a:br>
              <a:rPr lang="en-US" sz="3600" b="1" dirty="0"/>
            </a:br>
            <a:r>
              <a:rPr lang="en-US" sz="3600" b="1" dirty="0"/>
              <a:t>Inadvertent Switch &amp; Customer Rescission</a:t>
            </a:r>
            <a:br>
              <a:rPr lang="en-US" sz="3600" b="1" dirty="0"/>
            </a:br>
            <a:r>
              <a:rPr lang="en-US" sz="3600" b="1" dirty="0"/>
              <a:t>Market </a:t>
            </a:r>
            <a:r>
              <a:rPr lang="en-US" sz="3600" b="1" dirty="0" smtClean="0"/>
              <a:t>Training</a:t>
            </a:r>
          </a:p>
        </p:txBody>
      </p:sp>
    </p:spTree>
    <p:extLst>
      <p:ext uri="{BB962C8B-B14F-4D97-AF65-F5344CB8AC3E}">
        <p14:creationId xmlns:p14="http://schemas.microsoft.com/office/powerpoint/2010/main" val="198589647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Content Placeholder 2"/>
          <p:cNvSpPr>
            <a:spLocks noGrp="1"/>
          </p:cNvSpPr>
          <p:nvPr>
            <p:ph idx="1"/>
          </p:nvPr>
        </p:nvSpPr>
        <p:spPr/>
        <p:txBody>
          <a:bodyPr/>
          <a:lstStyle/>
          <a:p>
            <a:pPr marL="365760" indent="-365760">
              <a:spcBef>
                <a:spcPts val="1500"/>
              </a:spcBef>
              <a:buSzPct val="90000"/>
              <a:buFont typeface="Wingdings" panose="05000000000000000000" pitchFamily="2" charset="2"/>
              <a:buChar char="Ø"/>
            </a:pPr>
            <a:r>
              <a:rPr lang="en-US" dirty="0"/>
              <a:t>Process Flow – Inadvertent Loss</a:t>
            </a:r>
          </a:p>
          <a:p>
            <a:pPr marL="365760" indent="-365760">
              <a:spcBef>
                <a:spcPts val="1500"/>
              </a:spcBef>
              <a:buSzPct val="90000"/>
              <a:buFont typeface="Wingdings" panose="05000000000000000000" pitchFamily="2" charset="2"/>
              <a:buChar char="Ø"/>
            </a:pPr>
            <a:r>
              <a:rPr lang="en-US" dirty="0"/>
              <a:t>Process Flow – Inadvertent Gain</a:t>
            </a:r>
          </a:p>
          <a:p>
            <a:pPr marL="365760" indent="-365760">
              <a:spcBef>
                <a:spcPts val="1500"/>
              </a:spcBef>
              <a:buSzPct val="90000"/>
              <a:buFont typeface="Wingdings" panose="05000000000000000000" pitchFamily="2" charset="2"/>
              <a:buChar char="Ø"/>
            </a:pPr>
            <a:r>
              <a:rPr lang="en-US" dirty="0"/>
              <a:t>Customer Rescission Exceptions</a:t>
            </a:r>
          </a:p>
          <a:p>
            <a:pPr marL="365760" indent="-365760">
              <a:spcBef>
                <a:spcPts val="1500"/>
              </a:spcBef>
              <a:buSzPct val="90000"/>
              <a:buFont typeface="Wingdings" panose="05000000000000000000" pitchFamily="2" charset="2"/>
              <a:buChar char="Ø"/>
            </a:pPr>
            <a:r>
              <a:rPr lang="en-US" dirty="0"/>
              <a:t>Customer Rescission – Re-submit</a:t>
            </a:r>
          </a:p>
          <a:p>
            <a:pPr marL="365760" indent="-365760">
              <a:spcBef>
                <a:spcPts val="1500"/>
              </a:spcBef>
              <a:buSzPct val="90000"/>
              <a:buFont typeface="Wingdings" panose="05000000000000000000" pitchFamily="2" charset="2"/>
              <a:buChar char="Ø"/>
            </a:pPr>
            <a:r>
              <a:rPr lang="en-US" dirty="0"/>
              <a:t>Reference Documents – summaries</a:t>
            </a:r>
          </a:p>
          <a:p>
            <a:pPr marL="640080" lvl="1">
              <a:spcBef>
                <a:spcPts val="1500"/>
              </a:spcBef>
              <a:buFont typeface="Arial" panose="020B0604020202020204" pitchFamily="34" charset="0"/>
              <a:buChar char="•"/>
            </a:pPr>
            <a:r>
              <a:rPr lang="en-US" dirty="0"/>
              <a:t>PUCT Subst. Rule §25.495. Unauthorized Change of Retail Electric Provider</a:t>
            </a:r>
          </a:p>
          <a:p>
            <a:pPr marL="640080" lvl="1">
              <a:spcBef>
                <a:spcPts val="1500"/>
              </a:spcBef>
              <a:buFont typeface="Arial" panose="020B0604020202020204" pitchFamily="34" charset="0"/>
              <a:buChar char="•"/>
            </a:pPr>
            <a:r>
              <a:rPr lang="en-US" dirty="0"/>
              <a:t>Retail Market Guide Section 7.3  Inadvertent Gain Process</a:t>
            </a:r>
          </a:p>
          <a:p>
            <a:pPr marL="640080" lvl="1">
              <a:spcBef>
                <a:spcPts val="1500"/>
              </a:spcBef>
              <a:buFont typeface="Arial" panose="020B0604020202020204" pitchFamily="34" charset="0"/>
              <a:buChar char="•"/>
            </a:pPr>
            <a:r>
              <a:rPr lang="en-US" dirty="0" err="1"/>
              <a:t>MarkeTrak</a:t>
            </a:r>
            <a:r>
              <a:rPr lang="en-US" dirty="0"/>
              <a:t> User’s Guide Index</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111</a:t>
            </a:fld>
            <a:endParaRPr lang="en-US"/>
          </a:p>
        </p:txBody>
      </p:sp>
    </p:spTree>
    <p:extLst>
      <p:ext uri="{BB962C8B-B14F-4D97-AF65-F5344CB8AC3E}">
        <p14:creationId xmlns:p14="http://schemas.microsoft.com/office/powerpoint/2010/main" val="58308323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Flow: IAL (Losing)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112</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67335520"/>
              </p:ext>
            </p:extLst>
          </p:nvPr>
        </p:nvGraphicFramePr>
        <p:xfrm>
          <a:off x="1039813" y="1031626"/>
          <a:ext cx="7064374" cy="5006730"/>
        </p:xfrm>
        <a:graphic>
          <a:graphicData uri="http://schemas.openxmlformats.org/drawingml/2006/table">
            <a:tbl>
              <a:tblPr/>
              <a:tblGrid>
                <a:gridCol w="1085384">
                  <a:extLst>
                    <a:ext uri="{9D8B030D-6E8A-4147-A177-3AD203B41FA5}">
                      <a16:colId xmlns="" xmlns:a16="http://schemas.microsoft.com/office/drawing/2014/main" val="20000"/>
                    </a:ext>
                  </a:extLst>
                </a:gridCol>
                <a:gridCol w="1085384">
                  <a:extLst>
                    <a:ext uri="{9D8B030D-6E8A-4147-A177-3AD203B41FA5}">
                      <a16:colId xmlns="" xmlns:a16="http://schemas.microsoft.com/office/drawing/2014/main" val="20001"/>
                    </a:ext>
                  </a:extLst>
                </a:gridCol>
                <a:gridCol w="1310500">
                  <a:extLst>
                    <a:ext uri="{9D8B030D-6E8A-4147-A177-3AD203B41FA5}">
                      <a16:colId xmlns="" xmlns:a16="http://schemas.microsoft.com/office/drawing/2014/main" val="20002"/>
                    </a:ext>
                  </a:extLst>
                </a:gridCol>
                <a:gridCol w="1297100">
                  <a:extLst>
                    <a:ext uri="{9D8B030D-6E8A-4147-A177-3AD203B41FA5}">
                      <a16:colId xmlns="" xmlns:a16="http://schemas.microsoft.com/office/drawing/2014/main" val="20003"/>
                    </a:ext>
                  </a:extLst>
                </a:gridCol>
                <a:gridCol w="1200622">
                  <a:extLst>
                    <a:ext uri="{9D8B030D-6E8A-4147-A177-3AD203B41FA5}">
                      <a16:colId xmlns="" xmlns:a16="http://schemas.microsoft.com/office/drawing/2014/main" val="20004"/>
                    </a:ext>
                  </a:extLst>
                </a:gridCol>
                <a:gridCol w="1085384">
                  <a:extLst>
                    <a:ext uri="{9D8B030D-6E8A-4147-A177-3AD203B41FA5}">
                      <a16:colId xmlns="" xmlns:a16="http://schemas.microsoft.com/office/drawing/2014/main" val="20005"/>
                    </a:ext>
                  </a:extLst>
                </a:gridCol>
              </a:tblGrid>
              <a:tr h="356351">
                <a:tc gridSpan="6">
                  <a:txBody>
                    <a:bodyPr/>
                    <a:lstStyle/>
                    <a:p>
                      <a:pPr algn="ctr" fontAlgn="ctr"/>
                      <a:r>
                        <a:rPr lang="en-US" sz="900" b="1" i="0" u="none" strike="noStrike" dirty="0">
                          <a:solidFill>
                            <a:srgbClr val="000000"/>
                          </a:solidFill>
                          <a:effectLst/>
                          <a:latin typeface="Calibri"/>
                        </a:rPr>
                        <a:t>Process Flow - Inadvertent </a:t>
                      </a:r>
                      <a:r>
                        <a:rPr lang="en-US" sz="900" b="1" i="0" u="none" strike="noStrike" dirty="0">
                          <a:solidFill>
                            <a:srgbClr val="FF0000"/>
                          </a:solidFill>
                          <a:effectLst/>
                          <a:latin typeface="Calibri"/>
                        </a:rPr>
                        <a:t>Losing</a:t>
                      </a:r>
                      <a:r>
                        <a:rPr lang="en-US" sz="900" b="1" i="0" u="none" strike="noStrike" dirty="0">
                          <a:solidFill>
                            <a:srgbClr val="000000"/>
                          </a:solidFill>
                          <a:effectLst/>
                          <a:latin typeface="Calibri"/>
                        </a:rPr>
                        <a:t> MarkeTrak Issue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78175">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178175">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Calibri"/>
                        </a:rPr>
                        <a:t>Transition</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dirty="0">
                          <a:solidFill>
                            <a:srgbClr val="000000"/>
                          </a:solidFill>
                          <a:effectLst/>
                          <a:latin typeface="Calibri"/>
                        </a:rPr>
                        <a:t>By</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dirty="0">
                          <a:solidFill>
                            <a:srgbClr val="000000"/>
                          </a:solidFill>
                          <a:effectLst/>
                          <a:latin typeface="Calibri"/>
                        </a:rPr>
                        <a:t>State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1" i="0" u="none" strike="noStrike" dirty="0">
                          <a:solidFill>
                            <a:srgbClr val="000000"/>
                          </a:solidFill>
                          <a:effectLst/>
                          <a:latin typeface="Calibri"/>
                        </a:rPr>
                        <a:t>Owner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2"/>
                  </a:ext>
                </a:extLst>
              </a:tr>
              <a:tr h="356351">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Create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Pending Issue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178175">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extLst>
                  <a:ext uri="{0D108BD9-81ED-4DB2-BD59-A6C34878D82A}">
                    <a16:rowId xmlns="" xmlns:a16="http://schemas.microsoft.com/office/drawing/2014/main" val="10004"/>
                  </a:ext>
                </a:extLst>
              </a:tr>
              <a:tr h="356351">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Submit</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New (Gaining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5"/>
                  </a:ext>
                </a:extLst>
              </a:tr>
              <a:tr h="178175">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extLst>
                  <a:ext uri="{0D108BD9-81ED-4DB2-BD59-A6C34878D82A}">
                    <a16:rowId xmlns="" xmlns:a16="http://schemas.microsoft.com/office/drawing/2014/main" val="10006"/>
                  </a:ext>
                </a:extLst>
              </a:tr>
              <a:tr h="356351">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Assign Owner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New (Gaining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7"/>
                  </a:ext>
                </a:extLst>
              </a:tr>
              <a:tr h="178175">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extLst>
                  <a:ext uri="{0D108BD9-81ED-4DB2-BD59-A6C34878D82A}">
                    <a16:rowId xmlns="" xmlns:a16="http://schemas.microsoft.com/office/drawing/2014/main" val="10008"/>
                  </a:ext>
                </a:extLst>
              </a:tr>
              <a:tr h="356351">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Begin Working</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In Progress (Gaining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9"/>
                  </a:ext>
                </a:extLst>
              </a:tr>
              <a:tr h="178175">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extLst>
                  <a:ext uri="{0D108BD9-81ED-4DB2-BD59-A6C34878D82A}">
                    <a16:rowId xmlns="" xmlns:a16="http://schemas.microsoft.com/office/drawing/2014/main" val="10010"/>
                  </a:ext>
                </a:extLst>
              </a:tr>
              <a:tr h="356351">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Agree</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a:t>
                      </a:r>
                      <a:r>
                        <a:rPr lang="en-US" sz="900" b="1" i="0" u="none" strike="noStrike" dirty="0">
                          <a:solidFill>
                            <a:srgbClr val="FF0000"/>
                          </a:solidFill>
                          <a:effectLst/>
                          <a:latin typeface="Calibri"/>
                        </a:rPr>
                        <a:t>Gaining CR</a:t>
                      </a:r>
                      <a:r>
                        <a:rPr lang="en-US" sz="900" b="0" i="0" u="none" strike="noStrike" dirty="0">
                          <a:solidFill>
                            <a:srgbClr val="000000"/>
                          </a:solidFill>
                          <a:effectLst/>
                          <a:latin typeface="Calibri"/>
                        </a:rPr>
                        <a:t>) / Inadvertent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New (Losing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1"/>
                  </a:ext>
                </a:extLst>
              </a:tr>
              <a:tr h="178175">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a:noFill/>
                    </a:lnB>
                  </a:tcPr>
                </a:tc>
                <a:extLst>
                  <a:ext uri="{0D108BD9-81ED-4DB2-BD59-A6C34878D82A}">
                    <a16:rowId xmlns="" xmlns:a16="http://schemas.microsoft.com/office/drawing/2014/main" val="10012"/>
                  </a:ext>
                </a:extLst>
              </a:tr>
              <a:tr h="356351">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a:rPr>
                        <a:t>Begin Working</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In Progress (Losing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Submitter (</a:t>
                      </a:r>
                      <a:r>
                        <a:rPr lang="en-US" sz="900" b="1" i="0" u="none" strike="noStrike" dirty="0">
                          <a:solidFill>
                            <a:srgbClr val="00B050"/>
                          </a:solidFill>
                          <a:effectLst/>
                          <a:latin typeface="Calibri"/>
                        </a:rPr>
                        <a:t>Losing CR</a:t>
                      </a:r>
                      <a:r>
                        <a:rPr lang="en-US" sz="900" b="0" i="0" u="none" strike="noStrike" dirty="0">
                          <a:solidFill>
                            <a:srgbClr val="000000"/>
                          </a:solidFill>
                          <a:effectLst/>
                          <a:latin typeface="Calibri"/>
                        </a:rPr>
                        <a:t>) / Original CR</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8052" marR="8052" marT="8053"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13"/>
                  </a:ext>
                </a:extLst>
              </a:tr>
              <a:tr h="178175">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908698">
                <a:tc gridSpan="6">
                  <a:txBody>
                    <a:bodyPr/>
                    <a:lstStyle/>
                    <a:p>
                      <a:pPr algn="l" fontAlgn="ctr"/>
                      <a:r>
                        <a:rPr lang="en-US" sz="900" b="0" i="0" u="sng" strike="noStrike" dirty="0">
                          <a:solidFill>
                            <a:srgbClr val="000000"/>
                          </a:solidFill>
                          <a:effectLst/>
                          <a:latin typeface="Calibri"/>
                        </a:rPr>
                        <a:t>Submitter (</a:t>
                      </a:r>
                      <a:r>
                        <a:rPr lang="en-US" sz="900" b="1" i="0" u="sng" strike="noStrike" dirty="0">
                          <a:solidFill>
                            <a:srgbClr val="00B050"/>
                          </a:solidFill>
                          <a:effectLst/>
                          <a:latin typeface="Calibri"/>
                        </a:rPr>
                        <a:t>Losing CR</a:t>
                      </a:r>
                      <a:r>
                        <a:rPr lang="en-US" sz="900" b="0" i="0" u="sng" strike="noStrike" dirty="0">
                          <a:solidFill>
                            <a:srgbClr val="000000"/>
                          </a:solidFill>
                          <a:effectLst/>
                          <a:latin typeface="Calibri"/>
                        </a:rPr>
                        <a:t>) / Original CR to Perform Research / Reconciliation / Verification Process</a:t>
                      </a:r>
                      <a:r>
                        <a:rPr lang="en-US" sz="900" b="0" i="0" u="none" strike="noStrike" dirty="0">
                          <a:solidFill>
                            <a:srgbClr val="000000"/>
                          </a:solidFill>
                          <a:effectLst/>
                          <a:latin typeface="Calibri"/>
                        </a:rPr>
                        <a:t>:</a:t>
                      </a:r>
                      <a:br>
                        <a:rPr lang="en-US" sz="900" b="0" i="0" u="none" strike="noStrike" dirty="0">
                          <a:solidFill>
                            <a:srgbClr val="000000"/>
                          </a:solidFill>
                          <a:effectLst/>
                          <a:latin typeface="Calibri"/>
                        </a:rPr>
                      </a:br>
                      <a:r>
                        <a:rPr lang="en-US" sz="900" b="0" i="0" u="none" strike="noStrike" dirty="0">
                          <a:solidFill>
                            <a:srgbClr val="000000"/>
                          </a:solidFill>
                          <a:effectLst/>
                          <a:latin typeface="Wingdings"/>
                        </a:rPr>
                        <a:t>þ </a:t>
                      </a:r>
                      <a:r>
                        <a:rPr lang="en-US" sz="900" b="0" i="0" u="none" strike="noStrike" dirty="0">
                          <a:solidFill>
                            <a:srgbClr val="000000"/>
                          </a:solidFill>
                          <a:effectLst/>
                          <a:latin typeface="Calibri"/>
                        </a:rPr>
                        <a:t>Subsequent transactions? Yes - Cancel W/Approval, No - Proceed</a:t>
                      </a:r>
                      <a:br>
                        <a:rPr lang="en-US" sz="900" b="0" i="0" u="none" strike="noStrike" dirty="0">
                          <a:solidFill>
                            <a:srgbClr val="000000"/>
                          </a:solidFill>
                          <a:effectLst/>
                          <a:latin typeface="Calibri"/>
                        </a:rPr>
                      </a:br>
                      <a:r>
                        <a:rPr lang="en-US" sz="900" b="0" i="0" u="none" strike="noStrike" dirty="0">
                          <a:solidFill>
                            <a:srgbClr val="000000"/>
                          </a:solidFill>
                          <a:effectLst/>
                          <a:latin typeface="Wingdings"/>
                        </a:rPr>
                        <a:t>þ </a:t>
                      </a:r>
                      <a:r>
                        <a:rPr lang="en-US" sz="900" b="0" i="0" u="none" strike="noStrike" dirty="0">
                          <a:solidFill>
                            <a:srgbClr val="000000"/>
                          </a:solidFill>
                          <a:effectLst/>
                          <a:latin typeface="Calibri"/>
                        </a:rPr>
                        <a:t>Holds? Yes – Submit 650_01, No - Proceed</a:t>
                      </a:r>
                      <a:br>
                        <a:rPr lang="en-US" sz="900" b="0" i="0" u="none" strike="noStrike" dirty="0">
                          <a:solidFill>
                            <a:srgbClr val="000000"/>
                          </a:solidFill>
                          <a:effectLst/>
                          <a:latin typeface="Calibri"/>
                        </a:rPr>
                      </a:br>
                      <a:r>
                        <a:rPr lang="en-US" sz="900" b="0" i="0" u="none" strike="noStrike" dirty="0">
                          <a:solidFill>
                            <a:srgbClr val="000000"/>
                          </a:solidFill>
                          <a:effectLst/>
                          <a:latin typeface="Wingdings"/>
                        </a:rPr>
                        <a:t>þ </a:t>
                      </a:r>
                      <a:r>
                        <a:rPr lang="en-US" sz="900" b="0" i="0" u="none" strike="noStrike" dirty="0">
                          <a:solidFill>
                            <a:srgbClr val="000000"/>
                          </a:solidFill>
                          <a:effectLst/>
                          <a:latin typeface="Calibri"/>
                        </a:rPr>
                        <a:t>Proposed Regain Date =&lt; Gaining CR Start Date? Yes – Update, No – Proceed Send to TDSP</a:t>
                      </a:r>
                    </a:p>
                  </a:txBody>
                  <a:tcPr marL="8052" marR="8052" marT="80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5"/>
                  </a:ext>
                </a:extLst>
              </a:tr>
              <a:tr h="178175">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900" b="1" i="0" u="none" strike="noStrike" dirty="0">
                          <a:solidFill>
                            <a:srgbClr val="000000"/>
                          </a:solidFill>
                          <a:effectLst/>
                          <a:latin typeface="Wingdings"/>
                        </a:rPr>
                        <a:t>â</a:t>
                      </a:r>
                    </a:p>
                  </a:txBody>
                  <a:tcPr marL="8052" marR="8052" marT="8053"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8052" marR="8052" marT="805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6"/>
                  </a:ext>
                </a:extLst>
              </a:tr>
            </a:tbl>
          </a:graphicData>
        </a:graphic>
      </p:graphicFrame>
    </p:spTree>
    <p:extLst>
      <p:ext uri="{BB962C8B-B14F-4D97-AF65-F5344CB8AC3E}">
        <p14:creationId xmlns:p14="http://schemas.microsoft.com/office/powerpoint/2010/main" val="209654179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Flow: IAL (Losing)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113</a:t>
            </a:fld>
            <a:endParaRPr lang="en-US"/>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2049897782"/>
              </p:ext>
            </p:extLst>
          </p:nvPr>
        </p:nvGraphicFramePr>
        <p:xfrm>
          <a:off x="457201" y="1337469"/>
          <a:ext cx="8229599" cy="4183062"/>
        </p:xfrm>
        <a:graphic>
          <a:graphicData uri="http://schemas.openxmlformats.org/drawingml/2006/table">
            <a:tbl>
              <a:tblPr/>
              <a:tblGrid>
                <a:gridCol w="1264411">
                  <a:extLst>
                    <a:ext uri="{9D8B030D-6E8A-4147-A177-3AD203B41FA5}">
                      <a16:colId xmlns="" xmlns:a16="http://schemas.microsoft.com/office/drawing/2014/main" val="20000"/>
                    </a:ext>
                  </a:extLst>
                </a:gridCol>
                <a:gridCol w="1264411">
                  <a:extLst>
                    <a:ext uri="{9D8B030D-6E8A-4147-A177-3AD203B41FA5}">
                      <a16:colId xmlns="" xmlns:a16="http://schemas.microsoft.com/office/drawing/2014/main" val="20001"/>
                    </a:ext>
                  </a:extLst>
                </a:gridCol>
                <a:gridCol w="1526659">
                  <a:extLst>
                    <a:ext uri="{9D8B030D-6E8A-4147-A177-3AD203B41FA5}">
                      <a16:colId xmlns="" xmlns:a16="http://schemas.microsoft.com/office/drawing/2014/main" val="20002"/>
                    </a:ext>
                  </a:extLst>
                </a:gridCol>
                <a:gridCol w="1511049">
                  <a:extLst>
                    <a:ext uri="{9D8B030D-6E8A-4147-A177-3AD203B41FA5}">
                      <a16:colId xmlns="" xmlns:a16="http://schemas.microsoft.com/office/drawing/2014/main" val="20003"/>
                    </a:ext>
                  </a:extLst>
                </a:gridCol>
                <a:gridCol w="1398658">
                  <a:extLst>
                    <a:ext uri="{9D8B030D-6E8A-4147-A177-3AD203B41FA5}">
                      <a16:colId xmlns="" xmlns:a16="http://schemas.microsoft.com/office/drawing/2014/main" val="20004"/>
                    </a:ext>
                  </a:extLst>
                </a:gridCol>
                <a:gridCol w="1264411">
                  <a:extLst>
                    <a:ext uri="{9D8B030D-6E8A-4147-A177-3AD203B41FA5}">
                      <a16:colId xmlns="" xmlns:a16="http://schemas.microsoft.com/office/drawing/2014/main" val="20005"/>
                    </a:ext>
                  </a:extLst>
                </a:gridCol>
              </a:tblGrid>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extLst>
                  <a:ext uri="{0D108BD9-81ED-4DB2-BD59-A6C34878D82A}">
                    <a16:rowId xmlns="" xmlns:a16="http://schemas.microsoft.com/office/drawing/2014/main" val="10000"/>
                  </a:ext>
                </a:extLst>
              </a:tr>
              <a:tr h="375163">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Send To 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New (TDSP)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7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1"/>
                  </a:ext>
                </a:extLst>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extLst>
                  <a:ext uri="{0D108BD9-81ED-4DB2-BD59-A6C34878D82A}">
                    <a16:rowId xmlns="" xmlns:a16="http://schemas.microsoft.com/office/drawing/2014/main" val="10002"/>
                  </a:ext>
                </a:extLst>
              </a:tr>
              <a:tr h="365783">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Begin Working</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In Progress (TDSP)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7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566304">
                <a:tc gridSpan="6">
                  <a:txBody>
                    <a:bodyPr/>
                    <a:lstStyle/>
                    <a:p>
                      <a:pPr algn="l" fontAlgn="ctr"/>
                      <a:r>
                        <a:rPr lang="en-US" sz="1100" b="1" i="0" u="sng" strike="noStrike" dirty="0">
                          <a:solidFill>
                            <a:srgbClr val="000000"/>
                          </a:solidFill>
                          <a:effectLst/>
                          <a:latin typeface="Calibri"/>
                        </a:rPr>
                        <a:t>TDSP</a:t>
                      </a:r>
                      <a:r>
                        <a:rPr lang="en-US" sz="1100" b="0" i="0" u="sng" strike="noStrike" dirty="0">
                          <a:solidFill>
                            <a:srgbClr val="000000"/>
                          </a:solidFill>
                          <a:effectLst/>
                          <a:latin typeface="Calibri"/>
                        </a:rPr>
                        <a:t> to Perform Research / Reconciliation / Verification Process:</a:t>
                      </a:r>
                      <a:br>
                        <a:rPr lang="en-US" sz="1100" b="0" i="0" u="sng" strike="noStrike" dirty="0">
                          <a:solidFill>
                            <a:srgbClr val="000000"/>
                          </a:solidFill>
                          <a:effectLst/>
                          <a:latin typeface="Calibri"/>
                        </a:rPr>
                      </a:br>
                      <a:r>
                        <a:rPr lang="en-US" sz="1100" b="0" i="0" u="sng" strike="noStrike" dirty="0">
                          <a:solidFill>
                            <a:srgbClr val="000000"/>
                          </a:solidFill>
                          <a:effectLst/>
                          <a:latin typeface="Wingdings"/>
                        </a:rPr>
                        <a:t>þ</a:t>
                      </a:r>
                      <a:r>
                        <a:rPr lang="en-US" sz="1100" b="0" i="0" u="none" strike="noStrike" dirty="0">
                          <a:solidFill>
                            <a:srgbClr val="000000"/>
                          </a:solidFill>
                          <a:effectLst/>
                          <a:latin typeface="Calibri"/>
                        </a:rPr>
                        <a:t> Subsequent transactions?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Holds?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Proposed Regain Date =&lt; Gaining CR Start Date?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Check for Permit Requirements and override if any exist</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Add ESIID, Original CR and Proposed Regain Date to Safety Net and verify loaded correctly</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Update MarkeTrak issues with comments indicating readiness </a:t>
                      </a:r>
                      <a:endParaRPr lang="en-US" sz="1100" b="0" i="0" u="sng" strike="noStrike" dirty="0">
                        <a:solidFill>
                          <a:srgbClr val="000000"/>
                        </a:solidFill>
                        <a:effectLst/>
                        <a:latin typeface="Calibri"/>
                      </a:endParaRP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6"/>
                  </a:ext>
                </a:extLst>
              </a:tr>
              <a:tr h="375163">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Ready To Receive</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New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Submit)</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7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7"/>
                  </a:ext>
                </a:extLst>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extLst>
                  <a:ext uri="{0D108BD9-81ED-4DB2-BD59-A6C34878D82A}">
                    <a16:rowId xmlns="" xmlns:a16="http://schemas.microsoft.com/office/drawing/2014/main" val="10008"/>
                  </a:ext>
                </a:extLst>
              </a:tr>
              <a:tr h="375163">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Begin Working</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In Progress (Submit Regaining)</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7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9"/>
                  </a:ext>
                </a:extLst>
              </a:tr>
              <a:tr h="187581">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79"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79" marB="0" anchor="b">
                    <a:lnL>
                      <a:noFill/>
                    </a:lnL>
                    <a:lnR>
                      <a:noFill/>
                    </a:lnR>
                    <a:lnT>
                      <a:noFill/>
                    </a:lnT>
                    <a:lnB>
                      <a:noFill/>
                    </a:lnB>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61897063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Flow: IAL (Losing)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114</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06189931"/>
              </p:ext>
            </p:extLst>
          </p:nvPr>
        </p:nvGraphicFramePr>
        <p:xfrm>
          <a:off x="457200" y="1261700"/>
          <a:ext cx="8229599" cy="4178300"/>
        </p:xfrm>
        <a:graphic>
          <a:graphicData uri="http://schemas.openxmlformats.org/drawingml/2006/table">
            <a:tbl>
              <a:tblPr/>
              <a:tblGrid>
                <a:gridCol w="1264411">
                  <a:extLst>
                    <a:ext uri="{9D8B030D-6E8A-4147-A177-3AD203B41FA5}">
                      <a16:colId xmlns="" xmlns:a16="http://schemas.microsoft.com/office/drawing/2014/main" val="20000"/>
                    </a:ext>
                  </a:extLst>
                </a:gridCol>
                <a:gridCol w="1264411">
                  <a:extLst>
                    <a:ext uri="{9D8B030D-6E8A-4147-A177-3AD203B41FA5}">
                      <a16:colId xmlns="" xmlns:a16="http://schemas.microsoft.com/office/drawing/2014/main" val="20001"/>
                    </a:ext>
                  </a:extLst>
                </a:gridCol>
                <a:gridCol w="1526659">
                  <a:extLst>
                    <a:ext uri="{9D8B030D-6E8A-4147-A177-3AD203B41FA5}">
                      <a16:colId xmlns="" xmlns:a16="http://schemas.microsoft.com/office/drawing/2014/main" val="20002"/>
                    </a:ext>
                  </a:extLst>
                </a:gridCol>
                <a:gridCol w="1511049">
                  <a:extLst>
                    <a:ext uri="{9D8B030D-6E8A-4147-A177-3AD203B41FA5}">
                      <a16:colId xmlns="" xmlns:a16="http://schemas.microsoft.com/office/drawing/2014/main" val="20003"/>
                    </a:ext>
                  </a:extLst>
                </a:gridCol>
                <a:gridCol w="1398658">
                  <a:extLst>
                    <a:ext uri="{9D8B030D-6E8A-4147-A177-3AD203B41FA5}">
                      <a16:colId xmlns="" xmlns:a16="http://schemas.microsoft.com/office/drawing/2014/main" val="20004"/>
                    </a:ext>
                  </a:extLst>
                </a:gridCol>
                <a:gridCol w="1264411">
                  <a:extLst>
                    <a:ext uri="{9D8B030D-6E8A-4147-A177-3AD203B41FA5}">
                      <a16:colId xmlns="" xmlns:a16="http://schemas.microsoft.com/office/drawing/2014/main" val="20005"/>
                    </a:ext>
                  </a:extLst>
                </a:gridCol>
              </a:tblGrid>
              <a:tr h="213755">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Wingdings"/>
                        </a:rPr>
                        <a:t>â</a:t>
                      </a:r>
                    </a:p>
                  </a:txBody>
                  <a:tcPr marL="9380" marR="9380" marT="9382"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597127">
                <a:tc gridSpan="6">
                  <a:txBody>
                    <a:bodyPr/>
                    <a:lstStyle/>
                    <a:p>
                      <a:pPr algn="l" fontAlgn="ctr"/>
                      <a:r>
                        <a:rPr lang="en-US" sz="1100" b="0" i="0" u="sng" strike="noStrike" dirty="0">
                          <a:solidFill>
                            <a:srgbClr val="000000"/>
                          </a:solidFill>
                          <a:effectLst/>
                          <a:latin typeface="Calibri"/>
                        </a:rPr>
                        <a:t>Submitter (</a:t>
                      </a:r>
                      <a:r>
                        <a:rPr lang="en-US" sz="1100" b="1" i="0" u="sng" strike="noStrike" dirty="0">
                          <a:solidFill>
                            <a:srgbClr val="00B050"/>
                          </a:solidFill>
                          <a:effectLst/>
                          <a:latin typeface="Calibri"/>
                        </a:rPr>
                        <a:t>Losing CR</a:t>
                      </a:r>
                      <a:r>
                        <a:rPr lang="en-US" sz="1100" b="0" i="0" u="sng" strike="noStrike" dirty="0">
                          <a:solidFill>
                            <a:srgbClr val="000000"/>
                          </a:solidFill>
                          <a:effectLst/>
                          <a:latin typeface="Calibri"/>
                        </a:rPr>
                        <a:t>) / Original CR to Perform Research / Reconciliation / Verification Process</a:t>
                      </a:r>
                      <a:r>
                        <a:rPr lang="en-US" sz="1100" b="0" i="0" u="none" strike="noStrike" dirty="0">
                          <a:solidFill>
                            <a:srgbClr val="000000"/>
                          </a:solidFill>
                          <a:effectLst/>
                          <a:latin typeface="Calibri"/>
                        </a:rPr>
                        <a:t>:</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Subsequent transactions? Yes - Cancel W/Approval,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Send EDI for the Proposed Regain Date that the Original CR entered within the issue</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Verify the EDI was processed successfully by consulting the ERCOT MIS as well as any internal systems used for verifying transactions.</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Add the Regaining BGN information into the MarkeTrak issue only after verifying that it was successfully received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DO NOT click the Send to TDSP transition as this will prevent the issue from Auto-completion</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213755">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427511">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Provide Regaining BGN02</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Regaining Transaction Submitted (PC)</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380" marR="9380" marT="9382"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213755">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380" marR="9380" marT="938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a:noFill/>
                    </a:lnR>
                    <a:lnT>
                      <a:noFill/>
                    </a:lnT>
                    <a:lnB>
                      <a:noFill/>
                    </a:lnB>
                  </a:tcPr>
                </a:tc>
                <a:extLst>
                  <a:ext uri="{0D108BD9-81ED-4DB2-BD59-A6C34878D82A}">
                    <a16:rowId xmlns="" xmlns:a16="http://schemas.microsoft.com/office/drawing/2014/main" val="10004"/>
                  </a:ext>
                </a:extLst>
              </a:tr>
              <a:tr h="512397">
                <a:tc>
                  <a:txBody>
                    <a:bodyPr/>
                    <a:lstStyle/>
                    <a:p>
                      <a:pPr algn="l" fontAlgn="b"/>
                      <a:endParaRPr lang="en-US" sz="1100" b="0" i="0" u="none" strike="noStrike" dirty="0">
                        <a:solidFill>
                          <a:srgbClr val="000000"/>
                        </a:solidFill>
                        <a:effectLst/>
                        <a:latin typeface="Calibri"/>
                      </a:endParaRPr>
                    </a:p>
                  </a:txBody>
                  <a:tcPr marL="9380" marR="9380" marT="938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Update</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ERCOT</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Auto Complete</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380" marR="9380" marT="93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p>
                      <a:pPr algn="l" fontAlgn="b"/>
                      <a:endParaRPr lang="en-US" sz="1100" b="0" i="0" u="none" strike="noStrike" dirty="0">
                        <a:solidFill>
                          <a:srgbClr val="000000"/>
                        </a:solidFill>
                        <a:effectLst/>
                        <a:latin typeface="Calibri"/>
                      </a:endParaRPr>
                    </a:p>
                    <a:p>
                      <a:pPr algn="l" fontAlgn="b"/>
                      <a:endParaRPr lang="en-US" sz="1100" b="0" i="0" u="none" strike="noStrike" dirty="0">
                        <a:solidFill>
                          <a:srgbClr val="000000"/>
                        </a:solidFill>
                        <a:effectLst/>
                        <a:latin typeface="Calibri"/>
                      </a:endParaRPr>
                    </a:p>
                  </a:txBody>
                  <a:tcPr marL="9380" marR="9380" marT="9382"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0088614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Flow: IAL (Gaining)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728463519"/>
              </p:ext>
            </p:extLst>
          </p:nvPr>
        </p:nvGraphicFramePr>
        <p:xfrm>
          <a:off x="982629" y="1047260"/>
          <a:ext cx="7178742" cy="4915879"/>
        </p:xfrm>
        <a:graphic>
          <a:graphicData uri="http://schemas.openxmlformats.org/drawingml/2006/table">
            <a:tbl>
              <a:tblPr/>
              <a:tblGrid>
                <a:gridCol w="1196457">
                  <a:extLst>
                    <a:ext uri="{9D8B030D-6E8A-4147-A177-3AD203B41FA5}">
                      <a16:colId xmlns="" xmlns:a16="http://schemas.microsoft.com/office/drawing/2014/main" val="20000"/>
                    </a:ext>
                  </a:extLst>
                </a:gridCol>
                <a:gridCol w="1196457">
                  <a:extLst>
                    <a:ext uri="{9D8B030D-6E8A-4147-A177-3AD203B41FA5}">
                      <a16:colId xmlns="" xmlns:a16="http://schemas.microsoft.com/office/drawing/2014/main" val="20001"/>
                    </a:ext>
                  </a:extLst>
                </a:gridCol>
                <a:gridCol w="1196457">
                  <a:extLst>
                    <a:ext uri="{9D8B030D-6E8A-4147-A177-3AD203B41FA5}">
                      <a16:colId xmlns="" xmlns:a16="http://schemas.microsoft.com/office/drawing/2014/main" val="20002"/>
                    </a:ext>
                  </a:extLst>
                </a:gridCol>
                <a:gridCol w="1196457">
                  <a:extLst>
                    <a:ext uri="{9D8B030D-6E8A-4147-A177-3AD203B41FA5}">
                      <a16:colId xmlns="" xmlns:a16="http://schemas.microsoft.com/office/drawing/2014/main" val="20003"/>
                    </a:ext>
                  </a:extLst>
                </a:gridCol>
                <a:gridCol w="1196457">
                  <a:extLst>
                    <a:ext uri="{9D8B030D-6E8A-4147-A177-3AD203B41FA5}">
                      <a16:colId xmlns="" xmlns:a16="http://schemas.microsoft.com/office/drawing/2014/main" val="20004"/>
                    </a:ext>
                  </a:extLst>
                </a:gridCol>
                <a:gridCol w="1196457">
                  <a:extLst>
                    <a:ext uri="{9D8B030D-6E8A-4147-A177-3AD203B41FA5}">
                      <a16:colId xmlns="" xmlns:a16="http://schemas.microsoft.com/office/drawing/2014/main" val="20005"/>
                    </a:ext>
                  </a:extLst>
                </a:gridCol>
              </a:tblGrid>
              <a:tr h="365179">
                <a:tc gridSpan="6">
                  <a:txBody>
                    <a:bodyPr/>
                    <a:lstStyle/>
                    <a:p>
                      <a:pPr algn="ctr" fontAlgn="ctr"/>
                      <a:r>
                        <a:rPr lang="en-US" sz="1000" b="1" i="0" u="none" strike="noStrike" dirty="0">
                          <a:solidFill>
                            <a:srgbClr val="000000"/>
                          </a:solidFill>
                          <a:effectLst/>
                          <a:latin typeface="Calibri"/>
                        </a:rPr>
                        <a:t>Process Flow - Inadvertent </a:t>
                      </a:r>
                      <a:r>
                        <a:rPr lang="en-US" sz="1000" b="1" i="0" u="none" strike="noStrike" dirty="0">
                          <a:solidFill>
                            <a:srgbClr val="FF0000"/>
                          </a:solidFill>
                          <a:effectLst/>
                          <a:latin typeface="Calibri"/>
                        </a:rPr>
                        <a:t>Gaining</a:t>
                      </a:r>
                      <a:r>
                        <a:rPr lang="en-US" sz="1000" b="1" i="0" u="none" strike="noStrike" dirty="0">
                          <a:solidFill>
                            <a:srgbClr val="000000"/>
                          </a:solidFill>
                          <a:effectLst/>
                          <a:latin typeface="Calibri"/>
                        </a:rPr>
                        <a:t> MarkeTrak Issue</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87273">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187273">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1" i="0" u="none" strike="noStrike" dirty="0">
                          <a:solidFill>
                            <a:srgbClr val="000000"/>
                          </a:solidFill>
                          <a:effectLst/>
                          <a:latin typeface="Calibri"/>
                        </a:rPr>
                        <a:t>Transition</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dirty="0">
                          <a:solidFill>
                            <a:srgbClr val="000000"/>
                          </a:solidFill>
                          <a:effectLst/>
                          <a:latin typeface="Calibri"/>
                        </a:rPr>
                        <a:t>By</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dirty="0">
                          <a:solidFill>
                            <a:srgbClr val="000000"/>
                          </a:solidFill>
                          <a:effectLst/>
                          <a:latin typeface="Calibri"/>
                        </a:rPr>
                        <a:t>State</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1" i="0" u="none" strike="noStrike" dirty="0">
                          <a:solidFill>
                            <a:srgbClr val="000000"/>
                          </a:solidFill>
                          <a:effectLst/>
                          <a:latin typeface="Calibri"/>
                        </a:rPr>
                        <a:t>Owner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dirty="0">
                        <a:solidFill>
                          <a:srgbClr val="000000"/>
                        </a:solidFill>
                        <a:effectLst/>
                        <a:latin typeface="Calibri"/>
                      </a:endParaRPr>
                    </a:p>
                  </a:txBody>
                  <a:tcPr marL="8828" marR="8828" marT="882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2"/>
                  </a:ext>
                </a:extLst>
              </a:tr>
              <a:tr h="561813">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a:rPr>
                        <a:t>Create</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Submitter (</a:t>
                      </a:r>
                      <a:r>
                        <a:rPr lang="en-US" sz="1000" b="1" i="0" u="none" strike="noStrike" dirty="0">
                          <a:solidFill>
                            <a:srgbClr val="FF0000"/>
                          </a:solidFill>
                          <a:effectLst/>
                          <a:latin typeface="Calibri"/>
                        </a:rPr>
                        <a:t>Gaining CR</a:t>
                      </a:r>
                      <a:r>
                        <a:rPr lang="en-US" sz="1000" b="0" i="0" u="none" strike="noStrike" dirty="0">
                          <a:solidFill>
                            <a:srgbClr val="000000"/>
                          </a:solidFill>
                          <a:effectLst/>
                          <a:latin typeface="Calibri"/>
                        </a:rPr>
                        <a:t>) / Inadvertent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Pending Issue</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Submitter (</a:t>
                      </a:r>
                      <a:r>
                        <a:rPr lang="en-US" sz="1000" b="1" i="0" u="none" strike="noStrike" dirty="0">
                          <a:solidFill>
                            <a:srgbClr val="FF0000"/>
                          </a:solidFill>
                          <a:effectLst/>
                          <a:latin typeface="Calibri"/>
                        </a:rPr>
                        <a:t>Gaining CR</a:t>
                      </a:r>
                      <a:r>
                        <a:rPr lang="en-US" sz="1000" b="0" i="0" u="none" strike="noStrike" dirty="0">
                          <a:solidFill>
                            <a:srgbClr val="000000"/>
                          </a:solidFill>
                          <a:effectLst/>
                          <a:latin typeface="Calibri"/>
                        </a:rPr>
                        <a:t>) / Inadvertent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828" marR="8828" marT="882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187273">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a:noFill/>
                    </a:lnT>
                    <a:lnB>
                      <a:noFill/>
                    </a:lnB>
                  </a:tcPr>
                </a:tc>
                <a:tc gridSpan="4">
                  <a:txBody>
                    <a:bodyPr/>
                    <a:lstStyle/>
                    <a:p>
                      <a:pPr algn="ctr" fontAlgn="ctr"/>
                      <a:r>
                        <a:rPr lang="en-US" sz="1000" b="1" i="0" u="none" strike="noStrike" dirty="0">
                          <a:solidFill>
                            <a:srgbClr val="000000"/>
                          </a:solidFill>
                          <a:effectLst/>
                          <a:latin typeface="Wingdings"/>
                        </a:rPr>
                        <a:t>â</a:t>
                      </a:r>
                    </a:p>
                  </a:txBody>
                  <a:tcPr marL="8828" marR="8828" marT="88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a:noFill/>
                    </a:lnT>
                    <a:lnB>
                      <a:noFill/>
                    </a:lnB>
                  </a:tcPr>
                </a:tc>
                <a:extLst>
                  <a:ext uri="{0D108BD9-81ED-4DB2-BD59-A6C34878D82A}">
                    <a16:rowId xmlns="" xmlns:a16="http://schemas.microsoft.com/office/drawing/2014/main" val="10004"/>
                  </a:ext>
                </a:extLst>
              </a:tr>
              <a:tr h="561813">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a:rPr>
                        <a:t>Submit</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Submitter (</a:t>
                      </a:r>
                      <a:r>
                        <a:rPr lang="en-US" sz="1000" b="1" i="0" u="none" strike="noStrike" dirty="0">
                          <a:solidFill>
                            <a:srgbClr val="FF0000"/>
                          </a:solidFill>
                          <a:effectLst/>
                          <a:latin typeface="Calibri"/>
                        </a:rPr>
                        <a:t>Gaining CR</a:t>
                      </a:r>
                      <a:r>
                        <a:rPr lang="en-US" sz="1000" b="0" i="0" u="none" strike="noStrike" dirty="0">
                          <a:solidFill>
                            <a:srgbClr val="000000"/>
                          </a:solidFill>
                          <a:effectLst/>
                          <a:latin typeface="Calibri"/>
                        </a:rPr>
                        <a:t>) / Inadvertent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New (Losing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828" marR="8828" marT="882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5"/>
                  </a:ext>
                </a:extLst>
              </a:tr>
              <a:tr h="187273">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a:noFill/>
                    </a:lnT>
                    <a:lnB>
                      <a:noFill/>
                    </a:lnB>
                  </a:tcPr>
                </a:tc>
                <a:tc gridSpan="4">
                  <a:txBody>
                    <a:bodyPr/>
                    <a:lstStyle/>
                    <a:p>
                      <a:pPr algn="ctr" fontAlgn="ctr"/>
                      <a:r>
                        <a:rPr lang="en-US" sz="1000" b="1" i="0" u="none" strike="noStrike" dirty="0">
                          <a:solidFill>
                            <a:srgbClr val="000000"/>
                          </a:solidFill>
                          <a:effectLst/>
                          <a:latin typeface="Wingdings"/>
                        </a:rPr>
                        <a:t>â</a:t>
                      </a:r>
                    </a:p>
                  </a:txBody>
                  <a:tcPr marL="8828" marR="8828" marT="88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a:noFill/>
                    </a:lnT>
                    <a:lnB>
                      <a:noFill/>
                    </a:lnB>
                  </a:tcPr>
                </a:tc>
                <a:extLst>
                  <a:ext uri="{0D108BD9-81ED-4DB2-BD59-A6C34878D82A}">
                    <a16:rowId xmlns="" xmlns:a16="http://schemas.microsoft.com/office/drawing/2014/main" val="10006"/>
                  </a:ext>
                </a:extLst>
              </a:tr>
              <a:tr h="552449">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a:rPr>
                        <a:t>Assign Owner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New (Losing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828" marR="8828" marT="882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7"/>
                  </a:ext>
                </a:extLst>
              </a:tr>
              <a:tr h="187273">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a:noFill/>
                    </a:lnT>
                    <a:lnB>
                      <a:noFill/>
                    </a:lnB>
                  </a:tcPr>
                </a:tc>
                <a:tc gridSpan="4">
                  <a:txBody>
                    <a:bodyPr/>
                    <a:lstStyle/>
                    <a:p>
                      <a:pPr algn="ctr" fontAlgn="ctr"/>
                      <a:r>
                        <a:rPr lang="en-US" sz="1000" b="1" i="0" u="none" strike="noStrike" dirty="0">
                          <a:solidFill>
                            <a:srgbClr val="000000"/>
                          </a:solidFill>
                          <a:effectLst/>
                          <a:latin typeface="Wingdings"/>
                        </a:rPr>
                        <a:t>â</a:t>
                      </a:r>
                    </a:p>
                  </a:txBody>
                  <a:tcPr marL="8828" marR="8828" marT="88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a:noFill/>
                    </a:lnT>
                    <a:lnB>
                      <a:noFill/>
                    </a:lnB>
                  </a:tcPr>
                </a:tc>
                <a:extLst>
                  <a:ext uri="{0D108BD9-81ED-4DB2-BD59-A6C34878D82A}">
                    <a16:rowId xmlns="" xmlns:a16="http://schemas.microsoft.com/office/drawing/2014/main" val="10008"/>
                  </a:ext>
                </a:extLst>
              </a:tr>
              <a:tr h="571177">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00" b="0" i="0" u="none" strike="noStrike" dirty="0">
                          <a:solidFill>
                            <a:srgbClr val="000000"/>
                          </a:solidFill>
                          <a:effectLst/>
                          <a:latin typeface="Calibri"/>
                        </a:rPr>
                        <a:t>Begin Working</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In Progress (Losing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a:t>
                      </a:r>
                      <a:r>
                        <a:rPr lang="en-US" sz="1000" b="1" i="0" u="none" strike="noStrike" dirty="0">
                          <a:solidFill>
                            <a:srgbClr val="00B050"/>
                          </a:solidFill>
                          <a:effectLst/>
                          <a:latin typeface="Calibri"/>
                        </a:rPr>
                        <a:t>Losing CR</a:t>
                      </a:r>
                      <a:r>
                        <a:rPr lang="en-US" sz="1000" b="0" i="0" u="none" strike="noStrike" dirty="0">
                          <a:solidFill>
                            <a:srgbClr val="000000"/>
                          </a:solidFill>
                          <a:effectLst/>
                          <a:latin typeface="Calibri"/>
                        </a:rPr>
                        <a:t>) / Original CR</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a:endParaRPr>
                    </a:p>
                  </a:txBody>
                  <a:tcPr marL="8828" marR="8828" marT="8828"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9"/>
                  </a:ext>
                </a:extLst>
              </a:tr>
              <a:tr h="187273">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000" b="1" i="0" u="none" strike="noStrike" dirty="0">
                          <a:solidFill>
                            <a:srgbClr val="000000"/>
                          </a:solidFill>
                          <a:effectLst/>
                          <a:latin typeface="Wingdings"/>
                        </a:rPr>
                        <a:t>â</a:t>
                      </a:r>
                    </a:p>
                  </a:txBody>
                  <a:tcPr marL="8828" marR="8828" marT="88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992537">
                <a:tc gridSpan="6">
                  <a:txBody>
                    <a:bodyPr/>
                    <a:lstStyle/>
                    <a:p>
                      <a:pPr algn="l" fontAlgn="ctr"/>
                      <a:r>
                        <a:rPr lang="en-US" sz="1000" b="0" i="0" u="sng" strike="noStrike" dirty="0">
                          <a:solidFill>
                            <a:srgbClr val="000000"/>
                          </a:solidFill>
                          <a:effectLst/>
                          <a:latin typeface="Calibri"/>
                        </a:rPr>
                        <a:t>(</a:t>
                      </a:r>
                      <a:r>
                        <a:rPr lang="en-US" sz="1000" b="1" i="0" u="sng" strike="noStrike" dirty="0">
                          <a:solidFill>
                            <a:srgbClr val="00B050"/>
                          </a:solidFill>
                          <a:effectLst/>
                          <a:latin typeface="Calibri"/>
                        </a:rPr>
                        <a:t>Losing CR</a:t>
                      </a:r>
                      <a:r>
                        <a:rPr lang="en-US" sz="1000" b="0" i="0" u="sng" strike="noStrike" dirty="0">
                          <a:solidFill>
                            <a:srgbClr val="000000"/>
                          </a:solidFill>
                          <a:effectLst/>
                          <a:latin typeface="Calibri"/>
                        </a:rPr>
                        <a:t>) / Original CR to Perform Research / Reconciliation / Verification Process</a:t>
                      </a:r>
                      <a:r>
                        <a:rPr lang="en-US" sz="1000" b="0" i="0" u="none" strike="noStrike" dirty="0">
                          <a:solidFill>
                            <a:srgbClr val="000000"/>
                          </a:solidFill>
                          <a:effectLst/>
                          <a:latin typeface="Calibri"/>
                        </a:rPr>
                        <a:t>:</a:t>
                      </a:r>
                      <a:br>
                        <a:rPr lang="en-US" sz="1000" b="0" i="0" u="none" strike="noStrike" dirty="0">
                          <a:solidFill>
                            <a:srgbClr val="000000"/>
                          </a:solidFill>
                          <a:effectLst/>
                          <a:latin typeface="Calibri"/>
                        </a:rPr>
                      </a:br>
                      <a:r>
                        <a:rPr lang="en-US" sz="1000" b="0" i="0" u="none" strike="noStrike" dirty="0">
                          <a:solidFill>
                            <a:srgbClr val="000000"/>
                          </a:solidFill>
                          <a:effectLst/>
                          <a:latin typeface="Wingdings"/>
                        </a:rPr>
                        <a:t>þ </a:t>
                      </a:r>
                      <a:r>
                        <a:rPr lang="en-US" sz="1000" b="0" i="0" u="none" strike="noStrike" dirty="0">
                          <a:solidFill>
                            <a:srgbClr val="000000"/>
                          </a:solidFill>
                          <a:effectLst/>
                          <a:latin typeface="Calibri"/>
                        </a:rPr>
                        <a:t>Subsequent transactions? Yes - Cancel W/Approval, No - Proceed</a:t>
                      </a:r>
                      <a:br>
                        <a:rPr lang="en-US" sz="1000" b="0" i="0" u="none" strike="noStrike" dirty="0">
                          <a:solidFill>
                            <a:srgbClr val="000000"/>
                          </a:solidFill>
                          <a:effectLst/>
                          <a:latin typeface="Calibri"/>
                        </a:rPr>
                      </a:br>
                      <a:r>
                        <a:rPr lang="en-US" sz="1000" b="0" i="0" u="none" strike="noStrike" dirty="0">
                          <a:solidFill>
                            <a:srgbClr val="000000"/>
                          </a:solidFill>
                          <a:effectLst/>
                          <a:latin typeface="Wingdings"/>
                        </a:rPr>
                        <a:t>þ </a:t>
                      </a:r>
                      <a:r>
                        <a:rPr lang="en-US" sz="1000" b="0" i="0" u="none" strike="noStrike" dirty="0">
                          <a:solidFill>
                            <a:srgbClr val="000000"/>
                          </a:solidFill>
                          <a:effectLst/>
                          <a:latin typeface="Calibri"/>
                        </a:rPr>
                        <a:t>Holds? Yes – Submit 650_01, No - Proceed</a:t>
                      </a:r>
                      <a:br>
                        <a:rPr lang="en-US" sz="1000" b="0" i="0" u="none" strike="noStrike" dirty="0">
                          <a:solidFill>
                            <a:srgbClr val="000000"/>
                          </a:solidFill>
                          <a:effectLst/>
                          <a:latin typeface="Calibri"/>
                        </a:rPr>
                      </a:br>
                      <a:r>
                        <a:rPr lang="en-US" sz="1000" b="0" i="0" u="none" strike="noStrike" dirty="0">
                          <a:solidFill>
                            <a:srgbClr val="000000"/>
                          </a:solidFill>
                          <a:effectLst/>
                          <a:latin typeface="Wingdings"/>
                        </a:rPr>
                        <a:t>þ </a:t>
                      </a:r>
                      <a:r>
                        <a:rPr lang="en-US" sz="1000" b="0" i="0" u="none" strike="noStrike" dirty="0">
                          <a:solidFill>
                            <a:srgbClr val="000000"/>
                          </a:solidFill>
                          <a:effectLst/>
                          <a:latin typeface="Calibri"/>
                        </a:rPr>
                        <a:t>Proposed Regain Date =&lt; Gaining CR Start Date? Yes – Update, No – Proceed Send to TDSP</a:t>
                      </a:r>
                    </a:p>
                  </a:txBody>
                  <a:tcPr marL="8828" marR="8828" marT="88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1"/>
                  </a:ext>
                </a:extLst>
              </a:tr>
              <a:tr h="187273">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000" b="1" i="0" u="none" strike="noStrike" dirty="0">
                          <a:solidFill>
                            <a:srgbClr val="000000"/>
                          </a:solidFill>
                          <a:effectLst/>
                          <a:latin typeface="Wingdings"/>
                        </a:rPr>
                        <a:t>â</a:t>
                      </a:r>
                    </a:p>
                  </a:txBody>
                  <a:tcPr marL="8828" marR="8828" marT="882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a:endParaRPr>
                    </a:p>
                  </a:txBody>
                  <a:tcPr marL="8828" marR="8828" marT="882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385339665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Flow: IAL (Gaining)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5755186"/>
              </p:ext>
            </p:extLst>
          </p:nvPr>
        </p:nvGraphicFramePr>
        <p:xfrm>
          <a:off x="1219200" y="937846"/>
          <a:ext cx="6784974" cy="5181601"/>
        </p:xfrm>
        <a:graphic>
          <a:graphicData uri="http://schemas.openxmlformats.org/drawingml/2006/table">
            <a:tbl>
              <a:tblPr/>
              <a:tblGrid>
                <a:gridCol w="1130829">
                  <a:extLst>
                    <a:ext uri="{9D8B030D-6E8A-4147-A177-3AD203B41FA5}">
                      <a16:colId xmlns="" xmlns:a16="http://schemas.microsoft.com/office/drawing/2014/main" val="20000"/>
                    </a:ext>
                  </a:extLst>
                </a:gridCol>
                <a:gridCol w="1130829">
                  <a:extLst>
                    <a:ext uri="{9D8B030D-6E8A-4147-A177-3AD203B41FA5}">
                      <a16:colId xmlns="" xmlns:a16="http://schemas.microsoft.com/office/drawing/2014/main" val="20001"/>
                    </a:ext>
                  </a:extLst>
                </a:gridCol>
                <a:gridCol w="1130829">
                  <a:extLst>
                    <a:ext uri="{9D8B030D-6E8A-4147-A177-3AD203B41FA5}">
                      <a16:colId xmlns="" xmlns:a16="http://schemas.microsoft.com/office/drawing/2014/main" val="20002"/>
                    </a:ext>
                  </a:extLst>
                </a:gridCol>
                <a:gridCol w="1130829">
                  <a:extLst>
                    <a:ext uri="{9D8B030D-6E8A-4147-A177-3AD203B41FA5}">
                      <a16:colId xmlns="" xmlns:a16="http://schemas.microsoft.com/office/drawing/2014/main" val="20003"/>
                    </a:ext>
                  </a:extLst>
                </a:gridCol>
                <a:gridCol w="1130829">
                  <a:extLst>
                    <a:ext uri="{9D8B030D-6E8A-4147-A177-3AD203B41FA5}">
                      <a16:colId xmlns="" xmlns:a16="http://schemas.microsoft.com/office/drawing/2014/main" val="20004"/>
                    </a:ext>
                  </a:extLst>
                </a:gridCol>
                <a:gridCol w="1130829">
                  <a:extLst>
                    <a:ext uri="{9D8B030D-6E8A-4147-A177-3AD203B41FA5}">
                      <a16:colId xmlns="" xmlns:a16="http://schemas.microsoft.com/office/drawing/2014/main" val="20005"/>
                    </a:ext>
                  </a:extLst>
                </a:gridCol>
              </a:tblGrid>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extLst>
                  <a:ext uri="{0D108BD9-81ED-4DB2-BD59-A6C34878D82A}">
                    <a16:rowId xmlns="" xmlns:a16="http://schemas.microsoft.com/office/drawing/2014/main" val="10000"/>
                  </a:ext>
                </a:extLst>
              </a:tr>
              <a:tr h="420414">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Send To 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New (TDSP)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181" marR="9181" marT="91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1"/>
                  </a:ext>
                </a:extLst>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extLst>
                  <a:ext uri="{0D108BD9-81ED-4DB2-BD59-A6C34878D82A}">
                    <a16:rowId xmlns="" xmlns:a16="http://schemas.microsoft.com/office/drawing/2014/main" val="10002"/>
                  </a:ext>
                </a:extLst>
              </a:tr>
              <a:tr h="420414">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Begin Working</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In Progress (TDSP)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181" marR="9181" marT="91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818289">
                <a:tc gridSpan="6">
                  <a:txBody>
                    <a:bodyPr/>
                    <a:lstStyle/>
                    <a:p>
                      <a:pPr algn="l" fontAlgn="ctr"/>
                      <a:r>
                        <a:rPr lang="en-US" sz="1100" b="1" i="0" u="sng" strike="noStrike" dirty="0">
                          <a:solidFill>
                            <a:srgbClr val="000000"/>
                          </a:solidFill>
                          <a:effectLst/>
                          <a:latin typeface="Calibri"/>
                        </a:rPr>
                        <a:t>TDSP</a:t>
                      </a:r>
                      <a:r>
                        <a:rPr lang="en-US" sz="1100" b="0" i="0" u="sng" strike="noStrike" dirty="0">
                          <a:solidFill>
                            <a:srgbClr val="000000"/>
                          </a:solidFill>
                          <a:effectLst/>
                          <a:latin typeface="Calibri"/>
                        </a:rPr>
                        <a:t> to Perform Research / Reconciliation / Verification Process:</a:t>
                      </a:r>
                      <a:br>
                        <a:rPr lang="en-US" sz="1100" b="0" i="0" u="sng" strike="noStrike" dirty="0">
                          <a:solidFill>
                            <a:srgbClr val="000000"/>
                          </a:solidFill>
                          <a:effectLst/>
                          <a:latin typeface="Calibri"/>
                        </a:rPr>
                      </a:br>
                      <a:r>
                        <a:rPr lang="en-US" sz="1100" b="0" i="0" u="sng" strike="noStrike" dirty="0">
                          <a:solidFill>
                            <a:srgbClr val="000000"/>
                          </a:solidFill>
                          <a:effectLst/>
                          <a:latin typeface="Wingdings"/>
                        </a:rPr>
                        <a:t>þ</a:t>
                      </a:r>
                      <a:r>
                        <a:rPr lang="en-US" sz="1100" b="0" i="0" u="none" strike="noStrike" dirty="0">
                          <a:solidFill>
                            <a:srgbClr val="000000"/>
                          </a:solidFill>
                          <a:effectLst/>
                          <a:latin typeface="Calibri"/>
                        </a:rPr>
                        <a:t> Subsequent transactions?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Holds?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Proposed Regain Date =&lt; Gaining CR Start Date? Yes – Send back to CRs,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Check for Permit Requirements and override if any exist</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Add ESIID, Original CR and Proposed Regain Date to Safety Net and verify loaded correctly</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Update MarkeTrak issues with comments indicating readiness </a:t>
                      </a:r>
                      <a:endParaRPr lang="en-US" sz="1100" b="0" i="0" u="sng" strike="noStrike" dirty="0">
                        <a:solidFill>
                          <a:srgbClr val="000000"/>
                        </a:solidFill>
                        <a:effectLst/>
                        <a:latin typeface="Calibri"/>
                      </a:endParaRP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6"/>
                  </a:ext>
                </a:extLst>
              </a:tr>
              <a:tr h="630621">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Ready To Receive</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TDSP</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New (Losing CR Submit)</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181" marR="9181" marT="91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7"/>
                  </a:ext>
                </a:extLst>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extLst>
                  <a:ext uri="{0D108BD9-81ED-4DB2-BD59-A6C34878D82A}">
                    <a16:rowId xmlns="" xmlns:a16="http://schemas.microsoft.com/office/drawing/2014/main" val="10008"/>
                  </a:ext>
                </a:extLst>
              </a:tr>
              <a:tr h="630621">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Begin Working</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In Progress (Submit Regaining)</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181" marR="9181" marT="9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181" marR="9181" marT="918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9"/>
                  </a:ext>
                </a:extLst>
              </a:tr>
              <a:tr h="210207">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181" marR="9181" marT="918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181" marR="9181" marT="9180" marB="0" anchor="b">
                    <a:lnL>
                      <a:noFill/>
                    </a:lnL>
                    <a:lnR>
                      <a:noFill/>
                    </a:lnR>
                    <a:lnT>
                      <a:noFill/>
                    </a:lnT>
                    <a:lnB>
                      <a:noFill/>
                    </a:lnB>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96616563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Flow: IAL (Gaining)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69169129"/>
              </p:ext>
            </p:extLst>
          </p:nvPr>
        </p:nvGraphicFramePr>
        <p:xfrm>
          <a:off x="762000" y="1029678"/>
          <a:ext cx="7543800" cy="4943475"/>
        </p:xfrm>
        <a:graphic>
          <a:graphicData uri="http://schemas.openxmlformats.org/drawingml/2006/table">
            <a:tbl>
              <a:tblPr/>
              <a:tblGrid>
                <a:gridCol w="1257300">
                  <a:extLst>
                    <a:ext uri="{9D8B030D-6E8A-4147-A177-3AD203B41FA5}">
                      <a16:colId xmlns="" xmlns:a16="http://schemas.microsoft.com/office/drawing/2014/main" val="20000"/>
                    </a:ext>
                  </a:extLst>
                </a:gridCol>
                <a:gridCol w="1257300">
                  <a:extLst>
                    <a:ext uri="{9D8B030D-6E8A-4147-A177-3AD203B41FA5}">
                      <a16:colId xmlns="" xmlns:a16="http://schemas.microsoft.com/office/drawing/2014/main" val="20001"/>
                    </a:ext>
                  </a:extLst>
                </a:gridCol>
                <a:gridCol w="1257300">
                  <a:extLst>
                    <a:ext uri="{9D8B030D-6E8A-4147-A177-3AD203B41FA5}">
                      <a16:colId xmlns="" xmlns:a16="http://schemas.microsoft.com/office/drawing/2014/main" val="20002"/>
                    </a:ext>
                  </a:extLst>
                </a:gridCol>
                <a:gridCol w="1257300">
                  <a:extLst>
                    <a:ext uri="{9D8B030D-6E8A-4147-A177-3AD203B41FA5}">
                      <a16:colId xmlns="" xmlns:a16="http://schemas.microsoft.com/office/drawing/2014/main" val="20003"/>
                    </a:ext>
                  </a:extLst>
                </a:gridCol>
                <a:gridCol w="1257300">
                  <a:extLst>
                    <a:ext uri="{9D8B030D-6E8A-4147-A177-3AD203B41FA5}">
                      <a16:colId xmlns="" xmlns:a16="http://schemas.microsoft.com/office/drawing/2014/main" val="20004"/>
                    </a:ext>
                  </a:extLst>
                </a:gridCol>
                <a:gridCol w="1257300">
                  <a:extLst>
                    <a:ext uri="{9D8B030D-6E8A-4147-A177-3AD203B41FA5}">
                      <a16:colId xmlns="" xmlns:a16="http://schemas.microsoft.com/office/drawing/2014/main" val="20005"/>
                    </a:ext>
                  </a:extLst>
                </a:gridCol>
              </a:tblGrid>
              <a:tr h="217296">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1100" b="1" i="0" u="none" strike="noStrike" dirty="0">
                          <a:solidFill>
                            <a:srgbClr val="000000"/>
                          </a:solidFill>
                          <a:effectLst/>
                          <a:latin typeface="Wingdings"/>
                        </a:rPr>
                        <a:t>â</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987813">
                <a:tc gridSpan="6">
                  <a:txBody>
                    <a:bodyPr/>
                    <a:lstStyle/>
                    <a:p>
                      <a:pPr algn="l" fontAlgn="ctr"/>
                      <a:r>
                        <a:rPr lang="en-US" sz="1100" b="0" i="0" u="sng" strike="noStrike" dirty="0">
                          <a:solidFill>
                            <a:srgbClr val="000000"/>
                          </a:solidFill>
                          <a:effectLst/>
                          <a:latin typeface="Calibri"/>
                        </a:rPr>
                        <a:t>(</a:t>
                      </a:r>
                      <a:r>
                        <a:rPr lang="en-US" sz="1100" b="1" i="0" u="sng" strike="noStrike" dirty="0">
                          <a:solidFill>
                            <a:srgbClr val="00B050"/>
                          </a:solidFill>
                          <a:effectLst/>
                          <a:latin typeface="Calibri"/>
                        </a:rPr>
                        <a:t>Losing CR</a:t>
                      </a:r>
                      <a:r>
                        <a:rPr lang="en-US" sz="1100" b="0" i="0" u="sng" strike="noStrike" dirty="0">
                          <a:solidFill>
                            <a:srgbClr val="000000"/>
                          </a:solidFill>
                          <a:effectLst/>
                          <a:latin typeface="Calibri"/>
                        </a:rPr>
                        <a:t>) / Original CR to Perform Research / Reconciliation / Verification Process</a:t>
                      </a:r>
                      <a:r>
                        <a:rPr lang="en-US" sz="1100" b="0" i="0" u="none" strike="noStrike" dirty="0">
                          <a:solidFill>
                            <a:srgbClr val="000000"/>
                          </a:solidFill>
                          <a:effectLst/>
                          <a:latin typeface="Calibri"/>
                        </a:rPr>
                        <a:t>:</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Subsequent transactions? Yes - Cancel W/Approval, No - Proceed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Send EDI for the Proposed Regain Date that the Original CR entered within the issue</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Verify the EDI was processed successfully by consulting the ERCOT MIS as well as any internal systems used for verifying transactions.</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Add the Regaining BGN information into the MarkeTrak issue only after verifying that it was successfully received</a:t>
                      </a:r>
                      <a:br>
                        <a:rPr lang="en-US" sz="1100" b="0" i="0" u="none" strike="noStrike" dirty="0">
                          <a:solidFill>
                            <a:srgbClr val="000000"/>
                          </a:solidFill>
                          <a:effectLst/>
                          <a:latin typeface="Calibri"/>
                        </a:rPr>
                      </a:br>
                      <a:r>
                        <a:rPr lang="en-US" sz="1100" b="0" i="0" u="none" strike="noStrike" dirty="0">
                          <a:solidFill>
                            <a:srgbClr val="000000"/>
                          </a:solidFill>
                          <a:effectLst/>
                          <a:latin typeface="Wingdings"/>
                        </a:rPr>
                        <a:t>þ</a:t>
                      </a:r>
                      <a:r>
                        <a:rPr lang="en-US" sz="1100" b="0" i="0" u="none" strike="noStrike" dirty="0">
                          <a:solidFill>
                            <a:srgbClr val="000000"/>
                          </a:solidFill>
                          <a:effectLst/>
                          <a:latin typeface="Calibri"/>
                        </a:rPr>
                        <a:t> DO NOT click the Send to TDSP transition as this will prevent the issue from Auto-completion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217296">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ctr" fontAlgn="ctr"/>
                      <a:r>
                        <a:rPr lang="en-US" sz="1100" b="1" i="0" u="none" strike="noStrike" dirty="0">
                          <a:solidFill>
                            <a:srgbClr val="000000"/>
                          </a:solidFill>
                          <a:effectLst/>
                          <a:latin typeface="Wingdings"/>
                        </a:rPr>
                        <a:t>â</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651887">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Provide Regaining BGN02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t>
                      </a:r>
                      <a:r>
                        <a:rPr lang="en-US" sz="1100" b="1" i="0" u="none" strike="noStrike" dirty="0">
                          <a:solidFill>
                            <a:srgbClr val="00B050"/>
                          </a:solidFill>
                          <a:effectLst/>
                          <a:latin typeface="Calibri"/>
                        </a:rPr>
                        <a:t>Losing CR</a:t>
                      </a:r>
                      <a:r>
                        <a:rPr lang="en-US" sz="1100" b="0" i="0" u="none" strike="noStrike" dirty="0">
                          <a:solidFill>
                            <a:srgbClr val="000000"/>
                          </a:solidFill>
                          <a:effectLst/>
                          <a:latin typeface="Calibri"/>
                        </a:rPr>
                        <a:t>) / Original 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Regaining Transaction Submitted (PC)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FF0000"/>
                          </a:solidFill>
                          <a:effectLst/>
                          <a:latin typeface="Calibri"/>
                        </a:rPr>
                        <a:t>Gaining CR</a:t>
                      </a:r>
                      <a:r>
                        <a:rPr lang="en-US" sz="1100" b="0" i="0" u="none" strike="noStrike" dirty="0">
                          <a:solidFill>
                            <a:srgbClr val="000000"/>
                          </a:solidFill>
                          <a:effectLst/>
                          <a:latin typeface="Calibri"/>
                        </a:rPr>
                        <a:t>) / Inadvertent 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3"/>
                  </a:ext>
                </a:extLst>
              </a:tr>
              <a:tr h="217296">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gridSpan="4">
                  <a:txBody>
                    <a:bodyPr/>
                    <a:lstStyle/>
                    <a:p>
                      <a:pPr algn="ctr" fontAlgn="ctr"/>
                      <a:r>
                        <a:rPr lang="en-US" sz="1100" b="1" i="0" u="none" strike="noStrike" dirty="0">
                          <a:solidFill>
                            <a:srgbClr val="000000"/>
                          </a:solidFill>
                          <a:effectLst/>
                          <a:latin typeface="Wingdings"/>
                        </a:rPr>
                        <a:t>â</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 xmlns:a16="http://schemas.microsoft.com/office/drawing/2014/main" val="10004"/>
                  </a:ext>
                </a:extLst>
              </a:tr>
              <a:tr h="651887">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a:rPr>
                        <a:t>Update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ERCOT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Auto Complete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Submitter (</a:t>
                      </a:r>
                      <a:r>
                        <a:rPr lang="en-US" sz="1100" b="1" i="0" u="none" strike="noStrike" dirty="0">
                          <a:solidFill>
                            <a:srgbClr val="FF0000"/>
                          </a:solidFill>
                          <a:effectLst/>
                          <a:latin typeface="Calibri"/>
                        </a:rPr>
                        <a:t>Gaining CR</a:t>
                      </a:r>
                      <a:r>
                        <a:rPr lang="en-US" sz="1100" b="0" i="0" u="none" strike="noStrike" dirty="0">
                          <a:solidFill>
                            <a:srgbClr val="000000"/>
                          </a:solidFill>
                          <a:effectLst/>
                          <a:latin typeface="Calibri"/>
                        </a:rPr>
                        <a:t>) / Inadvertent CR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68549366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Rescission – Exceptions</a:t>
            </a:r>
          </a:p>
        </p:txBody>
      </p:sp>
      <p:sp>
        <p:nvSpPr>
          <p:cNvPr id="3" name="Content Placeholder 2"/>
          <p:cNvSpPr>
            <a:spLocks noGrp="1"/>
          </p:cNvSpPr>
          <p:nvPr>
            <p:ph idx="1"/>
          </p:nvPr>
        </p:nvSpPr>
        <p:spPr/>
        <p:txBody>
          <a:bodyPr/>
          <a:lstStyle/>
          <a:p>
            <a:pPr>
              <a:spcBef>
                <a:spcPts val="2400"/>
              </a:spcBef>
            </a:pPr>
            <a:r>
              <a:rPr lang="en-US" sz="2000" dirty="0"/>
              <a:t>If the regaining transaction remains in a Siebel status other than Complete in the ERCOT Registration System for greater than five calendar days, the issue will automatically transition back to the Losing CR, and an email generated to notify the Losing CR of the transition.  </a:t>
            </a:r>
          </a:p>
          <a:p>
            <a:pPr>
              <a:spcBef>
                <a:spcPts val="2400"/>
              </a:spcBef>
            </a:pPr>
            <a:r>
              <a:rPr lang="en-US" sz="2000" dirty="0"/>
              <a:t>If the regaining Siebel status is still Scheduled status, the Losing CR should repopulate the regaining BGN field with the same information.  </a:t>
            </a:r>
          </a:p>
          <a:p>
            <a:pPr>
              <a:spcBef>
                <a:spcPts val="2400"/>
              </a:spcBef>
            </a:pPr>
            <a:r>
              <a:rPr lang="en-US" sz="2000" dirty="0"/>
              <a:t>If the Siebel status is blank within the </a:t>
            </a:r>
            <a:r>
              <a:rPr lang="en-US" sz="2000" dirty="0" err="1"/>
              <a:t>MarkeTrak</a:t>
            </a:r>
            <a:r>
              <a:rPr lang="en-US" sz="2000" dirty="0"/>
              <a:t> issue, the Losing CR should verify the status of the regaining transaction and submit/repopulate a new transaction if necessary. </a:t>
            </a:r>
          </a:p>
          <a:p>
            <a:pPr>
              <a:spcBef>
                <a:spcPts val="2400"/>
              </a:spcBef>
            </a:pPr>
            <a:r>
              <a:rPr lang="en-US" sz="2000" dirty="0"/>
              <a:t>This functionality is to ensure the issue is not closed before the premise has been regained, due to the time restriction on submission of new issues within this subtype.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118</a:t>
            </a:fld>
            <a:endParaRPr lang="en-US"/>
          </a:p>
        </p:txBody>
      </p:sp>
    </p:spTree>
    <p:extLst>
      <p:ext uri="{BB962C8B-B14F-4D97-AF65-F5344CB8AC3E}">
        <p14:creationId xmlns:p14="http://schemas.microsoft.com/office/powerpoint/2010/main" val="19794174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Rescission – Re-submit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119</a:t>
            </a:fld>
            <a:endParaRPr lang="en-US"/>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188720"/>
            <a:ext cx="88773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544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Update User</a:t>
            </a:r>
            <a:endParaRPr lang="en-US" b="1" dirty="0">
              <a:solidFill>
                <a:schemeClr val="accent1"/>
              </a:solidFill>
            </a:endParaRPr>
          </a:p>
        </p:txBody>
      </p:sp>
      <p:sp>
        <p:nvSpPr>
          <p:cNvPr id="3" name="Content Placeholder 2"/>
          <p:cNvSpPr>
            <a:spLocks noGrp="1"/>
          </p:cNvSpPr>
          <p:nvPr>
            <p:ph idx="1"/>
          </p:nvPr>
        </p:nvSpPr>
        <p:spPr>
          <a:xfrm>
            <a:off x="6324600" y="914400"/>
            <a:ext cx="2514600" cy="3429000"/>
          </a:xfrm>
        </p:spPr>
        <p:txBody>
          <a:bodyPr/>
          <a:lstStyle/>
          <a:p>
            <a:r>
              <a:rPr lang="en-US" sz="1600" dirty="0"/>
              <a:t>Edit User issue is created</a:t>
            </a:r>
          </a:p>
          <a:p>
            <a:pPr>
              <a:spcBef>
                <a:spcPts val="1200"/>
              </a:spcBef>
            </a:pPr>
            <a:r>
              <a:rPr lang="en-US" sz="1600" dirty="0"/>
              <a:t>From this screen, the MP Admin would either select ‘Edit’ to make changes to the selected user or choose ‘Select Different User’ if the current user selected is incorrect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r="8453"/>
          <a:stretch>
            <a:fillRect/>
          </a:stretch>
        </p:blipFill>
        <p:spPr bwMode="auto">
          <a:xfrm>
            <a:off x="381000" y="927100"/>
            <a:ext cx="5791200" cy="341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267200"/>
            <a:ext cx="587692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91440" y="1371600"/>
            <a:ext cx="4572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Up Arrow 7"/>
          <p:cNvSpPr/>
          <p:nvPr/>
        </p:nvSpPr>
        <p:spPr>
          <a:xfrm>
            <a:off x="1981200" y="1600200"/>
            <a:ext cx="152400" cy="3683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53309826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Rescission – Re-submit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188720"/>
            <a:ext cx="80867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40852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a:t>
            </a:r>
          </a:p>
        </p:txBody>
      </p:sp>
      <p:sp>
        <p:nvSpPr>
          <p:cNvPr id="3" name="Content Placeholder 2"/>
          <p:cNvSpPr>
            <a:spLocks noGrp="1"/>
          </p:cNvSpPr>
          <p:nvPr>
            <p:ph idx="1"/>
          </p:nvPr>
        </p:nvSpPr>
        <p:spPr/>
        <p:txBody>
          <a:bodyPr/>
          <a:lstStyle/>
          <a:p>
            <a:pPr marL="365760" indent="-365760">
              <a:spcBef>
                <a:spcPts val="2400"/>
              </a:spcBef>
              <a:buFont typeface="+mj-lt"/>
              <a:buAutoNum type="arabicPeriod"/>
            </a:pPr>
            <a:r>
              <a:rPr lang="en-US" dirty="0"/>
              <a:t>PUCT Subst. Rule §25.495, Unauthorized Change of Retail Electric Provider</a:t>
            </a:r>
          </a:p>
          <a:p>
            <a:pPr marL="365760" indent="-365760">
              <a:spcBef>
                <a:spcPts val="2400"/>
              </a:spcBef>
              <a:buFont typeface="+mj-lt"/>
              <a:buAutoNum type="arabicPeriod"/>
            </a:pPr>
            <a:r>
              <a:rPr lang="en-US" dirty="0"/>
              <a:t>ERCOT Retail Market Guide Section 7.3, Inadvertent Gain Process</a:t>
            </a:r>
          </a:p>
          <a:p>
            <a:pPr marL="365760" indent="-365760">
              <a:spcBef>
                <a:spcPts val="2400"/>
              </a:spcBef>
              <a:buFont typeface="+mj-lt"/>
              <a:buAutoNum type="arabicPeriod"/>
            </a:pPr>
            <a:r>
              <a:rPr lang="en-US" dirty="0" err="1"/>
              <a:t>MarkeTrak</a:t>
            </a:r>
            <a:r>
              <a:rPr lang="en-US" dirty="0"/>
              <a:t> User’s Guide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121</a:t>
            </a:fld>
            <a:endParaRPr lang="en-US"/>
          </a:p>
        </p:txBody>
      </p:sp>
    </p:spTree>
    <p:extLst>
      <p:ext uri="{BB962C8B-B14F-4D97-AF65-F5344CB8AC3E}">
        <p14:creationId xmlns:p14="http://schemas.microsoft.com/office/powerpoint/2010/main" val="414367498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a:t>
            </a:r>
          </a:p>
        </p:txBody>
      </p:sp>
      <p:sp>
        <p:nvSpPr>
          <p:cNvPr id="3" name="Content Placeholder 2"/>
          <p:cNvSpPr>
            <a:spLocks noGrp="1"/>
          </p:cNvSpPr>
          <p:nvPr>
            <p:ph idx="1"/>
          </p:nvPr>
        </p:nvSpPr>
        <p:spPr/>
        <p:txBody>
          <a:bodyPr/>
          <a:lstStyle/>
          <a:p>
            <a:pPr marL="0" indent="0">
              <a:buNone/>
            </a:pPr>
            <a:r>
              <a:rPr lang="en-US" sz="2000" b="1" dirty="0"/>
              <a:t>PUCT Subst. Rule §25.495. Unauthorized Change of Retail Electric </a:t>
            </a:r>
            <a:r>
              <a:rPr lang="en-US" sz="2000" b="1" dirty="0" smtClean="0"/>
              <a:t>Provider</a:t>
            </a:r>
          </a:p>
          <a:p>
            <a:pPr marL="0" indent="0">
              <a:spcBef>
                <a:spcPts val="1200"/>
              </a:spcBef>
              <a:buNone/>
            </a:pPr>
            <a:r>
              <a:rPr lang="en-US" sz="1800" dirty="0" smtClean="0">
                <a:hlinkClick r:id="rId2"/>
              </a:rPr>
              <a:t>http</a:t>
            </a:r>
            <a:r>
              <a:rPr lang="en-US" sz="1800" dirty="0">
                <a:hlinkClick r:id="rId2"/>
              </a:rPr>
              <a:t>://</a:t>
            </a:r>
            <a:r>
              <a:rPr lang="en-US" sz="1800" dirty="0" smtClean="0">
                <a:hlinkClick r:id="rId2"/>
              </a:rPr>
              <a:t>www.puc.texas.gov/agency/rulesnlaws/subrules/electric/Electric.aspx</a:t>
            </a:r>
            <a:r>
              <a:rPr lang="en-US" sz="1800" dirty="0" smtClean="0"/>
              <a:t> </a:t>
            </a:r>
            <a:endParaRPr lang="en-US" sz="1800" dirty="0"/>
          </a:p>
          <a:p>
            <a:pPr>
              <a:spcBef>
                <a:spcPts val="1200"/>
              </a:spcBef>
            </a:pPr>
            <a:r>
              <a:rPr lang="en-US" sz="1800" dirty="0"/>
              <a:t>Either the original REP (Losing REP) or the switching REP (Gaining REP) shall file a </a:t>
            </a:r>
            <a:r>
              <a:rPr lang="en-US" sz="1800" dirty="0" err="1"/>
              <a:t>MarkeTrak</a:t>
            </a:r>
            <a:r>
              <a:rPr lang="en-US" sz="1800" dirty="0"/>
              <a:t> issue as promptly as possible</a:t>
            </a:r>
          </a:p>
          <a:p>
            <a:pPr>
              <a:spcBef>
                <a:spcPts val="800"/>
              </a:spcBef>
            </a:pPr>
            <a:r>
              <a:rPr lang="en-US" sz="1800" dirty="0"/>
              <a:t>Affected REPs, ERCOT, and TDSP shall take all actions necessary to return the customer to the original REP as quickly as possible</a:t>
            </a:r>
          </a:p>
          <a:p>
            <a:pPr>
              <a:spcBef>
                <a:spcPts val="800"/>
              </a:spcBef>
            </a:pPr>
            <a:r>
              <a:rPr lang="en-US" sz="1800" dirty="0"/>
              <a:t>Gaining REP shall pay all transmission and distribution charges associated with returning the customer to the Losing REP</a:t>
            </a:r>
          </a:p>
          <a:p>
            <a:pPr>
              <a:spcBef>
                <a:spcPts val="800"/>
              </a:spcBef>
            </a:pPr>
            <a:r>
              <a:rPr lang="en-US" sz="1800" dirty="0"/>
              <a:t>Gaining REP shall refund within 5 days all charges paid by the customer for the time period the Losing REP regains and ultimately rebills the customer</a:t>
            </a:r>
          </a:p>
          <a:p>
            <a:pPr>
              <a:spcBef>
                <a:spcPts val="800"/>
              </a:spcBef>
            </a:pPr>
            <a:r>
              <a:rPr lang="en-US" sz="1800" dirty="0"/>
              <a:t>The REP that ultimately bills the customer is responsible for the </a:t>
            </a:r>
            <a:r>
              <a:rPr lang="en-US" sz="1800" dirty="0" smtClean="0"/>
              <a:t>non-</a:t>
            </a:r>
            <a:r>
              <a:rPr lang="en-US" sz="1800" dirty="0" err="1" smtClean="0"/>
              <a:t>bypassable</a:t>
            </a:r>
            <a:r>
              <a:rPr lang="en-US" sz="1800" dirty="0" smtClean="0"/>
              <a:t> </a:t>
            </a:r>
            <a:r>
              <a:rPr lang="en-US" sz="1800" dirty="0"/>
              <a:t>charges and wholesale consumption for the customer</a:t>
            </a:r>
          </a:p>
          <a:p>
            <a:pPr>
              <a:spcBef>
                <a:spcPts val="800"/>
              </a:spcBef>
            </a:pPr>
            <a:r>
              <a:rPr lang="en-US" sz="1800" dirty="0"/>
              <a:t>The customer shall pay no more than the price at which the customer would have been billed had the unauthorized switch or move-in not occurred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122</a:t>
            </a:fld>
            <a:endParaRPr lang="en-US"/>
          </a:p>
        </p:txBody>
      </p:sp>
    </p:spTree>
    <p:extLst>
      <p:ext uri="{BB962C8B-B14F-4D97-AF65-F5344CB8AC3E}">
        <p14:creationId xmlns:p14="http://schemas.microsoft.com/office/powerpoint/2010/main" val="64196200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a:t>
            </a:r>
          </a:p>
        </p:txBody>
      </p:sp>
      <p:sp>
        <p:nvSpPr>
          <p:cNvPr id="3" name="Content Placeholder 2"/>
          <p:cNvSpPr>
            <a:spLocks noGrp="1"/>
          </p:cNvSpPr>
          <p:nvPr>
            <p:ph idx="1"/>
          </p:nvPr>
        </p:nvSpPr>
        <p:spPr>
          <a:xfrm>
            <a:off x="381000" y="916860"/>
            <a:ext cx="8458200" cy="5374525"/>
          </a:xfrm>
        </p:spPr>
        <p:txBody>
          <a:bodyPr/>
          <a:lstStyle/>
          <a:p>
            <a:pPr marL="0" indent="0">
              <a:buNone/>
            </a:pPr>
            <a:r>
              <a:rPr lang="en-US" sz="2000" b="1" dirty="0"/>
              <a:t>ERCOT Retail Market </a:t>
            </a:r>
            <a:r>
              <a:rPr lang="en-US" sz="2000" b="1" dirty="0" smtClean="0"/>
              <a:t>Guide </a:t>
            </a:r>
          </a:p>
          <a:p>
            <a:pPr marL="0" indent="0">
              <a:spcBef>
                <a:spcPts val="600"/>
              </a:spcBef>
              <a:buNone/>
            </a:pPr>
            <a:r>
              <a:rPr lang="en-US" sz="1600" dirty="0" smtClean="0">
                <a:hlinkClick r:id="rId2"/>
              </a:rPr>
              <a:t>http</a:t>
            </a:r>
            <a:r>
              <a:rPr lang="en-US" sz="1600" dirty="0">
                <a:hlinkClick r:id="rId2"/>
              </a:rPr>
              <a:t>://www.ercot.com/mktrules/guides/retail/current</a:t>
            </a:r>
            <a:endParaRPr lang="en-US" sz="1600" dirty="0"/>
          </a:p>
          <a:p>
            <a:pPr marL="0" indent="0">
              <a:spcBef>
                <a:spcPts val="1200"/>
              </a:spcBef>
              <a:buNone/>
            </a:pPr>
            <a:r>
              <a:rPr lang="en-US" sz="1600" dirty="0" smtClean="0"/>
              <a:t>7.3 </a:t>
            </a:r>
            <a:r>
              <a:rPr lang="en-US" sz="1600" dirty="0"/>
              <a:t>Inadvertent Gain Process</a:t>
            </a:r>
          </a:p>
          <a:p>
            <a:pPr marL="274320" lvl="1" indent="0">
              <a:spcBef>
                <a:spcPts val="100"/>
              </a:spcBef>
              <a:buNone/>
            </a:pPr>
            <a:r>
              <a:rPr lang="en-US" sz="1500" i="1" dirty="0"/>
              <a:t>7.3.1 Escalation Process</a:t>
            </a:r>
          </a:p>
          <a:p>
            <a:pPr marL="274320" lvl="1" indent="0">
              <a:spcBef>
                <a:spcPts val="100"/>
              </a:spcBef>
              <a:buNone/>
            </a:pPr>
            <a:r>
              <a:rPr lang="en-US" sz="1500" i="1" dirty="0"/>
              <a:t>7.3.2 Competitive Retailer’s Inadvertent Gain Process</a:t>
            </a:r>
          </a:p>
          <a:p>
            <a:pPr marL="731520" lvl="2" indent="0">
              <a:spcBef>
                <a:spcPts val="100"/>
              </a:spcBef>
              <a:buNone/>
            </a:pPr>
            <a:r>
              <a:rPr lang="en-US" sz="1500" dirty="0" smtClean="0"/>
              <a:t>7.3.2.1   Buyer’s </a:t>
            </a:r>
            <a:r>
              <a:rPr lang="en-US" sz="1500" dirty="0"/>
              <a:t>Remorse</a:t>
            </a:r>
          </a:p>
          <a:p>
            <a:pPr marL="731520" lvl="2" indent="0">
              <a:spcBef>
                <a:spcPts val="100"/>
              </a:spcBef>
              <a:buNone/>
            </a:pPr>
            <a:r>
              <a:rPr lang="en-US" sz="1500" dirty="0" smtClean="0"/>
              <a:t>7.3.2.2   Prevention </a:t>
            </a:r>
            <a:r>
              <a:rPr lang="en-US" sz="1500" dirty="0"/>
              <a:t>of Inadvertent Gains</a:t>
            </a:r>
          </a:p>
          <a:p>
            <a:pPr marL="731520" lvl="2" indent="0">
              <a:spcBef>
                <a:spcPts val="100"/>
              </a:spcBef>
              <a:buNone/>
            </a:pPr>
            <a:r>
              <a:rPr lang="en-US" sz="1500" dirty="0" smtClean="0"/>
              <a:t>7.3.2.3   Resolution </a:t>
            </a:r>
            <a:r>
              <a:rPr lang="en-US" sz="1500" dirty="0"/>
              <a:t>of Inadvertent Gains</a:t>
            </a:r>
          </a:p>
          <a:p>
            <a:pPr marL="731520" lvl="2" indent="0">
              <a:spcBef>
                <a:spcPts val="100"/>
              </a:spcBef>
              <a:buNone/>
            </a:pPr>
            <a:r>
              <a:rPr lang="en-US" sz="1500" dirty="0" smtClean="0"/>
              <a:t>7.3.2.4   Valid Reject / </a:t>
            </a:r>
            <a:r>
              <a:rPr lang="en-US" sz="1500" dirty="0" err="1" smtClean="0"/>
              <a:t>Unexecutable</a:t>
            </a:r>
            <a:r>
              <a:rPr lang="en-US" sz="1500" dirty="0" smtClean="0"/>
              <a:t> </a:t>
            </a:r>
            <a:r>
              <a:rPr lang="en-US" sz="1500" dirty="0"/>
              <a:t>Reasons</a:t>
            </a:r>
          </a:p>
          <a:p>
            <a:pPr marL="731520" lvl="2" indent="0">
              <a:spcBef>
                <a:spcPts val="100"/>
              </a:spcBef>
              <a:buNone/>
            </a:pPr>
            <a:r>
              <a:rPr lang="en-US" sz="1500" dirty="0" smtClean="0"/>
              <a:t>7.3.2.5   Invalid Reject / </a:t>
            </a:r>
            <a:r>
              <a:rPr lang="en-US" sz="1500" dirty="0" err="1" smtClean="0"/>
              <a:t>Unexecutable</a:t>
            </a:r>
            <a:r>
              <a:rPr lang="en-US" sz="1500" dirty="0" smtClean="0"/>
              <a:t> </a:t>
            </a:r>
            <a:r>
              <a:rPr lang="en-US" sz="1500" dirty="0"/>
              <a:t>Reasons</a:t>
            </a:r>
          </a:p>
          <a:p>
            <a:pPr marL="731520" lvl="2" indent="0">
              <a:spcBef>
                <a:spcPts val="100"/>
              </a:spcBef>
              <a:buNone/>
            </a:pPr>
            <a:r>
              <a:rPr lang="en-US" sz="1500" dirty="0" smtClean="0"/>
              <a:t>7.3.2.6   Out-of-Sync </a:t>
            </a:r>
            <a:r>
              <a:rPr lang="en-US" sz="1500" dirty="0"/>
              <a:t>Conditions</a:t>
            </a:r>
          </a:p>
          <a:p>
            <a:pPr marL="731520" lvl="2" indent="0">
              <a:spcBef>
                <a:spcPts val="100"/>
              </a:spcBef>
              <a:buNone/>
            </a:pPr>
            <a:r>
              <a:rPr lang="en-US" sz="1500" dirty="0" smtClean="0"/>
              <a:t>7.3.2.7   No </a:t>
            </a:r>
            <a:r>
              <a:rPr lang="en-US" sz="1500" dirty="0"/>
              <a:t>Losing Competitive Retailer of Record</a:t>
            </a:r>
          </a:p>
          <a:p>
            <a:pPr marL="274320" lvl="1" indent="0">
              <a:spcBef>
                <a:spcPts val="100"/>
              </a:spcBef>
              <a:buNone/>
            </a:pPr>
            <a:r>
              <a:rPr lang="en-US" sz="1500" i="1" dirty="0"/>
              <a:t>7.3.3  Charges Associated with Returning the Customer</a:t>
            </a:r>
          </a:p>
          <a:p>
            <a:pPr marL="274320" lvl="1" indent="0">
              <a:spcBef>
                <a:spcPts val="100"/>
              </a:spcBef>
              <a:buNone/>
            </a:pPr>
            <a:r>
              <a:rPr lang="en-US" sz="1500" i="1" dirty="0"/>
              <a:t>7.3.4  Transmission </a:t>
            </a:r>
            <a:r>
              <a:rPr lang="en-US" sz="1500" i="1" dirty="0" smtClean="0"/>
              <a:t>and / or </a:t>
            </a:r>
            <a:r>
              <a:rPr lang="en-US" sz="1500" i="1" dirty="0"/>
              <a:t>Distribution Service Provider Inadvertent Gain Process</a:t>
            </a:r>
          </a:p>
          <a:p>
            <a:pPr marL="731520" lvl="2" indent="0">
              <a:spcBef>
                <a:spcPts val="100"/>
              </a:spcBef>
              <a:buNone/>
            </a:pPr>
            <a:r>
              <a:rPr lang="en-US" sz="1500" dirty="0" smtClean="0"/>
              <a:t>7.3.4.1   Inadvertent </a:t>
            </a:r>
            <a:r>
              <a:rPr lang="en-US" sz="1500" dirty="0"/>
              <a:t>Dates Greater than 150 days</a:t>
            </a:r>
          </a:p>
          <a:p>
            <a:pPr marL="731520" lvl="2" indent="0">
              <a:spcBef>
                <a:spcPts val="100"/>
              </a:spcBef>
              <a:buNone/>
            </a:pPr>
            <a:r>
              <a:rPr lang="en-US" sz="1500" dirty="0" smtClean="0"/>
              <a:t>7.3.4.2   Inadvertent </a:t>
            </a:r>
            <a:r>
              <a:rPr lang="en-US" sz="1500" dirty="0"/>
              <a:t>Order is Pending</a:t>
            </a:r>
          </a:p>
          <a:p>
            <a:pPr marL="731520" lvl="2" indent="0">
              <a:spcBef>
                <a:spcPts val="100"/>
              </a:spcBef>
              <a:buNone/>
            </a:pPr>
            <a:r>
              <a:rPr lang="en-US" sz="1500" dirty="0" smtClean="0"/>
              <a:t>7.3.4.3   Third </a:t>
            </a:r>
            <a:r>
              <a:rPr lang="en-US" sz="1500" dirty="0"/>
              <a:t>Party has Gained Electric Service Identifier (Leapfrog Scenario)</a:t>
            </a:r>
          </a:p>
          <a:p>
            <a:pPr marL="731520" lvl="2" indent="0">
              <a:spcBef>
                <a:spcPts val="100"/>
              </a:spcBef>
              <a:buNone/>
            </a:pPr>
            <a:r>
              <a:rPr lang="en-US" sz="1500" dirty="0" smtClean="0"/>
              <a:t>7.3.4.4   Transmission </a:t>
            </a:r>
            <a:r>
              <a:rPr lang="en-US" sz="1500" dirty="0"/>
              <a:t>and/or Distribution Service Provider Billing</a:t>
            </a:r>
          </a:p>
          <a:p>
            <a:pPr marL="274320" lvl="1" indent="0">
              <a:spcBef>
                <a:spcPts val="100"/>
              </a:spcBef>
              <a:buNone/>
            </a:pPr>
            <a:r>
              <a:rPr lang="en-US" sz="1500" i="1" dirty="0"/>
              <a:t>7.3.5  Customer Rescission after Completion of a Switch Transaction</a:t>
            </a:r>
          </a:p>
          <a:p>
            <a:pPr marL="731520" lvl="2" indent="0">
              <a:spcBef>
                <a:spcPts val="100"/>
              </a:spcBef>
              <a:buNone/>
            </a:pPr>
            <a:r>
              <a:rPr lang="en-US" sz="1500" dirty="0" smtClean="0"/>
              <a:t>7.3.5.1   Additional </a:t>
            </a:r>
            <a:r>
              <a:rPr lang="en-US" sz="1500" dirty="0"/>
              <a:t>Valid Reasons for Rejection of a Rescission-based Issue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123</a:t>
            </a:fld>
            <a:endParaRPr lang="en-US"/>
          </a:p>
        </p:txBody>
      </p:sp>
    </p:spTree>
    <p:extLst>
      <p:ext uri="{BB962C8B-B14F-4D97-AF65-F5344CB8AC3E}">
        <p14:creationId xmlns:p14="http://schemas.microsoft.com/office/powerpoint/2010/main" val="394260754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a:t>
            </a:r>
          </a:p>
        </p:txBody>
      </p:sp>
      <p:sp>
        <p:nvSpPr>
          <p:cNvPr id="3" name="Content Placeholder 2"/>
          <p:cNvSpPr>
            <a:spLocks noGrp="1"/>
          </p:cNvSpPr>
          <p:nvPr>
            <p:ph idx="1"/>
          </p:nvPr>
        </p:nvSpPr>
        <p:spPr/>
        <p:txBody>
          <a:bodyPr/>
          <a:lstStyle/>
          <a:p>
            <a:pPr marL="0" indent="0">
              <a:buNone/>
            </a:pPr>
            <a:r>
              <a:rPr lang="en-US" sz="2000" b="1" dirty="0"/>
              <a:t>Retail Market Guide Section 7.3  Inadvertent Gain Process</a:t>
            </a:r>
          </a:p>
          <a:p>
            <a:pPr marL="0" indent="0">
              <a:spcBef>
                <a:spcPts val="1200"/>
              </a:spcBef>
              <a:buNone/>
            </a:pPr>
            <a:r>
              <a:rPr lang="en-US" sz="2000" dirty="0"/>
              <a:t>Guidelines for ensuring that inadvertently gained ESI IDs are returned to the Losing REP in a quick and efficient manner with minimal inconvenience to the Customer as required by PUC Subst. Rule 25.495 Unauthorized Change of Retail Electric Provider</a:t>
            </a:r>
          </a:p>
          <a:p>
            <a:endParaRPr lang="en-US" sz="2000" dirty="0"/>
          </a:p>
          <a:p>
            <a:pPr marL="0" indent="0">
              <a:buNone/>
            </a:pPr>
            <a:r>
              <a:rPr lang="en-US" sz="2000" b="1" dirty="0"/>
              <a:t>Escalation Process:</a:t>
            </a:r>
          </a:p>
          <a:p>
            <a:pPr>
              <a:spcBef>
                <a:spcPts val="1200"/>
              </a:spcBef>
            </a:pPr>
            <a:r>
              <a:rPr lang="en-US" sz="2000" dirty="0"/>
              <a:t>Each Market Participant is responsible for it’s own compliance with the PUCT rules and RMG procedures &amp; timelines.</a:t>
            </a:r>
          </a:p>
          <a:p>
            <a:pPr>
              <a:spcBef>
                <a:spcPts val="1200"/>
              </a:spcBef>
            </a:pPr>
            <a:r>
              <a:rPr lang="en-US" sz="2000" dirty="0"/>
              <a:t>Each Market Participant shall maintain and update escalation contacts within the </a:t>
            </a:r>
            <a:r>
              <a:rPr lang="en-US" sz="2000" dirty="0" err="1"/>
              <a:t>MarkeTrak</a:t>
            </a:r>
            <a:r>
              <a:rPr lang="en-US" sz="2000" dirty="0"/>
              <a:t> Rolodex</a:t>
            </a:r>
          </a:p>
          <a:p>
            <a:pPr>
              <a:spcBef>
                <a:spcPts val="1200"/>
              </a:spcBef>
            </a:pPr>
            <a:r>
              <a:rPr lang="en-US" sz="2000" dirty="0" err="1"/>
              <a:t>MarkeTrak</a:t>
            </a:r>
            <a:r>
              <a:rPr lang="en-US" sz="2000" dirty="0"/>
              <a:t> will send escalation emails to the escalation contacts whenever an issue has remained in a ‘New’ or ‘Pending’ state for more than 3 calendar </a:t>
            </a:r>
            <a:r>
              <a:rPr lang="en-US" sz="2000" dirty="0" smtClean="0"/>
              <a:t>days</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124</a:t>
            </a:fld>
            <a:endParaRPr lang="en-US"/>
          </a:p>
        </p:txBody>
      </p:sp>
    </p:spTree>
    <p:extLst>
      <p:ext uri="{BB962C8B-B14F-4D97-AF65-F5344CB8AC3E}">
        <p14:creationId xmlns:p14="http://schemas.microsoft.com/office/powerpoint/2010/main" val="129876939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a:t>
            </a:r>
          </a:p>
        </p:txBody>
      </p:sp>
      <p:sp>
        <p:nvSpPr>
          <p:cNvPr id="3" name="Content Placeholder 2"/>
          <p:cNvSpPr>
            <a:spLocks noGrp="1"/>
          </p:cNvSpPr>
          <p:nvPr>
            <p:ph idx="1"/>
          </p:nvPr>
        </p:nvSpPr>
        <p:spPr>
          <a:xfrm>
            <a:off x="381000" y="916860"/>
            <a:ext cx="8458200" cy="3656259"/>
          </a:xfrm>
        </p:spPr>
        <p:txBody>
          <a:bodyPr/>
          <a:lstStyle/>
          <a:p>
            <a:pPr marL="0" indent="0">
              <a:buNone/>
            </a:pPr>
            <a:r>
              <a:rPr lang="en-US" sz="2000" b="1" dirty="0"/>
              <a:t>Section 7.3, Inadvertent Gain Process - continued</a:t>
            </a:r>
          </a:p>
          <a:p>
            <a:pPr>
              <a:spcBef>
                <a:spcPts val="800"/>
              </a:spcBef>
            </a:pPr>
            <a:r>
              <a:rPr lang="en-US" sz="1800" dirty="0"/>
              <a:t>CRs, both Losing and Gaining Reps, must investigate the matter and </a:t>
            </a:r>
            <a:r>
              <a:rPr lang="en-US" sz="1800" b="1" dirty="0">
                <a:solidFill>
                  <a:schemeClr val="accent5"/>
                </a:solidFill>
              </a:rPr>
              <a:t>provide all necessary/relevant information</a:t>
            </a:r>
            <a:r>
              <a:rPr lang="en-US" sz="1800" dirty="0"/>
              <a:t> – customer name, service address, meter number</a:t>
            </a:r>
          </a:p>
          <a:p>
            <a:pPr>
              <a:spcBef>
                <a:spcPts val="800"/>
              </a:spcBef>
            </a:pPr>
            <a:r>
              <a:rPr lang="en-US" sz="1800" dirty="0"/>
              <a:t>An </a:t>
            </a:r>
            <a:r>
              <a:rPr lang="en-US" sz="1800" b="1" dirty="0">
                <a:solidFill>
                  <a:schemeClr val="accent5"/>
                </a:solidFill>
              </a:rPr>
              <a:t>untimely rescission </a:t>
            </a:r>
            <a:r>
              <a:rPr lang="en-US" sz="1800" dirty="0"/>
              <a:t>is not treated as an inadvertent gain or loss</a:t>
            </a:r>
          </a:p>
          <a:p>
            <a:pPr>
              <a:spcBef>
                <a:spcPts val="800"/>
              </a:spcBef>
            </a:pPr>
            <a:r>
              <a:rPr lang="en-US" sz="1800" dirty="0"/>
              <a:t>The </a:t>
            </a:r>
            <a:r>
              <a:rPr lang="en-US" sz="1800" dirty="0" smtClean="0"/>
              <a:t>IAG </a:t>
            </a:r>
            <a:r>
              <a:rPr lang="en-US" sz="1800" dirty="0"/>
              <a:t>process shall not be used to resolve an issue which an authorized enrollment causes a </a:t>
            </a:r>
            <a:r>
              <a:rPr lang="en-US" sz="1800" b="1" dirty="0">
                <a:solidFill>
                  <a:schemeClr val="accent5"/>
                </a:solidFill>
              </a:rPr>
              <a:t>breach of contract </a:t>
            </a:r>
            <a:r>
              <a:rPr lang="en-US" sz="1800" dirty="0"/>
              <a:t>between Customer and Losing Rep</a:t>
            </a:r>
          </a:p>
          <a:p>
            <a:pPr>
              <a:spcBef>
                <a:spcPts val="800"/>
              </a:spcBef>
            </a:pPr>
            <a:r>
              <a:rPr lang="en-US" sz="1800" dirty="0"/>
              <a:t>Utilize the Cancel w/ Approval </a:t>
            </a:r>
            <a:r>
              <a:rPr lang="en-US" sz="1800" dirty="0" err="1"/>
              <a:t>MarkeTrak</a:t>
            </a:r>
            <a:r>
              <a:rPr lang="en-US" sz="1800" dirty="0"/>
              <a:t> to prevent an </a:t>
            </a:r>
            <a:r>
              <a:rPr lang="en-US" sz="1800" dirty="0" smtClean="0"/>
              <a:t>IAG </a:t>
            </a:r>
            <a:r>
              <a:rPr lang="en-US" sz="1800" dirty="0"/>
              <a:t>if within one Retail Business Day prior to MVI or switch </a:t>
            </a:r>
          </a:p>
          <a:p>
            <a:pPr>
              <a:spcBef>
                <a:spcPts val="800"/>
              </a:spcBef>
            </a:pPr>
            <a:r>
              <a:rPr lang="en-US" sz="1800" dirty="0"/>
              <a:t>If future dated MVI or switch and earlier than one Retail Business Day prior to transaction, utilize 814_08 Cancel Request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125</a:t>
            </a:fld>
            <a:endParaRPr lang="en-US"/>
          </a:p>
        </p:txBody>
      </p:sp>
      <p:grpSp>
        <p:nvGrpSpPr>
          <p:cNvPr id="5" name="Group 4"/>
          <p:cNvGrpSpPr/>
          <p:nvPr/>
        </p:nvGrpSpPr>
        <p:grpSpPr>
          <a:xfrm>
            <a:off x="1562100" y="4682049"/>
            <a:ext cx="6019800" cy="1412592"/>
            <a:chOff x="1703754" y="4642401"/>
            <a:chExt cx="6019800" cy="1412592"/>
          </a:xfrm>
        </p:grpSpPr>
        <p:sp>
          <p:nvSpPr>
            <p:cNvPr id="6" name="Right Arrow 5"/>
            <p:cNvSpPr/>
            <p:nvPr/>
          </p:nvSpPr>
          <p:spPr>
            <a:xfrm>
              <a:off x="1703754" y="4642401"/>
              <a:ext cx="6019800" cy="457200"/>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5650523" y="4989288"/>
              <a:ext cx="146854" cy="66905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8" name="Rectangle 7"/>
            <p:cNvSpPr/>
            <p:nvPr/>
          </p:nvSpPr>
          <p:spPr>
            <a:xfrm>
              <a:off x="2998838" y="4989288"/>
              <a:ext cx="146854" cy="66905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9" name="Rectangle 8"/>
            <p:cNvSpPr/>
            <p:nvPr/>
          </p:nvSpPr>
          <p:spPr>
            <a:xfrm>
              <a:off x="1883193" y="5039056"/>
              <a:ext cx="867545" cy="338554"/>
            </a:xfrm>
            <a:prstGeom prst="rect">
              <a:avLst/>
            </a:prstGeom>
          </p:spPr>
          <p:txBody>
            <a:bodyPr wrap="none">
              <a:spAutoFit/>
            </a:bodyPr>
            <a:lstStyle/>
            <a:p>
              <a:r>
                <a:rPr lang="en-US" altLang="en-US" sz="1600" b="1" dirty="0" smtClean="0"/>
                <a:t>814_08</a:t>
              </a:r>
              <a:endParaRPr lang="en-US" sz="1600" dirty="0"/>
            </a:p>
          </p:txBody>
        </p:sp>
        <p:sp>
          <p:nvSpPr>
            <p:cNvPr id="10" name="Rectangle 9"/>
            <p:cNvSpPr/>
            <p:nvPr/>
          </p:nvSpPr>
          <p:spPr>
            <a:xfrm>
              <a:off x="3280512" y="5039056"/>
              <a:ext cx="2159566" cy="338554"/>
            </a:xfrm>
            <a:prstGeom prst="rect">
              <a:avLst/>
            </a:prstGeom>
          </p:spPr>
          <p:txBody>
            <a:bodyPr wrap="none">
              <a:spAutoFit/>
            </a:bodyPr>
            <a:lstStyle/>
            <a:p>
              <a:r>
                <a:rPr lang="en-US" altLang="en-US" sz="1600" b="1" dirty="0"/>
                <a:t> Cancel w/ approval </a:t>
              </a:r>
              <a:endParaRPr lang="en-US" sz="1600" dirty="0"/>
            </a:p>
          </p:txBody>
        </p:sp>
        <p:sp>
          <p:nvSpPr>
            <p:cNvPr id="11" name="Rectangle 10"/>
            <p:cNvSpPr/>
            <p:nvPr/>
          </p:nvSpPr>
          <p:spPr>
            <a:xfrm>
              <a:off x="5838095" y="5039056"/>
              <a:ext cx="1602154" cy="584775"/>
            </a:xfrm>
            <a:prstGeom prst="rect">
              <a:avLst/>
            </a:prstGeom>
          </p:spPr>
          <p:txBody>
            <a:bodyPr wrap="square">
              <a:spAutoFit/>
            </a:bodyPr>
            <a:lstStyle/>
            <a:p>
              <a:pPr indent="-284162" algn="ctr">
                <a:defRPr/>
              </a:pPr>
              <a:r>
                <a:rPr lang="en-US" altLang="en-US" sz="1600" b="1" dirty="0" smtClean="0"/>
                <a:t>IAG </a:t>
              </a:r>
              <a:r>
                <a:rPr lang="en-US" altLang="en-US" sz="1600" b="1" dirty="0" err="1"/>
                <a:t>MarkeTrak</a:t>
              </a:r>
              <a:endParaRPr lang="en-US" altLang="en-US" sz="1600" b="1" dirty="0"/>
            </a:p>
          </p:txBody>
        </p:sp>
        <p:sp>
          <p:nvSpPr>
            <p:cNvPr id="12" name="Rectangle 11"/>
            <p:cNvSpPr/>
            <p:nvPr/>
          </p:nvSpPr>
          <p:spPr>
            <a:xfrm>
              <a:off x="2181637" y="5685661"/>
              <a:ext cx="1781258" cy="369332"/>
            </a:xfrm>
            <a:prstGeom prst="rect">
              <a:avLst/>
            </a:prstGeom>
          </p:spPr>
          <p:txBody>
            <a:bodyPr wrap="none">
              <a:spAutoFit/>
            </a:bodyPr>
            <a:lstStyle/>
            <a:p>
              <a:pPr algn="ctr"/>
              <a:r>
                <a:rPr lang="en-US" altLang="en-US" b="1" dirty="0" smtClean="0"/>
                <a:t>“Key Date” – 1</a:t>
              </a:r>
              <a:endParaRPr lang="en-US" dirty="0"/>
            </a:p>
          </p:txBody>
        </p:sp>
        <p:sp>
          <p:nvSpPr>
            <p:cNvPr id="13" name="Rectangle 12"/>
            <p:cNvSpPr/>
            <p:nvPr/>
          </p:nvSpPr>
          <p:spPr>
            <a:xfrm>
              <a:off x="4491228" y="5685661"/>
              <a:ext cx="2465443" cy="369332"/>
            </a:xfrm>
            <a:prstGeom prst="rect">
              <a:avLst/>
            </a:prstGeom>
          </p:spPr>
          <p:txBody>
            <a:bodyPr wrap="square">
              <a:spAutoFit/>
            </a:bodyPr>
            <a:lstStyle/>
            <a:p>
              <a:pPr indent="-284162" algn="ctr">
                <a:defRPr/>
              </a:pPr>
              <a:r>
                <a:rPr lang="en-US" altLang="en-US" b="1" dirty="0" smtClean="0"/>
                <a:t>“Key Date”</a:t>
              </a:r>
              <a:endParaRPr lang="en-US" altLang="en-US" dirty="0"/>
            </a:p>
          </p:txBody>
        </p:sp>
      </p:grpSp>
    </p:spTree>
    <p:extLst>
      <p:ext uri="{BB962C8B-B14F-4D97-AF65-F5344CB8AC3E}">
        <p14:creationId xmlns:p14="http://schemas.microsoft.com/office/powerpoint/2010/main" val="102914444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a:t>
            </a:r>
          </a:p>
        </p:txBody>
      </p:sp>
      <p:sp>
        <p:nvSpPr>
          <p:cNvPr id="3" name="Content Placeholder 2"/>
          <p:cNvSpPr>
            <a:spLocks noGrp="1"/>
          </p:cNvSpPr>
          <p:nvPr>
            <p:ph idx="1"/>
          </p:nvPr>
        </p:nvSpPr>
        <p:spPr>
          <a:xfrm>
            <a:off x="381000" y="916860"/>
            <a:ext cx="8458200" cy="4022463"/>
          </a:xfrm>
        </p:spPr>
        <p:txBody>
          <a:bodyPr/>
          <a:lstStyle/>
          <a:p>
            <a:pPr marL="0" indent="0">
              <a:buNone/>
            </a:pPr>
            <a:r>
              <a:rPr lang="en-US" sz="2000" b="1" dirty="0"/>
              <a:t>Section 7.3, Inadvertent Gain Process - continued</a:t>
            </a:r>
          </a:p>
          <a:p>
            <a:pPr>
              <a:spcBef>
                <a:spcPts val="800"/>
              </a:spcBef>
            </a:pPr>
            <a:r>
              <a:rPr lang="en-US" sz="1800" u="sng" dirty="0"/>
              <a:t>Do not issue a MVO on an ESI ID that was gained in error</a:t>
            </a:r>
          </a:p>
          <a:p>
            <a:pPr>
              <a:spcBef>
                <a:spcPts val="800"/>
              </a:spcBef>
            </a:pPr>
            <a:r>
              <a:rPr lang="en-US" sz="1800" dirty="0"/>
              <a:t>Do not issue an Inadvertent Loss </a:t>
            </a:r>
            <a:r>
              <a:rPr lang="en-US" sz="1800" dirty="0" err="1"/>
              <a:t>MarkeTrak</a:t>
            </a:r>
            <a:r>
              <a:rPr lang="en-US" sz="1800" dirty="0"/>
              <a:t> until the Gaining Rep’s transaction has completed</a:t>
            </a:r>
          </a:p>
          <a:p>
            <a:pPr>
              <a:spcBef>
                <a:spcPts val="800"/>
              </a:spcBef>
            </a:pPr>
            <a:r>
              <a:rPr lang="en-US" sz="1800" dirty="0"/>
              <a:t>The Losing Rep ultimately determines the reinstatement date</a:t>
            </a:r>
          </a:p>
          <a:p>
            <a:pPr>
              <a:spcBef>
                <a:spcPts val="800"/>
              </a:spcBef>
              <a:buClr>
                <a:schemeClr val="tx1"/>
              </a:buClr>
            </a:pPr>
            <a:r>
              <a:rPr lang="en-US" sz="1800" b="1" dirty="0">
                <a:solidFill>
                  <a:schemeClr val="accent5"/>
                </a:solidFill>
              </a:rPr>
              <a:t>Reinstatement date shall be at the earliest DOL + 1 (Date of Loss) and at the latest 10 days from the date the </a:t>
            </a:r>
            <a:r>
              <a:rPr lang="en-US" sz="1800" b="1" dirty="0" err="1">
                <a:solidFill>
                  <a:schemeClr val="accent5"/>
                </a:solidFill>
              </a:rPr>
              <a:t>MarkeTrak</a:t>
            </a:r>
            <a:r>
              <a:rPr lang="en-US" sz="1800" b="1" dirty="0">
                <a:solidFill>
                  <a:schemeClr val="accent5"/>
                </a:solidFill>
              </a:rPr>
              <a:t> was submitted</a:t>
            </a:r>
          </a:p>
          <a:p>
            <a:pPr>
              <a:spcBef>
                <a:spcPts val="800"/>
              </a:spcBef>
            </a:pPr>
            <a:r>
              <a:rPr lang="en-US" sz="1800" dirty="0"/>
              <a:t>The Losing Rep </a:t>
            </a:r>
            <a:r>
              <a:rPr lang="en-US" sz="1800" u="sng" dirty="0"/>
              <a:t>shall submit the BDMVI</a:t>
            </a:r>
            <a:r>
              <a:rPr lang="en-US" sz="1800" dirty="0"/>
              <a:t> (back-dated move in) 814_16 </a:t>
            </a:r>
            <a:r>
              <a:rPr lang="en-US" sz="1800" u="sng" dirty="0"/>
              <a:t>no later than 12 days after submittal of the </a:t>
            </a:r>
            <a:r>
              <a:rPr lang="en-US" sz="1800" u="sng" dirty="0" err="1"/>
              <a:t>MarkeTrak</a:t>
            </a:r>
            <a:r>
              <a:rPr lang="en-US" sz="1800" dirty="0"/>
              <a:t> and shall be dated with the ‘proposed regain date’ as agreed in the </a:t>
            </a:r>
            <a:r>
              <a:rPr lang="en-US" sz="1800" dirty="0" err="1"/>
              <a:t>MarkeTrak</a:t>
            </a:r>
            <a:endParaRPr lang="en-US" sz="1800" dirty="0"/>
          </a:p>
          <a:p>
            <a:pPr>
              <a:spcBef>
                <a:spcPts val="800"/>
              </a:spcBef>
            </a:pPr>
            <a:r>
              <a:rPr lang="en-US" sz="1800" dirty="0"/>
              <a:t>The MT will auto-close if remains untouched for 20 days from the date the TDSP selects ‘Ready to Receive’</a:t>
            </a:r>
          </a:p>
          <a:p>
            <a:pPr marL="0" indent="0">
              <a:buNone/>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126</a:t>
            </a:fld>
            <a:endParaRPr lang="en-US"/>
          </a:p>
        </p:txBody>
      </p:sp>
      <p:grpSp>
        <p:nvGrpSpPr>
          <p:cNvPr id="20" name="Group 19"/>
          <p:cNvGrpSpPr/>
          <p:nvPr/>
        </p:nvGrpSpPr>
        <p:grpSpPr>
          <a:xfrm>
            <a:off x="2131285" y="4986215"/>
            <a:ext cx="5240938" cy="1381814"/>
            <a:chOff x="2238385" y="4986215"/>
            <a:chExt cx="5240938" cy="1381814"/>
          </a:xfrm>
        </p:grpSpPr>
        <p:sp>
          <p:nvSpPr>
            <p:cNvPr id="6" name="Right Arrow 5"/>
            <p:cNvSpPr/>
            <p:nvPr/>
          </p:nvSpPr>
          <p:spPr>
            <a:xfrm>
              <a:off x="2376993" y="4986215"/>
              <a:ext cx="5102330" cy="457200"/>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5933800" y="5333102"/>
              <a:ext cx="146854" cy="66905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8" name="Rectangle 7"/>
            <p:cNvSpPr/>
            <p:nvPr/>
          </p:nvSpPr>
          <p:spPr>
            <a:xfrm>
              <a:off x="2376993" y="5333102"/>
              <a:ext cx="146854" cy="66905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0" name="Rectangle 9"/>
            <p:cNvSpPr/>
            <p:nvPr/>
          </p:nvSpPr>
          <p:spPr>
            <a:xfrm>
              <a:off x="3204309" y="5382870"/>
              <a:ext cx="2571260" cy="338554"/>
            </a:xfrm>
            <a:prstGeom prst="rect">
              <a:avLst/>
            </a:prstGeom>
          </p:spPr>
          <p:txBody>
            <a:bodyPr wrap="square">
              <a:spAutoFit/>
            </a:bodyPr>
            <a:lstStyle/>
            <a:p>
              <a:pPr algn="ctr"/>
              <a:r>
                <a:rPr lang="en-US" altLang="en-US" sz="1600" dirty="0"/>
                <a:t>Reinstatement date</a:t>
              </a:r>
              <a:endParaRPr lang="en-US" sz="1600" dirty="0"/>
            </a:p>
          </p:txBody>
        </p:sp>
        <p:sp>
          <p:nvSpPr>
            <p:cNvPr id="12" name="Rectangle 11"/>
            <p:cNvSpPr/>
            <p:nvPr/>
          </p:nvSpPr>
          <p:spPr>
            <a:xfrm>
              <a:off x="2238385" y="6029475"/>
              <a:ext cx="617477" cy="338554"/>
            </a:xfrm>
            <a:prstGeom prst="rect">
              <a:avLst/>
            </a:prstGeom>
          </p:spPr>
          <p:txBody>
            <a:bodyPr wrap="none">
              <a:spAutoFit/>
            </a:bodyPr>
            <a:lstStyle/>
            <a:p>
              <a:pPr algn="ctr"/>
              <a:r>
                <a:rPr lang="en-US" altLang="en-US" sz="1600" b="1" dirty="0" smtClean="0"/>
                <a:t>DOL</a:t>
              </a:r>
              <a:endParaRPr lang="en-US" sz="1600" dirty="0"/>
            </a:p>
          </p:txBody>
        </p:sp>
        <p:sp>
          <p:nvSpPr>
            <p:cNvPr id="14" name="Rectangle 13"/>
            <p:cNvSpPr/>
            <p:nvPr/>
          </p:nvSpPr>
          <p:spPr>
            <a:xfrm>
              <a:off x="2935943" y="5333102"/>
              <a:ext cx="146854" cy="669050"/>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5" name="Rectangle 14"/>
            <p:cNvSpPr/>
            <p:nvPr/>
          </p:nvSpPr>
          <p:spPr>
            <a:xfrm>
              <a:off x="2855862" y="6029475"/>
              <a:ext cx="963213" cy="338554"/>
            </a:xfrm>
            <a:prstGeom prst="rect">
              <a:avLst/>
            </a:prstGeom>
          </p:spPr>
          <p:txBody>
            <a:bodyPr wrap="none">
              <a:spAutoFit/>
            </a:bodyPr>
            <a:lstStyle/>
            <a:p>
              <a:r>
                <a:rPr lang="en-US" altLang="en-US" sz="1600" b="1" dirty="0" smtClean="0"/>
                <a:t>DOL + 1</a:t>
              </a:r>
              <a:endParaRPr lang="en-US" sz="1600" dirty="0"/>
            </a:p>
          </p:txBody>
        </p:sp>
        <p:cxnSp>
          <p:nvCxnSpPr>
            <p:cNvPr id="16" name="Straight Arrow Connector 15"/>
            <p:cNvCxnSpPr/>
            <p:nvPr/>
          </p:nvCxnSpPr>
          <p:spPr>
            <a:xfrm>
              <a:off x="3147932" y="5721424"/>
              <a:ext cx="2703143" cy="0"/>
            </a:xfrm>
            <a:prstGeom prst="straightConnector1">
              <a:avLst/>
            </a:prstGeom>
            <a:ln w="15875">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851075" y="6029475"/>
              <a:ext cx="1366080" cy="338554"/>
            </a:xfrm>
            <a:prstGeom prst="rect">
              <a:avLst/>
            </a:prstGeom>
          </p:spPr>
          <p:txBody>
            <a:bodyPr wrap="none">
              <a:spAutoFit/>
            </a:bodyPr>
            <a:lstStyle/>
            <a:p>
              <a:r>
                <a:rPr lang="en-US" altLang="en-US" sz="1600" b="1" dirty="0"/>
                <a:t>MT date +10</a:t>
              </a:r>
              <a:endParaRPr lang="en-US" sz="1600" dirty="0"/>
            </a:p>
          </p:txBody>
        </p:sp>
      </p:grpSp>
    </p:spTree>
    <p:extLst>
      <p:ext uri="{BB962C8B-B14F-4D97-AF65-F5344CB8AC3E}">
        <p14:creationId xmlns:p14="http://schemas.microsoft.com/office/powerpoint/2010/main" val="292875972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a:t>
            </a:r>
          </a:p>
        </p:txBody>
      </p:sp>
      <p:sp>
        <p:nvSpPr>
          <p:cNvPr id="3" name="Content Placeholder 2"/>
          <p:cNvSpPr>
            <a:spLocks noGrp="1"/>
          </p:cNvSpPr>
          <p:nvPr>
            <p:ph idx="1"/>
          </p:nvPr>
        </p:nvSpPr>
        <p:spPr/>
        <p:txBody>
          <a:bodyPr/>
          <a:lstStyle/>
          <a:p>
            <a:pPr marL="0" indent="0">
              <a:buNone/>
            </a:pPr>
            <a:r>
              <a:rPr lang="en-US" sz="2000" b="1" dirty="0"/>
              <a:t>Section 7.3, Inadvertent Gain Process - continued</a:t>
            </a:r>
          </a:p>
          <a:p>
            <a:pPr>
              <a:spcBef>
                <a:spcPts val="1200"/>
              </a:spcBef>
            </a:pPr>
            <a:r>
              <a:rPr lang="en-US" sz="1800" dirty="0"/>
              <a:t>Be mindful of the Valid and Invalid Reject/</a:t>
            </a:r>
            <a:r>
              <a:rPr lang="en-US" sz="1800" dirty="0" err="1"/>
              <a:t>Unexecutable</a:t>
            </a:r>
            <a:r>
              <a:rPr lang="en-US" sz="1800" dirty="0"/>
              <a:t> reasons</a:t>
            </a:r>
          </a:p>
          <a:p>
            <a:pPr>
              <a:spcBef>
                <a:spcPts val="1200"/>
              </a:spcBef>
            </a:pPr>
            <a:r>
              <a:rPr lang="en-US" sz="1800" dirty="0"/>
              <a:t>Each Rep shall be responsible for all non-</a:t>
            </a:r>
            <a:r>
              <a:rPr lang="en-US" sz="1800" dirty="0" err="1"/>
              <a:t>bypassable</a:t>
            </a:r>
            <a:r>
              <a:rPr lang="en-US" sz="1800" dirty="0"/>
              <a:t> TDSP charges and wholesale consumption costs for the periods that the Rep bills the customer</a:t>
            </a:r>
          </a:p>
          <a:p>
            <a:pPr>
              <a:spcBef>
                <a:spcPts val="1200"/>
              </a:spcBef>
            </a:pPr>
            <a:r>
              <a:rPr lang="en-US" sz="1800" dirty="0"/>
              <a:t>If a lights out in error situation occurs (the Gaining Rep issues a MVO or DNP) the Losing Rep may submit a </a:t>
            </a:r>
            <a:r>
              <a:rPr lang="en-US" sz="1800" b="1" dirty="0">
                <a:solidFill>
                  <a:schemeClr val="accent5"/>
                </a:solidFill>
              </a:rPr>
              <a:t>Redirect Fee </a:t>
            </a:r>
            <a:r>
              <a:rPr lang="en-US" sz="1800" b="1" dirty="0" err="1">
                <a:solidFill>
                  <a:schemeClr val="accent5"/>
                </a:solidFill>
              </a:rPr>
              <a:t>MarkeTrak</a:t>
            </a:r>
            <a:r>
              <a:rPr lang="en-US" sz="1800" dirty="0"/>
              <a:t> within 3 Retail Business Days following an 810_02 from the TDSP.  Keep in mind, not all TDSPs have MVI fees for standard meters.</a:t>
            </a:r>
          </a:p>
          <a:p>
            <a:pPr>
              <a:spcBef>
                <a:spcPts val="1200"/>
              </a:spcBef>
            </a:pPr>
            <a:r>
              <a:rPr lang="en-US" sz="1800" dirty="0"/>
              <a:t>TDSP shall not issue billing corrections more than 150 days in the past from the date of receipt of the BDMVI due to settlement issues.  Losing Rep must resubmit the BDMVI with a new date.</a:t>
            </a:r>
          </a:p>
          <a:p>
            <a:pPr>
              <a:spcBef>
                <a:spcPts val="1200"/>
              </a:spcBef>
              <a:buClr>
                <a:schemeClr val="tx1"/>
              </a:buClr>
            </a:pPr>
            <a:r>
              <a:rPr lang="en-US" sz="1800" b="1" dirty="0">
                <a:solidFill>
                  <a:schemeClr val="accent5"/>
                </a:solidFill>
              </a:rPr>
              <a:t>Leapfrog Scenario </a:t>
            </a:r>
            <a:r>
              <a:rPr lang="en-US" sz="1800" dirty="0"/>
              <a:t>– when a legitimate third party transaction has occurred to an inadvertently gained ESI ID or if the BDMVI’s proposed regain date is more than 2 Retail Business Days prior to scheduled transaction, TDSP shall respond this is no longer an inadvertent issue</a:t>
            </a:r>
            <a:r>
              <a:rPr lang="en-US" sz="1800" dirty="0" smtClean="0"/>
              <a:t>.</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127</a:t>
            </a:fld>
            <a:endParaRPr lang="en-US"/>
          </a:p>
        </p:txBody>
      </p:sp>
    </p:spTree>
    <p:extLst>
      <p:ext uri="{BB962C8B-B14F-4D97-AF65-F5344CB8AC3E}">
        <p14:creationId xmlns:p14="http://schemas.microsoft.com/office/powerpoint/2010/main" val="33649459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a:t>
            </a:r>
          </a:p>
        </p:txBody>
      </p:sp>
      <p:sp>
        <p:nvSpPr>
          <p:cNvPr id="3" name="Content Placeholder 2"/>
          <p:cNvSpPr>
            <a:spLocks noGrp="1"/>
          </p:cNvSpPr>
          <p:nvPr>
            <p:ph idx="1"/>
          </p:nvPr>
        </p:nvSpPr>
        <p:spPr/>
        <p:txBody>
          <a:bodyPr/>
          <a:lstStyle/>
          <a:p>
            <a:pPr marL="0" indent="0">
              <a:spcBef>
                <a:spcPts val="1800"/>
              </a:spcBef>
              <a:buNone/>
            </a:pPr>
            <a:r>
              <a:rPr lang="en-US" sz="2000" b="1" dirty="0" err="1"/>
              <a:t>MarkeTrak</a:t>
            </a:r>
            <a:r>
              <a:rPr lang="en-US" sz="2000" b="1" dirty="0"/>
              <a:t> User Guide</a:t>
            </a:r>
          </a:p>
          <a:p>
            <a:pPr marL="0" indent="0">
              <a:spcBef>
                <a:spcPts val="2400"/>
              </a:spcBef>
              <a:buNone/>
            </a:pPr>
            <a:r>
              <a:rPr lang="en-US" sz="2000" dirty="0">
                <a:hlinkClick r:id="rId2"/>
              </a:rPr>
              <a:t>http://www.ercot.com/content/services/client_svcs/mktrk_info/MarkeTrak%2520User%2520Guide[1]%20(2).zip</a:t>
            </a:r>
            <a:endParaRPr lang="en-US" sz="2000" dirty="0"/>
          </a:p>
          <a:p>
            <a:pPr marL="274320" lvl="1" indent="0">
              <a:spcBef>
                <a:spcPts val="2400"/>
              </a:spcBef>
              <a:buNone/>
            </a:pPr>
            <a:r>
              <a:rPr lang="en-US" sz="2000" dirty="0" smtClean="0"/>
              <a:t>2.1</a:t>
            </a:r>
            <a:r>
              <a:rPr lang="en-US" sz="2000" dirty="0"/>
              <a:t>	Day to Day Issues – Inadvertent Gain</a:t>
            </a:r>
          </a:p>
          <a:p>
            <a:pPr marL="274320" lvl="1" indent="0">
              <a:spcBef>
                <a:spcPts val="1200"/>
              </a:spcBef>
              <a:buNone/>
            </a:pPr>
            <a:r>
              <a:rPr lang="en-US" sz="2000" dirty="0"/>
              <a:t>	2.1.1  Required Fields for Inadvertent Gain</a:t>
            </a:r>
          </a:p>
          <a:p>
            <a:pPr marL="274320" lvl="1" indent="0">
              <a:spcBef>
                <a:spcPts val="1200"/>
              </a:spcBef>
              <a:buNone/>
            </a:pPr>
            <a:r>
              <a:rPr lang="en-US" sz="2000" dirty="0"/>
              <a:t>	2.1.2  Definition of Inadvertent Gain</a:t>
            </a:r>
          </a:p>
          <a:p>
            <a:pPr marL="274320" lvl="1" indent="0">
              <a:spcBef>
                <a:spcPts val="1200"/>
              </a:spcBef>
              <a:buNone/>
            </a:pPr>
            <a:r>
              <a:rPr lang="en-US" sz="2000" dirty="0"/>
              <a:t>	2.1.3  Submitting an Inadvertent Gain</a:t>
            </a:r>
          </a:p>
          <a:p>
            <a:pPr marL="274320" lvl="1" indent="0">
              <a:spcBef>
                <a:spcPts val="1200"/>
              </a:spcBef>
              <a:buNone/>
            </a:pPr>
            <a:r>
              <a:rPr lang="en-US" sz="2000" dirty="0"/>
              <a:t>	2.1.4  Submitting a Customer Rescission Issue</a:t>
            </a:r>
          </a:p>
          <a:p>
            <a:pPr marL="274320" lvl="1" indent="0">
              <a:spcBef>
                <a:spcPts val="1200"/>
              </a:spcBef>
              <a:buNone/>
            </a:pPr>
            <a:r>
              <a:rPr lang="en-US" sz="2000" dirty="0"/>
              <a:t>	2.1.5  Redirect Fees Subtype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128</a:t>
            </a:fld>
            <a:endParaRPr lang="en-US"/>
          </a:p>
        </p:txBody>
      </p:sp>
    </p:spTree>
    <p:extLst>
      <p:ext uri="{BB962C8B-B14F-4D97-AF65-F5344CB8AC3E}">
        <p14:creationId xmlns:p14="http://schemas.microsoft.com/office/powerpoint/2010/main" val="247625909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 Feedback?</a:t>
            </a:r>
            <a:endParaRPr lang="en-US" dirty="0"/>
          </a:p>
        </p:txBody>
      </p:sp>
      <p:pic>
        <p:nvPicPr>
          <p:cNvPr id="6"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9875" y="1754981"/>
            <a:ext cx="3524250" cy="3524250"/>
          </a:xfrm>
          <a:prstGeom prst="rect">
            <a:avLst/>
          </a:prstGeom>
        </p:spPr>
      </p:pic>
      <p:sp>
        <p:nvSpPr>
          <p:cNvPr id="4" name="Slide Number Placeholder 3"/>
          <p:cNvSpPr>
            <a:spLocks noGrp="1"/>
          </p:cNvSpPr>
          <p:nvPr>
            <p:ph type="sldNum" sz="quarter" idx="4"/>
          </p:nvPr>
        </p:nvSpPr>
        <p:spPr/>
        <p:txBody>
          <a:bodyPr/>
          <a:lstStyle/>
          <a:p>
            <a:fld id="{1D93BD3E-1E9A-4970-A6F7-E7AC52762E0C}" type="slidenum">
              <a:rPr lang="en-US" smtClean="0"/>
              <a:pPr/>
              <a:t>129</a:t>
            </a:fld>
            <a:endParaRPr lang="en-US"/>
          </a:p>
        </p:txBody>
      </p:sp>
      <p:sp>
        <p:nvSpPr>
          <p:cNvPr id="5" name="Text Placeholder 4"/>
          <p:cNvSpPr txBox="1">
            <a:spLocks/>
          </p:cNvSpPr>
          <p:nvPr/>
        </p:nvSpPr>
        <p:spPr>
          <a:xfrm>
            <a:off x="304800" y="990600"/>
            <a:ext cx="8540496" cy="46166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i="1" dirty="0" smtClean="0"/>
              <a:t>Scan this QR code to take the course survey!</a:t>
            </a:r>
            <a:endParaRPr lang="en-US" sz="2800" b="1" i="1" dirty="0"/>
          </a:p>
        </p:txBody>
      </p:sp>
    </p:spTree>
    <p:extLst>
      <p:ext uri="{BB962C8B-B14F-4D97-AF65-F5344CB8AC3E}">
        <p14:creationId xmlns:p14="http://schemas.microsoft.com/office/powerpoint/2010/main" val="66296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Update User</a:t>
            </a:r>
            <a:endParaRPr lang="en-US" b="1" dirty="0">
              <a:solidFill>
                <a:schemeClr val="accent1"/>
              </a:solidFill>
            </a:endParaRPr>
          </a:p>
        </p:txBody>
      </p:sp>
      <p:sp>
        <p:nvSpPr>
          <p:cNvPr id="3" name="Content Placeholder 2"/>
          <p:cNvSpPr>
            <a:spLocks noGrp="1"/>
          </p:cNvSpPr>
          <p:nvPr>
            <p:ph idx="1"/>
          </p:nvPr>
        </p:nvSpPr>
        <p:spPr>
          <a:xfrm>
            <a:off x="6477000" y="914400"/>
            <a:ext cx="2362200" cy="4876800"/>
          </a:xfrm>
        </p:spPr>
        <p:txBody>
          <a:bodyPr/>
          <a:lstStyle/>
          <a:p>
            <a:r>
              <a:rPr lang="en-US" sz="1800" dirty="0"/>
              <a:t>The fields appearing in green can be edited. For this example, the email address was modified.</a:t>
            </a:r>
          </a:p>
          <a:p>
            <a:pPr>
              <a:spcBef>
                <a:spcPts val="1200"/>
              </a:spcBef>
            </a:pPr>
            <a:r>
              <a:rPr lang="en-US" sz="1800" dirty="0"/>
              <a:t>Select OK</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 y="990600"/>
            <a:ext cx="596265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3"/>
          <p:cNvSpPr txBox="1">
            <a:spLocks noChangeArrowheads="1"/>
          </p:cNvSpPr>
          <p:nvPr/>
        </p:nvSpPr>
        <p:spPr bwMode="auto">
          <a:xfrm>
            <a:off x="4642168" y="4033838"/>
            <a:ext cx="3144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200" b="1" dirty="0">
                <a:solidFill>
                  <a:srgbClr val="FF0000"/>
                </a:solidFill>
                <a:latin typeface="Arial" panose="020B0604020202020204" pitchFamily="34" charset="0"/>
              </a:rPr>
              <a:t>“Now I’m jdoe@marketraktraining.com!”</a:t>
            </a:r>
          </a:p>
        </p:txBody>
      </p:sp>
    </p:spTree>
    <p:extLst>
      <p:ext uri="{BB962C8B-B14F-4D97-AF65-F5344CB8AC3E}">
        <p14:creationId xmlns:p14="http://schemas.microsoft.com/office/powerpoint/2010/main" val="294842885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Answers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130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650057724"/>
              </p:ext>
            </p:extLst>
          </p:nvPr>
        </p:nvGraphicFramePr>
        <p:xfrm>
          <a:off x="381000" y="933547"/>
          <a:ext cx="8458200" cy="4035552"/>
        </p:xfrm>
        <a:graphic>
          <a:graphicData uri="http://schemas.openxmlformats.org/drawingml/2006/table">
            <a:tbl>
              <a:tblPr firstRow="1" bandRow="1">
                <a:tableStyleId>{5C22544A-7EE6-4342-B048-85BDC9FD1C3A}</a:tableStyleId>
              </a:tblPr>
              <a:tblGrid>
                <a:gridCol w="823307"/>
                <a:gridCol w="7634893"/>
              </a:tblGrid>
              <a:tr h="0">
                <a:tc>
                  <a:txBody>
                    <a:bodyPr/>
                    <a:lstStyle/>
                    <a:p>
                      <a:pPr algn="ctr"/>
                      <a:r>
                        <a:rPr lang="en-US" sz="1300" dirty="0" smtClean="0"/>
                        <a:t>Slide</a:t>
                      </a:r>
                      <a:endParaRPr lang="en-US" sz="1300" dirty="0"/>
                    </a:p>
                  </a:txBody>
                  <a:tcPr anchor="ctr"/>
                </a:tc>
                <a:tc>
                  <a:txBody>
                    <a:bodyPr/>
                    <a:lstStyle/>
                    <a:p>
                      <a:pPr algn="ctr"/>
                      <a:r>
                        <a:rPr lang="en-US" sz="1300" dirty="0" smtClean="0"/>
                        <a:t>Answer</a:t>
                      </a:r>
                      <a:endParaRPr lang="en-US" sz="1300" dirty="0"/>
                    </a:p>
                  </a:txBody>
                  <a:tcPr anchor="ctr"/>
                </a:tc>
              </a:tr>
              <a:tr h="0">
                <a:tc>
                  <a:txBody>
                    <a:bodyPr/>
                    <a:lstStyle/>
                    <a:p>
                      <a:pPr algn="ctr"/>
                      <a:r>
                        <a:rPr lang="en-US" sz="1300" dirty="0" smtClean="0"/>
                        <a:t>30</a:t>
                      </a:r>
                      <a:endParaRPr lang="en-US" sz="1300" dirty="0"/>
                    </a:p>
                  </a:txBody>
                  <a:tcPr marT="73152" marB="73152" anchor="ctr"/>
                </a:tc>
                <a:tc>
                  <a:txBody>
                    <a:bodyPr/>
                    <a:lstStyle/>
                    <a:p>
                      <a:pPr algn="l"/>
                      <a:r>
                        <a:rPr lang="en-US" sz="1300" dirty="0" smtClean="0"/>
                        <a:t>b) The Gaining REP - </a:t>
                      </a:r>
                      <a:r>
                        <a:rPr lang="en-US" sz="1300" i="1" dirty="0" smtClean="0"/>
                        <a:t>only the Gaining REP may initiate the Rescission process.</a:t>
                      </a:r>
                      <a:endParaRPr lang="en-US" sz="1300" i="1" dirty="0"/>
                    </a:p>
                  </a:txBody>
                  <a:tcPr marT="73152" marB="73152" anchor="ctr"/>
                </a:tc>
              </a:tr>
              <a:tr h="0">
                <a:tc>
                  <a:txBody>
                    <a:bodyPr/>
                    <a:lstStyle/>
                    <a:p>
                      <a:pPr algn="ctr"/>
                      <a:r>
                        <a:rPr lang="en-US" sz="1300" dirty="0" smtClean="0"/>
                        <a:t>31</a:t>
                      </a:r>
                      <a:endParaRPr lang="en-US" sz="1300" dirty="0"/>
                    </a:p>
                  </a:txBody>
                  <a:tcPr marT="73152" marB="73152" anchor="ctr"/>
                </a:tc>
                <a:tc>
                  <a:txBody>
                    <a:bodyPr/>
                    <a:lstStyle/>
                    <a:p>
                      <a:pPr algn="l"/>
                      <a:r>
                        <a:rPr lang="en-US" sz="1300" dirty="0" smtClean="0"/>
                        <a:t>True - </a:t>
                      </a:r>
                      <a:r>
                        <a:rPr lang="en-US" sz="1300" i="1" dirty="0" smtClean="0"/>
                        <a:t>providing any relevant information assists in the timely resolution of the MT.</a:t>
                      </a:r>
                      <a:endParaRPr lang="en-US" sz="1300" i="1" dirty="0"/>
                    </a:p>
                  </a:txBody>
                  <a:tcPr marT="73152" marB="73152" anchor="ctr"/>
                </a:tc>
              </a:tr>
              <a:tr h="0">
                <a:tc>
                  <a:txBody>
                    <a:bodyPr/>
                    <a:lstStyle/>
                    <a:p>
                      <a:pPr algn="ctr"/>
                      <a:r>
                        <a:rPr lang="en-US" sz="1300" dirty="0" smtClean="0"/>
                        <a:t>32</a:t>
                      </a:r>
                      <a:endParaRPr lang="en-US" sz="1300" dirty="0"/>
                    </a:p>
                  </a:txBody>
                  <a:tcPr marT="73152" marB="73152" anchor="ctr"/>
                </a:tc>
                <a:tc>
                  <a:txBody>
                    <a:bodyPr/>
                    <a:lstStyle/>
                    <a:p>
                      <a:pPr marL="548640" indent="-1097280" algn="l"/>
                      <a:r>
                        <a:rPr lang="en-US" sz="1300" dirty="0" smtClean="0"/>
                        <a:t>False - </a:t>
                      </a:r>
                      <a:r>
                        <a:rPr lang="en-US" sz="1300" i="1" dirty="0" smtClean="0"/>
                        <a:t>per PUC Subst. Rule 25.474(j), a customer has the right to rescind the terms of service without penalty or fee of any kind.</a:t>
                      </a:r>
                      <a:endParaRPr lang="en-US" sz="1300" i="1" dirty="0"/>
                    </a:p>
                  </a:txBody>
                  <a:tcPr marT="73152" marB="73152" anchor="ctr"/>
                </a:tc>
              </a:tr>
              <a:tr h="0">
                <a:tc>
                  <a:txBody>
                    <a:bodyPr/>
                    <a:lstStyle/>
                    <a:p>
                      <a:pPr algn="ctr"/>
                      <a:r>
                        <a:rPr lang="en-US" sz="1300" dirty="0" smtClean="0"/>
                        <a:t>33</a:t>
                      </a:r>
                      <a:endParaRPr lang="en-US" sz="1300" dirty="0"/>
                    </a:p>
                  </a:txBody>
                  <a:tcPr marT="73152" marB="73152" anchor="ctr"/>
                </a:tc>
                <a:tc>
                  <a:txBody>
                    <a:bodyPr/>
                    <a:lstStyle/>
                    <a:p>
                      <a:pPr algn="l"/>
                      <a:r>
                        <a:rPr lang="en-US" sz="1300" dirty="0" smtClean="0"/>
                        <a:t>c) 2 business days - </a:t>
                      </a:r>
                      <a:r>
                        <a:rPr lang="en-US" sz="1300" i="1" dirty="0" smtClean="0"/>
                        <a:t>once the TDSP has transitioned the MT to “Ready to Receive”.</a:t>
                      </a:r>
                      <a:endParaRPr lang="en-US" sz="1300" i="1" dirty="0"/>
                    </a:p>
                  </a:txBody>
                  <a:tcPr marT="73152" marB="73152" anchor="ctr"/>
                </a:tc>
              </a:tr>
              <a:tr h="0">
                <a:tc>
                  <a:txBody>
                    <a:bodyPr/>
                    <a:lstStyle/>
                    <a:p>
                      <a:pPr algn="ctr"/>
                      <a:r>
                        <a:rPr lang="en-US" sz="1300" dirty="0" smtClean="0"/>
                        <a:t>51</a:t>
                      </a:r>
                      <a:endParaRPr lang="en-US" sz="1300" dirty="0"/>
                    </a:p>
                  </a:txBody>
                  <a:tcPr marT="73152" marB="73152" anchor="ctr"/>
                </a:tc>
                <a:tc>
                  <a:txBody>
                    <a:bodyPr/>
                    <a:lstStyle/>
                    <a:p>
                      <a:pPr marL="548640" indent="-1097280" algn="l"/>
                      <a:r>
                        <a:rPr lang="en-US" sz="1300" dirty="0" smtClean="0"/>
                        <a:t>False - </a:t>
                      </a:r>
                      <a:r>
                        <a:rPr lang="en-US" sz="1300" i="1" dirty="0" smtClean="0"/>
                        <a:t>this is not a valid reject reason, the Losing CR should regain the ESI ID and execute the Current Occupant process.</a:t>
                      </a:r>
                    </a:p>
                  </a:txBody>
                  <a:tcPr marT="73152" marB="73152" anchor="ctr"/>
                </a:tc>
              </a:tr>
              <a:tr h="0">
                <a:tc>
                  <a:txBody>
                    <a:bodyPr/>
                    <a:lstStyle/>
                    <a:p>
                      <a:pPr algn="ctr"/>
                      <a:r>
                        <a:rPr lang="en-US" sz="1300" dirty="0" smtClean="0"/>
                        <a:t>52</a:t>
                      </a:r>
                      <a:endParaRPr lang="en-US" sz="1300" dirty="0"/>
                    </a:p>
                  </a:txBody>
                  <a:tcPr marT="73152" marB="73152" anchor="ctr"/>
                </a:tc>
                <a:tc>
                  <a:txBody>
                    <a:bodyPr/>
                    <a:lstStyle/>
                    <a:p>
                      <a:pPr algn="l"/>
                      <a:r>
                        <a:rPr lang="en-US" sz="1300" dirty="0" smtClean="0"/>
                        <a:t>c) Either - </a:t>
                      </a:r>
                      <a:r>
                        <a:rPr lang="en-US" sz="1300" i="1" dirty="0" smtClean="0"/>
                        <a:t>is applicable and is dependent upon the Losing CR’s business practices.</a:t>
                      </a:r>
                      <a:endParaRPr lang="en-US" sz="1300" i="1" dirty="0"/>
                    </a:p>
                  </a:txBody>
                  <a:tcPr marT="73152" marB="73152" anchor="ctr"/>
                </a:tc>
              </a:tr>
              <a:tr h="0">
                <a:tc>
                  <a:txBody>
                    <a:bodyPr/>
                    <a:lstStyle/>
                    <a:p>
                      <a:pPr algn="ctr"/>
                      <a:r>
                        <a:rPr lang="en-US" sz="1300" dirty="0" smtClean="0"/>
                        <a:t>53</a:t>
                      </a:r>
                      <a:endParaRPr lang="en-US" sz="1300" dirty="0"/>
                    </a:p>
                  </a:txBody>
                  <a:tcPr marT="73152" marB="73152" anchor="ctr"/>
                </a:tc>
                <a:tc>
                  <a:txBody>
                    <a:bodyPr/>
                    <a:lstStyle/>
                    <a:p>
                      <a:pPr marL="2103120" indent="-3657600" algn="l"/>
                      <a:r>
                        <a:rPr lang="en-US" sz="1300" dirty="0" smtClean="0"/>
                        <a:t>c) 12 days of MT submittal - </a:t>
                      </a:r>
                      <a:r>
                        <a:rPr lang="en-US" sz="1300" i="1" dirty="0" smtClean="0"/>
                        <a:t>Per the RMG 7.3.2.3.1 Reinstatement Date, the Losing REP shall submit the BDMVI no later than 12 days after submittal of the </a:t>
                      </a:r>
                      <a:r>
                        <a:rPr lang="en-US" sz="1300" i="1" dirty="0" err="1" smtClean="0"/>
                        <a:t>MarkeTrak</a:t>
                      </a:r>
                      <a:r>
                        <a:rPr lang="en-US" sz="1300" i="1" dirty="0" smtClean="0"/>
                        <a:t>.</a:t>
                      </a:r>
                      <a:endParaRPr lang="en-US" sz="1300" i="1" dirty="0"/>
                    </a:p>
                  </a:txBody>
                  <a:tcPr marT="73152" marB="73152" anchor="ctr"/>
                </a:tc>
              </a:tr>
              <a:tr h="0">
                <a:tc>
                  <a:txBody>
                    <a:bodyPr/>
                    <a:lstStyle/>
                    <a:p>
                      <a:pPr algn="ctr"/>
                      <a:r>
                        <a:rPr lang="en-US" sz="1300" dirty="0" smtClean="0"/>
                        <a:t>54</a:t>
                      </a:r>
                      <a:endParaRPr lang="en-US" sz="1300" dirty="0"/>
                    </a:p>
                  </a:txBody>
                  <a:tcPr marT="73152" marB="73152" anchor="ctr"/>
                </a:tc>
                <a:tc>
                  <a:txBody>
                    <a:bodyPr/>
                    <a:lstStyle/>
                    <a:p>
                      <a:pPr marL="548640" marR="0" indent="-1097280" algn="l" defTabSz="914400" rtl="0" eaLnBrk="1" fontAlgn="auto" latinLnBrk="0" hangingPunct="1">
                        <a:lnSpc>
                          <a:spcPct val="100000"/>
                        </a:lnSpc>
                        <a:spcBef>
                          <a:spcPts val="0"/>
                        </a:spcBef>
                        <a:spcAft>
                          <a:spcPts val="0"/>
                        </a:spcAft>
                        <a:buClrTx/>
                        <a:buSzTx/>
                        <a:buFontTx/>
                        <a:buNone/>
                        <a:tabLst/>
                        <a:defRPr/>
                      </a:pPr>
                      <a:r>
                        <a:rPr lang="en-US" sz="1300" dirty="0" smtClean="0"/>
                        <a:t>False - </a:t>
                      </a:r>
                      <a:r>
                        <a:rPr lang="en-US" sz="1300" i="1" dirty="0" smtClean="0"/>
                        <a:t>Generally speaking issuing a MVO on an active ESI will create a light out situation at the incorrect address.  An Inadvertent Gain MT should be submitted to resolve the incorrect address.</a:t>
                      </a:r>
                    </a:p>
                  </a:txBody>
                  <a:tcPr marT="73152" marB="73152" anchor="ctr"/>
                </a:tc>
              </a:tr>
            </a:tbl>
          </a:graphicData>
        </a:graphic>
      </p:graphicFrame>
    </p:spTree>
    <p:extLst>
      <p:ext uri="{BB962C8B-B14F-4D97-AF65-F5344CB8AC3E}">
        <p14:creationId xmlns:p14="http://schemas.microsoft.com/office/powerpoint/2010/main" val="386302254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Answers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131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229470661"/>
              </p:ext>
            </p:extLst>
          </p:nvPr>
        </p:nvGraphicFramePr>
        <p:xfrm>
          <a:off x="381000" y="933547"/>
          <a:ext cx="8458200" cy="3148584"/>
        </p:xfrm>
        <a:graphic>
          <a:graphicData uri="http://schemas.openxmlformats.org/drawingml/2006/table">
            <a:tbl>
              <a:tblPr firstRow="1" bandRow="1">
                <a:tableStyleId>{5C22544A-7EE6-4342-B048-85BDC9FD1C3A}</a:tableStyleId>
              </a:tblPr>
              <a:tblGrid>
                <a:gridCol w="823307"/>
                <a:gridCol w="7634893"/>
              </a:tblGrid>
              <a:tr h="0">
                <a:tc>
                  <a:txBody>
                    <a:bodyPr/>
                    <a:lstStyle/>
                    <a:p>
                      <a:pPr algn="ctr"/>
                      <a:r>
                        <a:rPr lang="en-US" sz="1300" dirty="0" smtClean="0"/>
                        <a:t>Slide</a:t>
                      </a:r>
                      <a:endParaRPr lang="en-US" sz="1300" dirty="0"/>
                    </a:p>
                  </a:txBody>
                  <a:tcPr anchor="ctr"/>
                </a:tc>
                <a:tc>
                  <a:txBody>
                    <a:bodyPr/>
                    <a:lstStyle/>
                    <a:p>
                      <a:pPr algn="ctr"/>
                      <a:r>
                        <a:rPr lang="en-US" sz="1300" dirty="0" smtClean="0"/>
                        <a:t>Answer</a:t>
                      </a:r>
                      <a:endParaRPr lang="en-US" sz="1300" dirty="0"/>
                    </a:p>
                  </a:txBody>
                  <a:tcPr anchor="ctr"/>
                </a:tc>
              </a:tr>
              <a:tr h="0">
                <a:tc>
                  <a:txBody>
                    <a:bodyPr/>
                    <a:lstStyle/>
                    <a:p>
                      <a:pPr algn="ctr"/>
                      <a:r>
                        <a:rPr lang="en-US" sz="1300" dirty="0" smtClean="0"/>
                        <a:t>70</a:t>
                      </a:r>
                      <a:endParaRPr lang="en-US" sz="1300" dirty="0"/>
                    </a:p>
                  </a:txBody>
                  <a:tcPr marT="73152" marB="73152" anchor="ctr"/>
                </a:tc>
                <a:tc>
                  <a:txBody>
                    <a:bodyPr/>
                    <a:lstStyle/>
                    <a:p>
                      <a:pPr marL="457200" indent="-914400" algn="l"/>
                      <a:r>
                        <a:rPr lang="en-US" sz="1300" dirty="0" smtClean="0"/>
                        <a:t>True - </a:t>
                      </a:r>
                      <a:r>
                        <a:rPr lang="en-US" sz="1300" i="1" dirty="0" smtClean="0"/>
                        <a:t>Any completed MVI/Switch or MVO transactions received after the initial transaction that caused the IAG will render the IAG regain process invalid. </a:t>
                      </a:r>
                      <a:endParaRPr lang="en-US" sz="1300" i="1" dirty="0"/>
                    </a:p>
                  </a:txBody>
                  <a:tcPr marT="73152" marB="73152" anchor="ctr"/>
                </a:tc>
              </a:tr>
              <a:tr h="0">
                <a:tc>
                  <a:txBody>
                    <a:bodyPr/>
                    <a:lstStyle/>
                    <a:p>
                      <a:pPr algn="ctr"/>
                      <a:r>
                        <a:rPr lang="en-US" sz="1300" dirty="0" smtClean="0"/>
                        <a:t>71</a:t>
                      </a:r>
                      <a:endParaRPr lang="en-US" sz="1300" dirty="0"/>
                    </a:p>
                  </a:txBody>
                  <a:tcPr marT="73152" marB="73152" anchor="ctr"/>
                </a:tc>
                <a:tc>
                  <a:txBody>
                    <a:bodyPr/>
                    <a:lstStyle/>
                    <a:p>
                      <a:pPr marL="182880" indent="-365760" algn="l"/>
                      <a:r>
                        <a:rPr lang="en-US" sz="1300" i="0" dirty="0" smtClean="0"/>
                        <a:t>a) </a:t>
                      </a:r>
                      <a:r>
                        <a:rPr lang="en-US" sz="1300" i="1" dirty="0" smtClean="0"/>
                        <a:t>The best practice is for Losing CR’ to send their BDMVI’s as soon as the TDSP gives the ok to send the BDMI. With each passing day there is an increased risk of new transactions being sent on the impacted ESI ID. </a:t>
                      </a:r>
                      <a:endParaRPr lang="en-US" sz="1300" i="1" dirty="0"/>
                    </a:p>
                  </a:txBody>
                  <a:tcPr marT="73152" marB="73152" anchor="ctr"/>
                </a:tc>
              </a:tr>
              <a:tr h="0">
                <a:tc>
                  <a:txBody>
                    <a:bodyPr/>
                    <a:lstStyle/>
                    <a:p>
                      <a:pPr algn="ctr"/>
                      <a:r>
                        <a:rPr lang="en-US" sz="1300" dirty="0" smtClean="0"/>
                        <a:t>72</a:t>
                      </a:r>
                      <a:endParaRPr lang="en-US" sz="1300" dirty="0"/>
                    </a:p>
                  </a:txBody>
                  <a:tcPr marT="73152" marB="73152" anchor="ctr"/>
                </a:tc>
                <a:tc>
                  <a:txBody>
                    <a:bodyPr/>
                    <a:lstStyle/>
                    <a:p>
                      <a:pPr marL="182880" indent="-365760" algn="l"/>
                      <a:r>
                        <a:rPr lang="en-US" sz="1300" i="0" dirty="0" smtClean="0"/>
                        <a:t>c) </a:t>
                      </a:r>
                      <a:r>
                        <a:rPr lang="en-US" sz="1300" i="1" dirty="0" smtClean="0"/>
                        <a:t>Using the </a:t>
                      </a:r>
                      <a:r>
                        <a:rPr lang="en-US" sz="1300" i="1" dirty="0" err="1" smtClean="0"/>
                        <a:t>MarkeTrak</a:t>
                      </a:r>
                      <a:r>
                        <a:rPr lang="en-US" sz="1300" i="1" dirty="0" smtClean="0"/>
                        <a:t> Rolodex tool to identify and reach out to escalation contacts within the non communicating CR’s organization.</a:t>
                      </a:r>
                      <a:endParaRPr lang="en-US" sz="1300" i="1" dirty="0"/>
                    </a:p>
                  </a:txBody>
                  <a:tcPr marT="73152" marB="73152" anchor="ctr"/>
                </a:tc>
              </a:tr>
              <a:tr h="0">
                <a:tc>
                  <a:txBody>
                    <a:bodyPr/>
                    <a:lstStyle/>
                    <a:p>
                      <a:pPr algn="ctr"/>
                      <a:r>
                        <a:rPr lang="en-US" sz="1300" dirty="0" smtClean="0"/>
                        <a:t>98</a:t>
                      </a:r>
                      <a:endParaRPr lang="en-US" sz="1300" dirty="0"/>
                    </a:p>
                  </a:txBody>
                  <a:tcPr marT="73152" marB="7315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b) The Gaining REP – </a:t>
                      </a:r>
                      <a:r>
                        <a:rPr lang="en-US" sz="1300" i="1" dirty="0" smtClean="0"/>
                        <a:t>valid IAG &amp; IAL MTs will only count toward the Gaining REP’s total</a:t>
                      </a:r>
                    </a:p>
                  </a:txBody>
                  <a:tcPr marT="73152" marB="73152" anchor="ctr"/>
                </a:tc>
              </a:tr>
              <a:tr h="0">
                <a:tc>
                  <a:txBody>
                    <a:bodyPr/>
                    <a:lstStyle/>
                    <a:p>
                      <a:pPr algn="ctr"/>
                      <a:r>
                        <a:rPr lang="en-US" sz="1300" dirty="0" smtClean="0"/>
                        <a:t>99</a:t>
                      </a:r>
                      <a:endParaRPr lang="en-US" sz="1300" dirty="0"/>
                    </a:p>
                  </a:txBody>
                  <a:tcPr marT="73152" marB="73152" anchor="ctr"/>
                </a:tc>
                <a:tc>
                  <a:txBody>
                    <a:bodyPr/>
                    <a:lstStyle/>
                    <a:p>
                      <a:pPr algn="l"/>
                      <a:r>
                        <a:rPr lang="en-US" sz="1300" i="0" dirty="0" smtClean="0"/>
                        <a:t>False – </a:t>
                      </a:r>
                      <a:r>
                        <a:rPr lang="en-US" sz="1300" i="1" dirty="0" smtClean="0"/>
                        <a:t>Assigned REP #s will remain consistent for the market reporting</a:t>
                      </a:r>
                    </a:p>
                  </a:txBody>
                  <a:tcPr marT="73152" marB="73152" anchor="ctr"/>
                </a:tc>
              </a:tr>
              <a:tr h="0">
                <a:tc>
                  <a:txBody>
                    <a:bodyPr/>
                    <a:lstStyle/>
                    <a:p>
                      <a:pPr algn="ctr"/>
                      <a:r>
                        <a:rPr lang="en-US" sz="1300" dirty="0" smtClean="0"/>
                        <a:t>100</a:t>
                      </a:r>
                      <a:endParaRPr lang="en-US" sz="1300" dirty="0"/>
                    </a:p>
                  </a:txBody>
                  <a:tcPr marT="73152" marB="73152" anchor="ctr"/>
                </a:tc>
                <a:tc>
                  <a:txBody>
                    <a:bodyPr/>
                    <a:lstStyle/>
                    <a:p>
                      <a:pPr algn="l"/>
                      <a:r>
                        <a:rPr lang="en-US" sz="1300" dirty="0" smtClean="0"/>
                        <a:t>e) All of the above – </a:t>
                      </a:r>
                      <a:r>
                        <a:rPr lang="en-US" sz="1300" i="1" dirty="0" smtClean="0"/>
                        <a:t>If all REPs work to drive efficiencies in their processes, the market will benefit</a:t>
                      </a:r>
                      <a:endParaRPr lang="en-US" sz="1300" i="1" dirty="0"/>
                    </a:p>
                  </a:txBody>
                  <a:tcPr marT="73152" marB="73152" anchor="ctr"/>
                </a:tc>
              </a:tr>
            </a:tbl>
          </a:graphicData>
        </a:graphic>
      </p:graphicFrame>
    </p:spTree>
    <p:extLst>
      <p:ext uri="{BB962C8B-B14F-4D97-AF65-F5344CB8AC3E}">
        <p14:creationId xmlns:p14="http://schemas.microsoft.com/office/powerpoint/2010/main" val="368902535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828836"/>
            <a:ext cx="4974077" cy="1200329"/>
          </a:xfrm>
          <a:prstGeom prst="rect">
            <a:avLst/>
          </a:prstGeom>
          <a:noFill/>
        </p:spPr>
        <p:txBody>
          <a:bodyPr wrap="square" rtlCol="0">
            <a:spAutoFit/>
          </a:bodyPr>
          <a:lstStyle/>
          <a:p>
            <a:pPr algn="ctr"/>
            <a:r>
              <a:rPr lang="en-US" sz="3600" b="1" dirty="0" smtClean="0"/>
              <a:t>IAG Reduction</a:t>
            </a:r>
          </a:p>
          <a:p>
            <a:pPr algn="ctr"/>
            <a:r>
              <a:rPr lang="en-US" sz="3600" b="1" dirty="0" smtClean="0"/>
              <a:t>Market Challenge</a:t>
            </a:r>
            <a:endParaRPr lang="en-US" sz="3600" dirty="0"/>
          </a:p>
        </p:txBody>
      </p:sp>
    </p:spTree>
    <p:extLst>
      <p:ext uri="{BB962C8B-B14F-4D97-AF65-F5344CB8AC3E}">
        <p14:creationId xmlns:p14="http://schemas.microsoft.com/office/powerpoint/2010/main" val="51114801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Challenge – Q2 2015</a:t>
            </a:r>
          </a:p>
        </p:txBody>
      </p:sp>
      <p:sp>
        <p:nvSpPr>
          <p:cNvPr id="3" name="Content Placeholder 2"/>
          <p:cNvSpPr>
            <a:spLocks noGrp="1"/>
          </p:cNvSpPr>
          <p:nvPr>
            <p:ph idx="1"/>
          </p:nvPr>
        </p:nvSpPr>
        <p:spPr>
          <a:xfrm>
            <a:off x="381000" y="1258277"/>
            <a:ext cx="8458200" cy="4710804"/>
          </a:xfrm>
        </p:spPr>
        <p:txBody>
          <a:bodyPr/>
          <a:lstStyle/>
          <a:p>
            <a:pPr marL="0" indent="0">
              <a:buNone/>
            </a:pPr>
            <a:r>
              <a:rPr lang="en-US" sz="3200" b="1" u="sng" dirty="0" smtClean="0"/>
              <a:t>Goals</a:t>
            </a:r>
          </a:p>
          <a:p>
            <a:pPr marL="0" indent="0">
              <a:buNone/>
            </a:pPr>
            <a:endParaRPr lang="en-US" dirty="0"/>
          </a:p>
          <a:p>
            <a:pPr marL="365760" indent="-365760">
              <a:buFont typeface="+mj-lt"/>
              <a:buAutoNum type="arabicPeriod"/>
            </a:pPr>
            <a:r>
              <a:rPr lang="en-US" dirty="0"/>
              <a:t>Collectively, by the end of 2015, reduce </a:t>
            </a:r>
            <a:r>
              <a:rPr lang="en-US" dirty="0" smtClean="0"/>
              <a:t>IAGs </a:t>
            </a:r>
            <a:r>
              <a:rPr lang="en-US" dirty="0"/>
              <a:t>by at least 25% from </a:t>
            </a:r>
            <a:r>
              <a:rPr lang="en-US" dirty="0" smtClean="0"/>
              <a:t>today’s volume</a:t>
            </a:r>
            <a:endParaRPr lang="en-US" dirty="0"/>
          </a:p>
          <a:p>
            <a:pPr marL="365760" indent="-365760">
              <a:buFont typeface="+mj-lt"/>
              <a:buAutoNum type="arabicPeriod"/>
            </a:pPr>
            <a:endParaRPr lang="en-US" dirty="0"/>
          </a:p>
          <a:p>
            <a:pPr marL="365760" indent="-365760">
              <a:buFont typeface="+mj-lt"/>
              <a:buAutoNum type="arabicPeriod"/>
            </a:pPr>
            <a:r>
              <a:rPr lang="en-US" dirty="0"/>
              <a:t>Speed up the resolution cycle = minimize the customer impact as much as possible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133</a:t>
            </a:fld>
            <a:endParaRPr lang="en-US"/>
          </a:p>
        </p:txBody>
      </p:sp>
    </p:spTree>
    <p:extLst>
      <p:ext uri="{BB962C8B-B14F-4D97-AF65-F5344CB8AC3E}">
        <p14:creationId xmlns:p14="http://schemas.microsoft.com/office/powerpoint/2010/main" val="269133706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we achieve our goal?</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134</a:t>
            </a:fld>
            <a:endParaRPr lang="en-US"/>
          </a:p>
        </p:txBody>
      </p:sp>
      <p:sp>
        <p:nvSpPr>
          <p:cNvPr id="6" name="TextBox 5"/>
          <p:cNvSpPr txBox="1"/>
          <p:nvPr/>
        </p:nvSpPr>
        <p:spPr>
          <a:xfrm>
            <a:off x="1409700" y="5570124"/>
            <a:ext cx="6324600" cy="646331"/>
          </a:xfrm>
          <a:prstGeom prst="rect">
            <a:avLst/>
          </a:prstGeom>
          <a:noFill/>
        </p:spPr>
        <p:txBody>
          <a:bodyPr wrap="square" rtlCol="0">
            <a:spAutoFit/>
          </a:bodyPr>
          <a:lstStyle/>
          <a:p>
            <a:pPr algn="ctr"/>
            <a:r>
              <a:rPr lang="en-US" b="1" i="1" dirty="0">
                <a:latin typeface="OveraLucida Sans Unicode (Headings)"/>
              </a:rPr>
              <a:t>Volume of Enrollments =  0.5% increase</a:t>
            </a:r>
          </a:p>
          <a:p>
            <a:pPr algn="ctr"/>
            <a:r>
              <a:rPr lang="en-US" b="1" i="1" dirty="0">
                <a:latin typeface="OveraLucida Sans Unicode (Headings)"/>
              </a:rPr>
              <a:t>Volume of IAG/IAL/RESC = </a:t>
            </a:r>
            <a:r>
              <a:rPr lang="en-US" b="1" i="1" dirty="0" smtClean="0">
                <a:latin typeface="OveraLucida Sans Unicode (Headings)"/>
              </a:rPr>
              <a:t>6.0% </a:t>
            </a:r>
            <a:r>
              <a:rPr lang="en-US" b="1" i="1" dirty="0">
                <a:latin typeface="OveraLucida Sans Unicode (Headings)"/>
              </a:rPr>
              <a:t>decrease</a:t>
            </a:r>
          </a:p>
        </p:txBody>
      </p:sp>
      <p:pic>
        <p:nvPicPr>
          <p:cNvPr id="7" name="Content Placeholder 6">
            <a:extLst>
              <a:ext uri="{FF2B5EF4-FFF2-40B4-BE49-F238E27FC236}">
                <a16:creationId xmlns="" xmlns:a16="http://schemas.microsoft.com/office/drawing/2014/main" id="{F2ED5F67-17BB-4E4C-BBB6-16785501C431}"/>
              </a:ext>
            </a:extLst>
          </p:cNvPr>
          <p:cNvPicPr>
            <a:picLocks noGrp="1" noChangeAspect="1"/>
          </p:cNvPicPr>
          <p:nvPr>
            <p:ph idx="1"/>
          </p:nvPr>
        </p:nvPicPr>
        <p:blipFill>
          <a:blip r:embed="rId2"/>
          <a:stretch>
            <a:fillRect/>
          </a:stretch>
        </p:blipFill>
        <p:spPr>
          <a:xfrm>
            <a:off x="216568" y="920945"/>
            <a:ext cx="8746958" cy="4563214"/>
          </a:xfrm>
          <a:prstGeom prst="rect">
            <a:avLst/>
          </a:prstGeom>
        </p:spPr>
      </p:pic>
      <p:sp>
        <p:nvSpPr>
          <p:cNvPr id="8" name="TextBox 7">
            <a:extLst>
              <a:ext uri="{FF2B5EF4-FFF2-40B4-BE49-F238E27FC236}">
                <a16:creationId xmlns="" xmlns:a16="http://schemas.microsoft.com/office/drawing/2014/main" id="{BE3A4CD2-64F8-424C-861C-2D3860D91426}"/>
              </a:ext>
            </a:extLst>
          </p:cNvPr>
          <p:cNvSpPr txBox="1"/>
          <p:nvPr/>
        </p:nvSpPr>
        <p:spPr>
          <a:xfrm>
            <a:off x="2622288" y="1540660"/>
            <a:ext cx="6216912" cy="646331"/>
          </a:xfrm>
          <a:prstGeom prst="rect">
            <a:avLst/>
          </a:prstGeom>
          <a:noFill/>
        </p:spPr>
        <p:txBody>
          <a:bodyPr wrap="square" rtlCol="0">
            <a:spAutoFit/>
          </a:bodyPr>
          <a:lstStyle/>
          <a:p>
            <a:r>
              <a:rPr lang="en-US" b="1" i="1" dirty="0">
                <a:solidFill>
                  <a:schemeClr val="tx2"/>
                </a:solidFill>
                <a:latin typeface="OveraLucida Sans Unicode (Headings)"/>
              </a:rPr>
              <a:t>Overall % Reduction from 2015 to 2016 = </a:t>
            </a:r>
            <a:r>
              <a:rPr lang="en-US" b="1" i="1" dirty="0">
                <a:solidFill>
                  <a:srgbClr val="FF0000"/>
                </a:solidFill>
                <a:latin typeface="OveraLucida Sans Unicode (Headings)"/>
              </a:rPr>
              <a:t>6.62%</a:t>
            </a:r>
          </a:p>
          <a:p>
            <a:r>
              <a:rPr lang="en-US" b="1" i="1" dirty="0">
                <a:solidFill>
                  <a:schemeClr val="tx2"/>
                </a:solidFill>
                <a:latin typeface="OveraLucida Sans Unicode (Headings)"/>
              </a:rPr>
              <a:t>Overall % Reduction from 2016 to 2017 YTD = </a:t>
            </a:r>
            <a:r>
              <a:rPr lang="en-US" b="1" i="1" dirty="0">
                <a:solidFill>
                  <a:srgbClr val="FF0000"/>
                </a:solidFill>
                <a:latin typeface="OveraLucida Sans Unicode (Headings)"/>
              </a:rPr>
              <a:t>7.80%</a:t>
            </a:r>
            <a:endParaRPr lang="en-US" b="1" i="1" dirty="0">
              <a:solidFill>
                <a:schemeClr val="tx2"/>
              </a:solidFill>
              <a:latin typeface="OveraLucida Sans Unicode (Headings)"/>
            </a:endParaRPr>
          </a:p>
        </p:txBody>
      </p:sp>
    </p:spTree>
    <p:extLst>
      <p:ext uri="{BB962C8B-B14F-4D97-AF65-F5344CB8AC3E}">
        <p14:creationId xmlns:p14="http://schemas.microsoft.com/office/powerpoint/2010/main" val="278023585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we achieve our goal?</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25347139"/>
              </p:ext>
            </p:extLst>
          </p:nvPr>
        </p:nvGraphicFramePr>
        <p:xfrm>
          <a:off x="380997" y="4647638"/>
          <a:ext cx="8281742" cy="1428092"/>
        </p:xfrm>
        <a:graphic>
          <a:graphicData uri="http://schemas.openxmlformats.org/drawingml/2006/table">
            <a:tbl>
              <a:tblPr/>
              <a:tblGrid>
                <a:gridCol w="909665">
                  <a:extLst>
                    <a:ext uri="{9D8B030D-6E8A-4147-A177-3AD203B41FA5}">
                      <a16:colId xmlns="" xmlns:a16="http://schemas.microsoft.com/office/drawing/2014/main" val="34204221"/>
                    </a:ext>
                  </a:extLst>
                </a:gridCol>
                <a:gridCol w="909665">
                  <a:extLst>
                    <a:ext uri="{9D8B030D-6E8A-4147-A177-3AD203B41FA5}">
                      <a16:colId xmlns="" xmlns:a16="http://schemas.microsoft.com/office/drawing/2014/main" val="829027350"/>
                    </a:ext>
                  </a:extLst>
                </a:gridCol>
                <a:gridCol w="909665">
                  <a:extLst>
                    <a:ext uri="{9D8B030D-6E8A-4147-A177-3AD203B41FA5}">
                      <a16:colId xmlns="" xmlns:a16="http://schemas.microsoft.com/office/drawing/2014/main" val="2912123014"/>
                    </a:ext>
                  </a:extLst>
                </a:gridCol>
                <a:gridCol w="909665">
                  <a:extLst>
                    <a:ext uri="{9D8B030D-6E8A-4147-A177-3AD203B41FA5}">
                      <a16:colId xmlns="" xmlns:a16="http://schemas.microsoft.com/office/drawing/2014/main" val="2722750499"/>
                    </a:ext>
                  </a:extLst>
                </a:gridCol>
                <a:gridCol w="909665">
                  <a:extLst>
                    <a:ext uri="{9D8B030D-6E8A-4147-A177-3AD203B41FA5}">
                      <a16:colId xmlns="" xmlns:a16="http://schemas.microsoft.com/office/drawing/2014/main" val="1572897442"/>
                    </a:ext>
                  </a:extLst>
                </a:gridCol>
                <a:gridCol w="775909">
                  <a:extLst>
                    <a:ext uri="{9D8B030D-6E8A-4147-A177-3AD203B41FA5}">
                      <a16:colId xmlns="" xmlns:a16="http://schemas.microsoft.com/office/drawing/2014/main" val="372645652"/>
                    </a:ext>
                  </a:extLst>
                </a:gridCol>
                <a:gridCol w="890954">
                  <a:extLst>
                    <a:ext uri="{9D8B030D-6E8A-4147-A177-3AD203B41FA5}">
                      <a16:colId xmlns="" xmlns:a16="http://schemas.microsoft.com/office/drawing/2014/main" val="95277983"/>
                    </a:ext>
                  </a:extLst>
                </a:gridCol>
                <a:gridCol w="1156889">
                  <a:extLst>
                    <a:ext uri="{9D8B030D-6E8A-4147-A177-3AD203B41FA5}">
                      <a16:colId xmlns="" xmlns:a16="http://schemas.microsoft.com/office/drawing/2014/main" val="328524516"/>
                    </a:ext>
                  </a:extLst>
                </a:gridCol>
                <a:gridCol w="909665">
                  <a:extLst>
                    <a:ext uri="{9D8B030D-6E8A-4147-A177-3AD203B41FA5}">
                      <a16:colId xmlns="" xmlns:a16="http://schemas.microsoft.com/office/drawing/2014/main" val="828407549"/>
                    </a:ext>
                  </a:extLst>
                </a:gridCol>
              </a:tblGrid>
              <a:tr h="283870">
                <a:tc>
                  <a:txBody>
                    <a:bodyPr/>
                    <a:lstStyle/>
                    <a:p>
                      <a:pPr algn="ctr" rtl="0" fontAlgn="b"/>
                      <a:r>
                        <a:rPr lang="en-US" sz="800" b="0" i="0" u="none" strike="noStrike" dirty="0">
                          <a:solidFill>
                            <a:srgbClr val="000000"/>
                          </a:solidFill>
                          <a:effectLst/>
                          <a:latin typeface="Calibri" panose="020F0502020204030204" pitchFamily="34" charset="0"/>
                        </a:rPr>
                        <a:t> </a:t>
                      </a:r>
                    </a:p>
                  </a:txBody>
                  <a:tcPr marL="10018" marR="10018" marT="100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fontAlgn="ctr"/>
                      <a:r>
                        <a:rPr lang="en-US" sz="1200" b="1" i="0" u="none" strike="noStrike" dirty="0">
                          <a:solidFill>
                            <a:srgbClr val="000000"/>
                          </a:solidFill>
                          <a:effectLst/>
                          <a:latin typeface="Calibri" panose="020F0502020204030204" pitchFamily="34" charset="0"/>
                        </a:rPr>
                        <a:t>Enrollments</a:t>
                      </a:r>
                    </a:p>
                  </a:txBody>
                  <a:tcPr marL="10018" marR="10018" marT="10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rtl="0" fontAlgn="ctr"/>
                      <a:r>
                        <a:rPr lang="en-US" sz="1200" b="1" i="0" u="none" strike="noStrike">
                          <a:solidFill>
                            <a:srgbClr val="000000"/>
                          </a:solidFill>
                          <a:effectLst/>
                          <a:latin typeface="Calibri" panose="020F0502020204030204" pitchFamily="34" charset="0"/>
                        </a:rPr>
                        <a:t>IAG, IAL, Rescission</a:t>
                      </a:r>
                    </a:p>
                  </a:txBody>
                  <a:tcPr marL="10018" marR="10018" marT="10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54281035"/>
                  </a:ext>
                </a:extLst>
              </a:tr>
              <a:tr h="328246">
                <a:tc>
                  <a:txBody>
                    <a:bodyPr/>
                    <a:lstStyle/>
                    <a:p>
                      <a:pPr algn="ctr" rtl="0" fontAlgn="ctr"/>
                      <a:r>
                        <a:rPr lang="en-US" sz="1100" b="0" i="0" u="none" strike="noStrike">
                          <a:solidFill>
                            <a:srgbClr val="000000"/>
                          </a:solidFill>
                          <a:effectLst/>
                          <a:latin typeface="Calibri" panose="020F0502020204030204" pitchFamily="34" charset="0"/>
                        </a:rPr>
                        <a:t>Year</a:t>
                      </a:r>
                    </a:p>
                  </a:txBody>
                  <a:tcPr marL="10018" marR="10018" marT="10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a:solidFill>
                            <a:srgbClr val="000000"/>
                          </a:solidFill>
                          <a:effectLst/>
                          <a:latin typeface="Calibri" panose="020F0502020204030204" pitchFamily="34" charset="0"/>
                        </a:rPr>
                        <a:t>SWI</a:t>
                      </a:r>
                    </a:p>
                  </a:txBody>
                  <a:tcPr marL="10018" marR="10018" marT="10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a:solidFill>
                            <a:srgbClr val="000000"/>
                          </a:solidFill>
                          <a:effectLst/>
                          <a:latin typeface="Calibri" panose="020F0502020204030204" pitchFamily="34" charset="0"/>
                        </a:rPr>
                        <a:t>MVI</a:t>
                      </a:r>
                    </a:p>
                  </a:txBody>
                  <a:tcPr marL="10018" marR="10018" marT="10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dirty="0">
                          <a:solidFill>
                            <a:srgbClr val="000000"/>
                          </a:solidFill>
                          <a:effectLst/>
                          <a:latin typeface="Calibri" panose="020F0502020204030204" pitchFamily="34" charset="0"/>
                        </a:rPr>
                        <a:t>Total</a:t>
                      </a:r>
                    </a:p>
                  </a:txBody>
                  <a:tcPr marL="10018" marR="10018" marT="10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a:solidFill>
                            <a:srgbClr val="000000"/>
                          </a:solidFill>
                          <a:effectLst/>
                          <a:latin typeface="Calibri" panose="020F0502020204030204" pitchFamily="34" charset="0"/>
                        </a:rPr>
                        <a:t>IAG</a:t>
                      </a:r>
                    </a:p>
                  </a:txBody>
                  <a:tcPr marL="10018" marR="10018" marT="10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dirty="0">
                          <a:solidFill>
                            <a:srgbClr val="000000"/>
                          </a:solidFill>
                          <a:effectLst/>
                          <a:latin typeface="Calibri" panose="020F0502020204030204" pitchFamily="34" charset="0"/>
                        </a:rPr>
                        <a:t>IAL</a:t>
                      </a:r>
                    </a:p>
                  </a:txBody>
                  <a:tcPr marL="10018" marR="10018" marT="10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dirty="0">
                          <a:solidFill>
                            <a:srgbClr val="000000"/>
                          </a:solidFill>
                          <a:effectLst/>
                          <a:latin typeface="Calibri" panose="020F0502020204030204" pitchFamily="34" charset="0"/>
                        </a:rPr>
                        <a:t>Rescission</a:t>
                      </a:r>
                    </a:p>
                  </a:txBody>
                  <a:tcPr marL="10018" marR="10018" marT="100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0" i="0" u="none" strike="noStrike" dirty="0">
                          <a:solidFill>
                            <a:srgbClr val="000000"/>
                          </a:solidFill>
                          <a:effectLst/>
                          <a:latin typeface="Calibri" panose="020F0502020204030204" pitchFamily="34" charset="0"/>
                        </a:rPr>
                        <a:t>IAG</a:t>
                      </a:r>
                      <a:r>
                        <a:rPr lang="en-US" sz="1100" b="0" i="0" u="none" strike="noStrike" dirty="0" smtClean="0">
                          <a:solidFill>
                            <a:srgbClr val="000000"/>
                          </a:solidFill>
                          <a:effectLst/>
                          <a:latin typeface="Calibri" panose="020F0502020204030204" pitchFamily="34" charset="0"/>
                        </a:rPr>
                        <a:t>, IAL, Res </a:t>
                      </a:r>
                      <a:r>
                        <a:rPr lang="en-US" sz="1100" b="0" i="0" u="none" strike="noStrike" dirty="0">
                          <a:solidFill>
                            <a:srgbClr val="000000"/>
                          </a:solidFill>
                          <a:effectLst/>
                          <a:latin typeface="Calibri" panose="020F0502020204030204" pitchFamily="34" charset="0"/>
                        </a:rPr>
                        <a:t>Total</a:t>
                      </a:r>
                    </a:p>
                  </a:txBody>
                  <a:tcPr marL="10018" marR="10018" marT="10018"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100" b="1" i="0" u="none" strike="noStrike" dirty="0">
                          <a:solidFill>
                            <a:srgbClr val="000000"/>
                          </a:solidFill>
                          <a:effectLst/>
                          <a:latin typeface="Calibri" panose="020F0502020204030204" pitchFamily="34" charset="0"/>
                        </a:rPr>
                        <a:t>Overall %</a:t>
                      </a:r>
                    </a:p>
                  </a:txBody>
                  <a:tcPr marL="10018" marR="10018" marT="10018"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609297813"/>
                  </a:ext>
                </a:extLst>
              </a:tr>
              <a:tr h="271992">
                <a:tc>
                  <a:txBody>
                    <a:bodyPr/>
                    <a:lstStyle/>
                    <a:p>
                      <a:pPr algn="ctr" fontAlgn="b"/>
                      <a:r>
                        <a:rPr lang="en-US" sz="1200" b="0" i="0" u="none" strike="noStrike">
                          <a:solidFill>
                            <a:srgbClr val="000000"/>
                          </a:solidFill>
                          <a:effectLst/>
                          <a:latin typeface="Calibri" panose="020F0502020204030204" pitchFamily="34" charset="0"/>
                        </a:rPr>
                        <a:t>2015</a:t>
                      </a:r>
                    </a:p>
                  </a:txBody>
                  <a:tcPr marL="10018" marR="10018" marT="100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901,409</a:t>
                      </a:r>
                    </a:p>
                  </a:txBody>
                  <a:tcPr marL="10018" marR="10018" marT="100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2,593,096</a:t>
                      </a:r>
                    </a:p>
                  </a:txBody>
                  <a:tcPr marL="10018" marR="10018" marT="10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3,494,505</a:t>
                      </a:r>
                    </a:p>
                  </a:txBody>
                  <a:tcPr marL="10018" marR="10018" marT="100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22,337</a:t>
                      </a:r>
                    </a:p>
                  </a:txBody>
                  <a:tcPr marL="10018" marR="10018" marT="100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18,861</a:t>
                      </a:r>
                    </a:p>
                  </a:txBody>
                  <a:tcPr marL="10018" marR="10018" marT="10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11,574</a:t>
                      </a:r>
                    </a:p>
                  </a:txBody>
                  <a:tcPr marL="10018" marR="10018" marT="10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52,772</a:t>
                      </a:r>
                    </a:p>
                  </a:txBody>
                  <a:tcPr marL="10018" marR="10018" marT="1001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1.51%</a:t>
                      </a:r>
                    </a:p>
                  </a:txBody>
                  <a:tcPr marL="10018" marR="10018" marT="1001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37595836"/>
                  </a:ext>
                </a:extLst>
              </a:tr>
              <a:tr h="271992">
                <a:tc>
                  <a:txBody>
                    <a:bodyPr/>
                    <a:lstStyle/>
                    <a:p>
                      <a:pPr algn="ctr" fontAlgn="b"/>
                      <a:r>
                        <a:rPr lang="en-US" sz="1200" b="0" i="0" u="none" strike="noStrike">
                          <a:solidFill>
                            <a:srgbClr val="000000"/>
                          </a:solidFill>
                          <a:effectLst/>
                          <a:latin typeface="Calibri" panose="020F0502020204030204" pitchFamily="34" charset="0"/>
                        </a:rPr>
                        <a:t>2016</a:t>
                      </a:r>
                    </a:p>
                  </a:txBody>
                  <a:tcPr marL="10018" marR="10018" marT="100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864,357</a:t>
                      </a:r>
                    </a:p>
                  </a:txBody>
                  <a:tcPr marL="10018" marR="10018" marT="100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2,647,635</a:t>
                      </a:r>
                    </a:p>
                  </a:txBody>
                  <a:tcPr marL="10018" marR="10018" marT="10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3,511,992</a:t>
                      </a:r>
                    </a:p>
                  </a:txBody>
                  <a:tcPr marL="10018" marR="10018" marT="100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22,397</a:t>
                      </a:r>
                    </a:p>
                  </a:txBody>
                  <a:tcPr marL="10018" marR="10018" marT="100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16,246</a:t>
                      </a:r>
                    </a:p>
                  </a:txBody>
                  <a:tcPr marL="10018" marR="10018" marT="10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10,182</a:t>
                      </a:r>
                    </a:p>
                  </a:txBody>
                  <a:tcPr marL="10018" marR="10018" marT="10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48,825</a:t>
                      </a:r>
                    </a:p>
                  </a:txBody>
                  <a:tcPr marL="10018" marR="10018" marT="1001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1.39%</a:t>
                      </a:r>
                    </a:p>
                  </a:txBody>
                  <a:tcPr marL="10018" marR="10018" marT="1001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63845506"/>
                  </a:ext>
                </a:extLst>
              </a:tr>
              <a:tr h="271992">
                <a:tc>
                  <a:txBody>
                    <a:bodyPr/>
                    <a:lstStyle/>
                    <a:p>
                      <a:pPr algn="ctr" fontAlgn="b"/>
                      <a:r>
                        <a:rPr lang="en-US" sz="1200" b="0" i="0" u="none" strike="noStrike" dirty="0" smtClean="0">
                          <a:solidFill>
                            <a:srgbClr val="000000"/>
                          </a:solidFill>
                          <a:effectLst/>
                          <a:latin typeface="Calibri" panose="020F0502020204030204" pitchFamily="34" charset="0"/>
                        </a:rPr>
                        <a:t>2017</a:t>
                      </a:r>
                      <a:endParaRPr lang="en-US" sz="1200" b="0" i="0" u="none" strike="noStrike" dirty="0">
                        <a:solidFill>
                          <a:srgbClr val="000000"/>
                        </a:solidFill>
                        <a:effectLst/>
                        <a:latin typeface="Calibri" panose="020F0502020204030204" pitchFamily="34" charset="0"/>
                      </a:endParaRPr>
                    </a:p>
                  </a:txBody>
                  <a:tcPr marL="10018" marR="10018" marT="100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705,398</a:t>
                      </a:r>
                      <a:endParaRPr lang="en-US" sz="1200" b="0" i="0" u="none" strike="noStrike" dirty="0">
                        <a:solidFill>
                          <a:srgbClr val="000000"/>
                        </a:solidFill>
                        <a:effectLst/>
                        <a:latin typeface="Calibri" panose="020F0502020204030204" pitchFamily="34" charset="0"/>
                      </a:endParaRPr>
                    </a:p>
                  </a:txBody>
                  <a:tcPr marL="10018" marR="10018" marT="100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1,838,105</a:t>
                      </a:r>
                      <a:endParaRPr lang="en-US" sz="1200" b="0" i="0" u="none" strike="noStrike" dirty="0">
                        <a:solidFill>
                          <a:srgbClr val="000000"/>
                        </a:solidFill>
                        <a:effectLst/>
                        <a:latin typeface="Calibri" panose="020F0502020204030204" pitchFamily="34" charset="0"/>
                      </a:endParaRPr>
                    </a:p>
                  </a:txBody>
                  <a:tcPr marL="10018" marR="10018" marT="10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2,543,503</a:t>
                      </a:r>
                      <a:endParaRPr lang="en-US" sz="1200" b="0" i="0" u="none" strike="noStrike" dirty="0">
                        <a:solidFill>
                          <a:srgbClr val="000000"/>
                        </a:solidFill>
                        <a:effectLst/>
                        <a:latin typeface="Calibri" panose="020F0502020204030204" pitchFamily="34" charset="0"/>
                      </a:endParaRPr>
                    </a:p>
                  </a:txBody>
                  <a:tcPr marL="10018" marR="10018" marT="1001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15,106</a:t>
                      </a:r>
                      <a:endParaRPr lang="en-US" sz="1200" b="0" i="0" u="none" strike="noStrike" dirty="0">
                        <a:solidFill>
                          <a:srgbClr val="000000"/>
                        </a:solidFill>
                        <a:effectLst/>
                        <a:latin typeface="Calibri" panose="020F0502020204030204" pitchFamily="34" charset="0"/>
                      </a:endParaRPr>
                    </a:p>
                  </a:txBody>
                  <a:tcPr marL="10018" marR="10018" marT="1001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11,742</a:t>
                      </a:r>
                      <a:endParaRPr lang="en-US" sz="1200" b="0" i="0" u="none" strike="noStrike" dirty="0">
                        <a:solidFill>
                          <a:srgbClr val="000000"/>
                        </a:solidFill>
                        <a:effectLst/>
                        <a:latin typeface="Calibri" panose="020F0502020204030204" pitchFamily="34" charset="0"/>
                      </a:endParaRPr>
                    </a:p>
                  </a:txBody>
                  <a:tcPr marL="10018" marR="10018" marT="10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6,326</a:t>
                      </a:r>
                      <a:endParaRPr lang="en-US" sz="1200" b="0" i="0" u="none" strike="noStrike" dirty="0">
                        <a:solidFill>
                          <a:srgbClr val="000000"/>
                        </a:solidFill>
                        <a:effectLst/>
                        <a:latin typeface="Calibri" panose="020F0502020204030204" pitchFamily="34" charset="0"/>
                      </a:endParaRPr>
                    </a:p>
                  </a:txBody>
                  <a:tcPr marL="10018" marR="10018" marT="100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Calibri" panose="020F0502020204030204" pitchFamily="34" charset="0"/>
                        </a:rPr>
                        <a:t>33,174</a:t>
                      </a:r>
                      <a:endParaRPr lang="en-US" sz="1200" b="0" i="0" u="none" strike="noStrike" dirty="0">
                        <a:solidFill>
                          <a:srgbClr val="000000"/>
                        </a:solidFill>
                        <a:effectLst/>
                        <a:latin typeface="Calibri" panose="020F0502020204030204" pitchFamily="34" charset="0"/>
                      </a:endParaRPr>
                    </a:p>
                  </a:txBody>
                  <a:tcPr marL="10018" marR="10018" marT="10018"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Calibri" panose="020F0502020204030204" pitchFamily="34" charset="0"/>
                        </a:rPr>
                        <a:t>1.30%</a:t>
                      </a:r>
                      <a:endParaRPr lang="en-US" sz="1200" b="1" i="0" u="none" strike="noStrike" dirty="0">
                        <a:solidFill>
                          <a:srgbClr val="000000"/>
                        </a:solidFill>
                        <a:effectLst/>
                        <a:latin typeface="Calibri" panose="020F0502020204030204" pitchFamily="34" charset="0"/>
                      </a:endParaRPr>
                    </a:p>
                  </a:txBody>
                  <a:tcPr marL="10018" marR="10018" marT="10018"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pic>
        <p:nvPicPr>
          <p:cNvPr id="7" name="Picture 6">
            <a:extLst>
              <a:ext uri="{FF2B5EF4-FFF2-40B4-BE49-F238E27FC236}">
                <a16:creationId xmlns="" xmlns:a16="http://schemas.microsoft.com/office/drawing/2014/main" id="{C81F366F-9079-4F29-979E-E168A74D12E2}"/>
              </a:ext>
            </a:extLst>
          </p:cNvPr>
          <p:cNvPicPr>
            <a:picLocks noChangeAspect="1"/>
          </p:cNvPicPr>
          <p:nvPr/>
        </p:nvPicPr>
        <p:blipFill>
          <a:blip r:embed="rId2"/>
          <a:stretch>
            <a:fillRect/>
          </a:stretch>
        </p:blipFill>
        <p:spPr>
          <a:xfrm>
            <a:off x="381000" y="863161"/>
            <a:ext cx="8281737" cy="3649401"/>
          </a:xfrm>
          <a:prstGeom prst="rect">
            <a:avLst/>
          </a:prstGeom>
        </p:spPr>
      </p:pic>
    </p:spTree>
    <p:extLst>
      <p:ext uri="{BB962C8B-B14F-4D97-AF65-F5344CB8AC3E}">
        <p14:creationId xmlns:p14="http://schemas.microsoft.com/office/powerpoint/2010/main" val="227341647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we achieve our goal?</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532335381"/>
              </p:ext>
            </p:extLst>
          </p:nvPr>
        </p:nvGraphicFramePr>
        <p:xfrm>
          <a:off x="1364310" y="4629332"/>
          <a:ext cx="6415380" cy="1142465"/>
        </p:xfrm>
        <a:graphic>
          <a:graphicData uri="http://schemas.openxmlformats.org/drawingml/2006/table">
            <a:tbl>
              <a:tblPr/>
              <a:tblGrid>
                <a:gridCol w="1603845">
                  <a:extLst>
                    <a:ext uri="{9D8B030D-6E8A-4147-A177-3AD203B41FA5}">
                      <a16:colId xmlns="" xmlns:a16="http://schemas.microsoft.com/office/drawing/2014/main" val="3717133534"/>
                    </a:ext>
                  </a:extLst>
                </a:gridCol>
                <a:gridCol w="1603845">
                  <a:extLst>
                    <a:ext uri="{9D8B030D-6E8A-4147-A177-3AD203B41FA5}">
                      <a16:colId xmlns="" xmlns:a16="http://schemas.microsoft.com/office/drawing/2014/main" val="367521459"/>
                    </a:ext>
                  </a:extLst>
                </a:gridCol>
                <a:gridCol w="1603845">
                  <a:extLst>
                    <a:ext uri="{9D8B030D-6E8A-4147-A177-3AD203B41FA5}">
                      <a16:colId xmlns="" xmlns:a16="http://schemas.microsoft.com/office/drawing/2014/main" val="2332507832"/>
                    </a:ext>
                  </a:extLst>
                </a:gridCol>
                <a:gridCol w="1603845">
                  <a:extLst>
                    <a:ext uri="{9D8B030D-6E8A-4147-A177-3AD203B41FA5}">
                      <a16:colId xmlns="" xmlns:a16="http://schemas.microsoft.com/office/drawing/2014/main" val="502217397"/>
                    </a:ext>
                  </a:extLst>
                </a:gridCol>
              </a:tblGrid>
              <a:tr h="230690">
                <a:tc gridSpan="4">
                  <a:txBody>
                    <a:bodyPr/>
                    <a:lstStyle/>
                    <a:p>
                      <a:pPr algn="ctr" rtl="0" fontAlgn="ctr"/>
                      <a:r>
                        <a:rPr lang="en-US" sz="900" b="0" i="0" u="none" strike="noStrike" dirty="0">
                          <a:solidFill>
                            <a:srgbClr val="000000"/>
                          </a:solidFill>
                          <a:effectLst/>
                          <a:latin typeface="Calibri" panose="020F0502020204030204" pitchFamily="34" charset="0"/>
                        </a:rPr>
                        <a:t> </a:t>
                      </a:r>
                      <a:r>
                        <a:rPr lang="en-US" sz="1300" b="1" i="0" u="none" strike="noStrike" dirty="0" smtClean="0">
                          <a:solidFill>
                            <a:srgbClr val="000000"/>
                          </a:solidFill>
                          <a:effectLst/>
                          <a:latin typeface="Calibri" panose="020F0502020204030204" pitchFamily="34" charset="0"/>
                        </a:rPr>
                        <a:t>Days </a:t>
                      </a:r>
                      <a:r>
                        <a:rPr lang="en-US" sz="1300" b="1" i="0" u="none" strike="noStrike" dirty="0">
                          <a:solidFill>
                            <a:srgbClr val="000000"/>
                          </a:solidFill>
                          <a:effectLst/>
                          <a:latin typeface="Calibri" panose="020F0502020204030204" pitchFamily="34" charset="0"/>
                        </a:rPr>
                        <a:t>to Resolution</a:t>
                      </a:r>
                    </a:p>
                  </a:txBody>
                  <a:tcPr marL="10985" marR="10985" marT="10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0" fontAlgn="ctr"/>
                      <a:endParaRPr lang="en-US" sz="1300" b="1" i="0" u="none" strike="noStrike" dirty="0">
                        <a:solidFill>
                          <a:srgbClr val="000000"/>
                        </a:solidFill>
                        <a:effectLst/>
                        <a:latin typeface="Calibri" panose="020F0502020204030204" pitchFamily="34" charset="0"/>
                      </a:endParaRPr>
                    </a:p>
                  </a:txBody>
                  <a:tcPr marL="10985" marR="10985" marT="10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599020866"/>
                  </a:ext>
                </a:extLst>
              </a:tr>
              <a:tr h="230690">
                <a:tc>
                  <a:txBody>
                    <a:bodyPr/>
                    <a:lstStyle/>
                    <a:p>
                      <a:pPr algn="ctr" rtl="0" fontAlgn="ctr"/>
                      <a:r>
                        <a:rPr lang="en-US" sz="900" b="1" i="0" u="none" strike="noStrike">
                          <a:solidFill>
                            <a:srgbClr val="000000"/>
                          </a:solidFill>
                          <a:effectLst/>
                          <a:latin typeface="Calibri" panose="020F0502020204030204" pitchFamily="34" charset="0"/>
                        </a:rPr>
                        <a:t>Year</a:t>
                      </a:r>
                    </a:p>
                  </a:txBody>
                  <a:tcPr marL="10985" marR="10985" marT="10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a:solidFill>
                            <a:srgbClr val="000000"/>
                          </a:solidFill>
                          <a:effectLst/>
                          <a:latin typeface="Calibri" panose="020F0502020204030204" pitchFamily="34" charset="0"/>
                        </a:rPr>
                        <a:t>IAG</a:t>
                      </a:r>
                    </a:p>
                  </a:txBody>
                  <a:tcPr marL="10985" marR="10985" marT="10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dirty="0">
                          <a:solidFill>
                            <a:srgbClr val="000000"/>
                          </a:solidFill>
                          <a:effectLst/>
                          <a:latin typeface="Calibri" panose="020F0502020204030204" pitchFamily="34" charset="0"/>
                        </a:rPr>
                        <a:t>IAL</a:t>
                      </a:r>
                    </a:p>
                  </a:txBody>
                  <a:tcPr marL="10985" marR="10985" marT="10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200" b="1" i="0" u="none" strike="noStrike">
                          <a:solidFill>
                            <a:srgbClr val="000000"/>
                          </a:solidFill>
                          <a:effectLst/>
                          <a:latin typeface="Calibri" panose="020F0502020204030204" pitchFamily="34" charset="0"/>
                        </a:rPr>
                        <a:t>Rescission</a:t>
                      </a:r>
                    </a:p>
                  </a:txBody>
                  <a:tcPr marL="10985" marR="10985" marT="10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667868632"/>
                  </a:ext>
                </a:extLst>
              </a:tr>
              <a:tr h="219705">
                <a:tc>
                  <a:txBody>
                    <a:bodyPr/>
                    <a:lstStyle/>
                    <a:p>
                      <a:pPr algn="ctr" fontAlgn="ctr"/>
                      <a:r>
                        <a:rPr lang="en-US" sz="1300" b="0" i="0" u="none" strike="noStrike">
                          <a:solidFill>
                            <a:srgbClr val="000000"/>
                          </a:solidFill>
                          <a:effectLst/>
                          <a:latin typeface="Calibri" panose="020F0502020204030204" pitchFamily="34" charset="0"/>
                        </a:rPr>
                        <a:t>2015</a:t>
                      </a:r>
                    </a:p>
                  </a:txBody>
                  <a:tcPr marL="10985" marR="10985" marT="10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11</a:t>
                      </a:r>
                    </a:p>
                  </a:txBody>
                  <a:tcPr marL="10985" marR="10985" marT="109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16</a:t>
                      </a:r>
                    </a:p>
                  </a:txBody>
                  <a:tcPr marL="10985" marR="10985" marT="10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10</a:t>
                      </a:r>
                    </a:p>
                  </a:txBody>
                  <a:tcPr marL="10985" marR="10985" marT="109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52298647"/>
                  </a:ext>
                </a:extLst>
              </a:tr>
              <a:tr h="230690">
                <a:tc>
                  <a:txBody>
                    <a:bodyPr/>
                    <a:lstStyle/>
                    <a:p>
                      <a:pPr algn="ctr" fontAlgn="ctr"/>
                      <a:r>
                        <a:rPr lang="en-US" sz="1300" b="0" i="0" u="none" strike="noStrike">
                          <a:solidFill>
                            <a:srgbClr val="000000"/>
                          </a:solidFill>
                          <a:effectLst/>
                          <a:latin typeface="Calibri" panose="020F0502020204030204" pitchFamily="34" charset="0"/>
                        </a:rPr>
                        <a:t>2016</a:t>
                      </a:r>
                    </a:p>
                  </a:txBody>
                  <a:tcPr marL="10985" marR="10985" marT="10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9</a:t>
                      </a:r>
                    </a:p>
                  </a:txBody>
                  <a:tcPr marL="10985" marR="10985" marT="109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11</a:t>
                      </a:r>
                    </a:p>
                  </a:txBody>
                  <a:tcPr marL="10985" marR="10985" marT="10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a:solidFill>
                            <a:srgbClr val="000000"/>
                          </a:solidFill>
                          <a:effectLst/>
                          <a:latin typeface="Calibri" panose="020F0502020204030204" pitchFamily="34" charset="0"/>
                        </a:rPr>
                        <a:t>7</a:t>
                      </a:r>
                    </a:p>
                  </a:txBody>
                  <a:tcPr marL="10985" marR="10985" marT="109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8126129"/>
                  </a:ext>
                </a:extLst>
              </a:tr>
              <a:tr h="230690">
                <a:tc>
                  <a:txBody>
                    <a:bodyPr/>
                    <a:lstStyle/>
                    <a:p>
                      <a:pPr algn="ctr" fontAlgn="ctr"/>
                      <a:r>
                        <a:rPr lang="en-US" sz="1300" b="0" i="0" u="none" strike="noStrike" dirty="0" smtClean="0">
                          <a:solidFill>
                            <a:srgbClr val="000000"/>
                          </a:solidFill>
                          <a:effectLst/>
                          <a:latin typeface="Calibri" panose="020F0502020204030204" pitchFamily="34" charset="0"/>
                        </a:rPr>
                        <a:t>2017</a:t>
                      </a:r>
                      <a:endParaRPr lang="en-US" sz="1300" b="0" i="0" u="none" strike="noStrike" dirty="0">
                        <a:solidFill>
                          <a:srgbClr val="000000"/>
                        </a:solidFill>
                        <a:effectLst/>
                        <a:latin typeface="Calibri" panose="020F0502020204030204" pitchFamily="34" charset="0"/>
                      </a:endParaRPr>
                    </a:p>
                  </a:txBody>
                  <a:tcPr marL="10985" marR="10985" marT="109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smtClean="0">
                          <a:solidFill>
                            <a:srgbClr val="000000"/>
                          </a:solidFill>
                          <a:effectLst/>
                          <a:latin typeface="Calibri" panose="020F0502020204030204" pitchFamily="34" charset="0"/>
                        </a:rPr>
                        <a:t>10</a:t>
                      </a:r>
                      <a:endParaRPr lang="en-US" sz="1300" b="0" i="0" u="none" strike="noStrike" dirty="0">
                        <a:solidFill>
                          <a:srgbClr val="000000"/>
                        </a:solidFill>
                        <a:effectLst/>
                        <a:latin typeface="Calibri" panose="020F0502020204030204" pitchFamily="34" charset="0"/>
                      </a:endParaRPr>
                    </a:p>
                  </a:txBody>
                  <a:tcPr marL="10985" marR="10985" marT="109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smtClean="0">
                          <a:solidFill>
                            <a:srgbClr val="000000"/>
                          </a:solidFill>
                          <a:effectLst/>
                          <a:latin typeface="Calibri" panose="020F0502020204030204" pitchFamily="34" charset="0"/>
                        </a:rPr>
                        <a:t>14</a:t>
                      </a:r>
                      <a:endParaRPr lang="en-US" sz="1300" b="0" i="0" u="none" strike="noStrike" dirty="0">
                        <a:solidFill>
                          <a:srgbClr val="000000"/>
                        </a:solidFill>
                        <a:effectLst/>
                        <a:latin typeface="Calibri" panose="020F0502020204030204" pitchFamily="34" charset="0"/>
                      </a:endParaRPr>
                    </a:p>
                  </a:txBody>
                  <a:tcPr marL="10985" marR="10985" marT="109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300" b="0" i="0" u="none" strike="noStrike" dirty="0" smtClean="0">
                          <a:solidFill>
                            <a:srgbClr val="000000"/>
                          </a:solidFill>
                          <a:effectLst/>
                          <a:latin typeface="Calibri" panose="020F0502020204030204" pitchFamily="34" charset="0"/>
                        </a:rPr>
                        <a:t>10</a:t>
                      </a:r>
                      <a:endParaRPr lang="en-US" sz="1300" b="0" i="0" u="none" strike="noStrike" dirty="0">
                        <a:solidFill>
                          <a:srgbClr val="000000"/>
                        </a:solidFill>
                        <a:effectLst/>
                        <a:latin typeface="Calibri" panose="020F0502020204030204" pitchFamily="34" charset="0"/>
                      </a:endParaRPr>
                    </a:p>
                  </a:txBody>
                  <a:tcPr marL="10985" marR="10985" marT="109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1104900" y="5813296"/>
            <a:ext cx="6934200" cy="369332"/>
          </a:xfrm>
          <a:prstGeom prst="rect">
            <a:avLst/>
          </a:prstGeom>
          <a:noFill/>
        </p:spPr>
        <p:txBody>
          <a:bodyPr wrap="square" rtlCol="0">
            <a:spAutoFit/>
          </a:bodyPr>
          <a:lstStyle/>
          <a:p>
            <a:pPr algn="ctr"/>
            <a:r>
              <a:rPr lang="en-US" b="1" i="1" dirty="0">
                <a:latin typeface="+mj-lt"/>
              </a:rPr>
              <a:t>Overall improvement in timeliness from 2015 to 2016</a:t>
            </a:r>
          </a:p>
        </p:txBody>
      </p:sp>
      <p:pic>
        <p:nvPicPr>
          <p:cNvPr id="8" name="Picture 7">
            <a:extLst>
              <a:ext uri="{FF2B5EF4-FFF2-40B4-BE49-F238E27FC236}">
                <a16:creationId xmlns="" xmlns:a16="http://schemas.microsoft.com/office/drawing/2014/main" id="{113D3DA2-31A1-432E-BE94-449B31B49027}"/>
              </a:ext>
            </a:extLst>
          </p:cNvPr>
          <p:cNvPicPr>
            <a:picLocks noChangeAspect="1"/>
          </p:cNvPicPr>
          <p:nvPr/>
        </p:nvPicPr>
        <p:blipFill>
          <a:blip r:embed="rId2"/>
          <a:stretch>
            <a:fillRect/>
          </a:stretch>
        </p:blipFill>
        <p:spPr>
          <a:xfrm>
            <a:off x="264695" y="862258"/>
            <a:ext cx="8574505" cy="3712369"/>
          </a:xfrm>
          <a:prstGeom prst="rect">
            <a:avLst/>
          </a:prstGeom>
        </p:spPr>
      </p:pic>
    </p:spTree>
    <p:extLst>
      <p:ext uri="{BB962C8B-B14F-4D97-AF65-F5344CB8AC3E}">
        <p14:creationId xmlns:p14="http://schemas.microsoft.com/office/powerpoint/2010/main" val="355248173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changed? </a:t>
            </a:r>
          </a:p>
        </p:txBody>
      </p:sp>
      <p:sp>
        <p:nvSpPr>
          <p:cNvPr id="3" name="Content Placeholder 2"/>
          <p:cNvSpPr>
            <a:spLocks noGrp="1"/>
          </p:cNvSpPr>
          <p:nvPr>
            <p:ph idx="1"/>
          </p:nvPr>
        </p:nvSpPr>
        <p:spPr>
          <a:xfrm>
            <a:off x="381000" y="916861"/>
            <a:ext cx="8458200" cy="730621"/>
          </a:xfrm>
        </p:spPr>
        <p:txBody>
          <a:bodyPr/>
          <a:lstStyle/>
          <a:p>
            <a:pPr marL="0" indent="0">
              <a:buNone/>
            </a:pPr>
            <a:r>
              <a:rPr lang="en-US" sz="2000" dirty="0"/>
              <a:t>The ERCOT market stakeholder process recommends changes to Market Rules and Operating Guides</a:t>
            </a:r>
            <a:r>
              <a:rPr lang="en-US" sz="2000" dirty="0" smtClean="0"/>
              <a:t>.</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137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771831547"/>
              </p:ext>
            </p:extLst>
          </p:nvPr>
        </p:nvGraphicFramePr>
        <p:xfrm>
          <a:off x="381000" y="1914769"/>
          <a:ext cx="8458199" cy="3922933"/>
        </p:xfrm>
        <a:graphic>
          <a:graphicData uri="http://schemas.openxmlformats.org/drawingml/2006/table">
            <a:tbl>
              <a:tblPr firstRow="1" firstCol="1" bandRow="1"/>
              <a:tblGrid>
                <a:gridCol w="1432437">
                  <a:extLst>
                    <a:ext uri="{9D8B030D-6E8A-4147-A177-3AD203B41FA5}">
                      <a16:colId xmlns="" xmlns:a16="http://schemas.microsoft.com/office/drawing/2014/main" val="222233672"/>
                    </a:ext>
                  </a:extLst>
                </a:gridCol>
                <a:gridCol w="1570625">
                  <a:extLst>
                    <a:ext uri="{9D8B030D-6E8A-4147-A177-3AD203B41FA5}">
                      <a16:colId xmlns="" xmlns:a16="http://schemas.microsoft.com/office/drawing/2014/main" val="1467653425"/>
                    </a:ext>
                  </a:extLst>
                </a:gridCol>
                <a:gridCol w="789353">
                  <a:extLst>
                    <a:ext uri="{9D8B030D-6E8A-4147-A177-3AD203B41FA5}">
                      <a16:colId xmlns="" xmlns:a16="http://schemas.microsoft.com/office/drawing/2014/main" val="3998778552"/>
                    </a:ext>
                  </a:extLst>
                </a:gridCol>
                <a:gridCol w="4665784">
                  <a:extLst>
                    <a:ext uri="{9D8B030D-6E8A-4147-A177-3AD203B41FA5}">
                      <a16:colId xmlns="" xmlns:a16="http://schemas.microsoft.com/office/drawing/2014/main" val="886366484"/>
                    </a:ext>
                  </a:extLst>
                </a:gridCol>
              </a:tblGrid>
              <a:tr h="334883">
                <a:tc>
                  <a:txBody>
                    <a:bodyPr/>
                    <a:lstStyle/>
                    <a:p>
                      <a:pPr marL="0" marR="0" algn="ctr">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Retail Market Guide Revision Request (RMGRR)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Approved Date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Description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 xmlns:a16="http://schemas.microsoft.com/office/drawing/2014/main" val="2688875759"/>
                  </a:ext>
                </a:extLst>
              </a:tr>
              <a:tr h="670560">
                <a:tc>
                  <a:txBody>
                    <a:bodyPr/>
                    <a:lstStyle/>
                    <a:p>
                      <a:pPr marL="0" marR="0" algn="ctr">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RMGRR 139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Date Change &amp; Evaluation </a:t>
                      </a:r>
                      <a:r>
                        <a:rPr lang="en-US" sz="1300" dirty="0" smtClean="0">
                          <a:effectLst/>
                          <a:latin typeface="Calibri" panose="020F0502020204030204" pitchFamily="34" charset="0"/>
                          <a:ea typeface="Calibri" panose="020F0502020204030204" pitchFamily="34" charset="0"/>
                          <a:cs typeface="Times New Roman" panose="02020603050405020304" pitchFamily="18" charset="0"/>
                        </a:rPr>
                        <a:t>Window</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5/23/16</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Removal of the 1-day evaluation window for ERCOT and now allows for Date change (814_12) and cancel (814-08) transactions to be sent the day prior to a scheduled transaction</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 xmlns:a16="http://schemas.microsoft.com/office/drawing/2014/main" val="1868636195"/>
                  </a:ext>
                </a:extLst>
              </a:tr>
              <a:tr h="670560">
                <a:tc>
                  <a:txBody>
                    <a:bodyPr/>
                    <a:lstStyle/>
                    <a:p>
                      <a:pPr marL="0" marR="0" algn="ctr">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RMGRR 133</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libri" panose="020F0502020204030204" pitchFamily="34" charset="0"/>
                          <a:ea typeface="Calibri" panose="020F0502020204030204" pitchFamily="34" charset="0"/>
                          <a:cs typeface="Times New Roman" panose="02020603050405020304" pitchFamily="18" charset="0"/>
                        </a:rPr>
                        <a:t>Clarification of IAG Valid Reject Reasons</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libri" panose="020F0502020204030204" pitchFamily="34" charset="0"/>
                          <a:ea typeface="Calibri" panose="020F0502020204030204" pitchFamily="34" charset="0"/>
                          <a:cs typeface="Times New Roman" panose="02020603050405020304" pitchFamily="18" charset="0"/>
                        </a:rPr>
                        <a:t>9/21/15</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Removed ‘customer intent’ from the valid reject reasons for a Losing REP and clarified ‘customer intent’ for the Gaining </a:t>
                      </a:r>
                      <a:r>
                        <a:rPr lang="en-US" sz="1300" dirty="0" smtClean="0">
                          <a:effectLst/>
                          <a:latin typeface="Calibri" panose="020F0502020204030204" pitchFamily="34" charset="0"/>
                          <a:ea typeface="Calibri" panose="020F0502020204030204" pitchFamily="34" charset="0"/>
                          <a:cs typeface="Times New Roman" panose="02020603050405020304" pitchFamily="18" charset="0"/>
                        </a:rPr>
                        <a:t>CR</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3651727319"/>
                  </a:ext>
                </a:extLst>
              </a:tr>
              <a:tr h="670560">
                <a:tc>
                  <a:txBody>
                    <a:bodyPr/>
                    <a:lstStyle/>
                    <a:p>
                      <a:pPr marL="0" marR="0" algn="ctr">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RMGRR 129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Customer Rescission Timeline</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2/2/15</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Revised the timeline for the processing of Customer Rescissions from the normal </a:t>
                      </a:r>
                      <a:r>
                        <a:rPr lang="en-US" sz="1300" dirty="0" smtClean="0">
                          <a:effectLst/>
                          <a:latin typeface="Calibri" panose="020F0502020204030204" pitchFamily="34" charset="0"/>
                          <a:ea typeface="Calibri" panose="020F0502020204030204" pitchFamily="34" charset="0"/>
                          <a:cs typeface="Times New Roman" panose="02020603050405020304" pitchFamily="18" charset="0"/>
                        </a:rPr>
                        <a:t>IAG </a:t>
                      </a:r>
                      <a:r>
                        <a:rPr lang="en-US" sz="1300" dirty="0">
                          <a:effectLst/>
                          <a:latin typeface="Calibri" panose="020F0502020204030204" pitchFamily="34" charset="0"/>
                          <a:ea typeface="Calibri" panose="020F0502020204030204" pitchFamily="34" charset="0"/>
                          <a:cs typeface="Times New Roman" panose="02020603050405020304" pitchFamily="18" charset="0"/>
                        </a:rPr>
                        <a:t>processing timeline to 2 Business Days for the Losing CR to ‘Agree’ followed by another 2 Business Days to submit a BDMVI once the TDSP is ‘Ready to Receive’</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 xmlns:a16="http://schemas.microsoft.com/office/drawing/2014/main" val="3794067091"/>
                  </a:ext>
                </a:extLst>
              </a:tr>
              <a:tr h="670560">
                <a:tc>
                  <a:txBody>
                    <a:bodyPr/>
                    <a:lstStyle/>
                    <a:p>
                      <a:pPr marL="0" marR="0" algn="ctr">
                        <a:spcBef>
                          <a:spcPts val="0"/>
                        </a:spcBef>
                        <a:spcAft>
                          <a:spcPts val="0"/>
                        </a:spcAft>
                      </a:pPr>
                      <a:r>
                        <a:rPr lang="en-US" sz="1300" b="1">
                          <a:effectLst/>
                          <a:latin typeface="Calibri" panose="020F0502020204030204" pitchFamily="34" charset="0"/>
                          <a:ea typeface="Calibri" panose="020F0502020204030204" pitchFamily="34" charset="0"/>
                          <a:cs typeface="Times New Roman" panose="02020603050405020304" pitchFamily="18" charset="0"/>
                        </a:rPr>
                        <a:t>RMGRR 128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ctr">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Reinstate Critical Care Status after </a:t>
                      </a:r>
                      <a:r>
                        <a:rPr lang="en-US" sz="1300" dirty="0" smtClean="0">
                          <a:effectLst/>
                          <a:latin typeface="Calibri" panose="020F0502020204030204" pitchFamily="34" charset="0"/>
                          <a:ea typeface="Calibri" panose="020F0502020204030204" pitchFamily="34" charset="0"/>
                          <a:cs typeface="Times New Roman" panose="02020603050405020304" pitchFamily="18" charset="0"/>
                        </a:rPr>
                        <a:t>IAG</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ctr">
                        <a:spcBef>
                          <a:spcPts val="0"/>
                        </a:spcBef>
                        <a:spcAft>
                          <a:spcPts val="0"/>
                        </a:spcAft>
                      </a:pPr>
                      <a:r>
                        <a:rPr lang="en-US" sz="1300">
                          <a:effectLst/>
                          <a:latin typeface="Calibri" panose="020F0502020204030204" pitchFamily="34" charset="0"/>
                          <a:ea typeface="Calibri" panose="020F0502020204030204" pitchFamily="34" charset="0"/>
                          <a:cs typeface="Times New Roman" panose="02020603050405020304" pitchFamily="18" charset="0"/>
                        </a:rPr>
                        <a:t>12/22/14</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TDSP will restore a critical care status to an ESI that may have been removed due to an </a:t>
                      </a:r>
                      <a:r>
                        <a:rPr lang="en-US" sz="1300" dirty="0" smtClean="0">
                          <a:effectLst/>
                          <a:latin typeface="Calibri" panose="020F0502020204030204" pitchFamily="34" charset="0"/>
                          <a:ea typeface="Calibri" panose="020F0502020204030204" pitchFamily="34" charset="0"/>
                          <a:cs typeface="Times New Roman" panose="02020603050405020304" pitchFamily="18" charset="0"/>
                        </a:rPr>
                        <a:t>IAG</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 xmlns:a16="http://schemas.microsoft.com/office/drawing/2014/main" val="2367944411"/>
                  </a:ext>
                </a:extLst>
              </a:tr>
              <a:tr h="615853">
                <a:tc>
                  <a:txBody>
                    <a:bodyPr/>
                    <a:lstStyle/>
                    <a:p>
                      <a:pPr marL="0" marR="0" algn="ctr">
                        <a:spcBef>
                          <a:spcPts val="0"/>
                        </a:spcBef>
                        <a:spcAft>
                          <a:spcPts val="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RMGRR 121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Clarification of IAG Process</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2/17/14</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marL="0" marR="0">
                        <a:spcBef>
                          <a:spcPts val="0"/>
                        </a:spcBef>
                        <a:spcAft>
                          <a:spcPts val="0"/>
                        </a:spcAft>
                      </a:pPr>
                      <a:r>
                        <a:rPr lang="en-US" sz="1300" dirty="0">
                          <a:effectLst/>
                          <a:latin typeface="Calibri" panose="020F0502020204030204" pitchFamily="34" charset="0"/>
                          <a:ea typeface="Calibri" panose="020F0502020204030204" pitchFamily="34" charset="0"/>
                          <a:cs typeface="Times New Roman" panose="02020603050405020304" pitchFamily="18" charset="0"/>
                        </a:rPr>
                        <a:t>Clarified the valid reject reasons for both the Gaining CR and the Losing CR</a:t>
                      </a:r>
                    </a:p>
                  </a:txBody>
                  <a:tcPr marL="68580" marR="68580" marT="0"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 xmlns:a16="http://schemas.microsoft.com/office/drawing/2014/main" val="1863844126"/>
                  </a:ext>
                </a:extLst>
              </a:tr>
            </a:tbl>
          </a:graphicData>
        </a:graphic>
      </p:graphicFrame>
    </p:spTree>
    <p:extLst>
      <p:ext uri="{BB962C8B-B14F-4D97-AF65-F5344CB8AC3E}">
        <p14:creationId xmlns:p14="http://schemas.microsoft.com/office/powerpoint/2010/main" val="152858065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important to the market?</a:t>
            </a:r>
          </a:p>
        </p:txBody>
      </p:sp>
      <p:sp>
        <p:nvSpPr>
          <p:cNvPr id="3" name="Content Placeholder 2"/>
          <p:cNvSpPr>
            <a:spLocks noGrp="1"/>
          </p:cNvSpPr>
          <p:nvPr>
            <p:ph idx="1"/>
          </p:nvPr>
        </p:nvSpPr>
        <p:spPr>
          <a:xfrm>
            <a:off x="381000" y="916860"/>
            <a:ext cx="8458200" cy="2623509"/>
          </a:xfrm>
        </p:spPr>
        <p:txBody>
          <a:bodyPr/>
          <a:lstStyle/>
          <a:p>
            <a:pPr marL="0" indent="0">
              <a:spcBef>
                <a:spcPts val="2400"/>
              </a:spcBef>
              <a:buNone/>
            </a:pPr>
            <a:r>
              <a:rPr lang="en-US" dirty="0"/>
              <a:t>These recommendations are opportunities to </a:t>
            </a:r>
            <a:r>
              <a:rPr lang="en-US" b="1" i="1" dirty="0">
                <a:solidFill>
                  <a:schemeClr val="accent5"/>
                </a:solidFill>
              </a:rPr>
              <a:t>refine processes, seek efficiencies</a:t>
            </a:r>
            <a:r>
              <a:rPr lang="en-US" dirty="0"/>
              <a:t>, and ultimately </a:t>
            </a:r>
            <a:r>
              <a:rPr lang="en-US" b="1" i="1" dirty="0">
                <a:solidFill>
                  <a:schemeClr val="accent5"/>
                </a:solidFill>
              </a:rPr>
              <a:t>improve the customer experience</a:t>
            </a:r>
            <a:r>
              <a:rPr lang="en-US" dirty="0" smtClean="0"/>
              <a:t>.</a:t>
            </a:r>
            <a:endParaRPr lang="en-US" dirty="0"/>
          </a:p>
          <a:p>
            <a:pPr marL="0" indent="0">
              <a:spcBef>
                <a:spcPts val="2400"/>
              </a:spcBef>
              <a:buNone/>
            </a:pPr>
            <a:r>
              <a:rPr lang="en-US" dirty="0"/>
              <a:t>REPs should be willing to be accountable to each other regarding </a:t>
            </a:r>
            <a:r>
              <a:rPr lang="en-US" dirty="0" smtClean="0"/>
              <a:t>IAGs</a:t>
            </a:r>
            <a:r>
              <a:rPr lang="en-US" dirty="0"/>
              <a:t>, working together to continue to drive solutions to the market.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138</a:t>
            </a:fld>
            <a:endParaRPr lang="en-US"/>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95229"/>
            <a:ext cx="40386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00" y="3832975"/>
            <a:ext cx="4419600" cy="1938992"/>
          </a:xfrm>
          <a:prstGeom prst="rect">
            <a:avLst/>
          </a:prstGeom>
          <a:noFill/>
        </p:spPr>
        <p:txBody>
          <a:bodyPr wrap="square">
            <a:spAutoFit/>
          </a:bodyPr>
          <a:lstStyle/>
          <a:p>
            <a:pPr marL="365760" indent="-365760" eaLnBrk="1" hangingPunct="1">
              <a:spcBef>
                <a:spcPts val="1200"/>
              </a:spcBef>
              <a:buFont typeface="Wingdings" panose="05000000000000000000" pitchFamily="2" charset="2"/>
              <a:buChar char="ü"/>
              <a:defRPr/>
            </a:pPr>
            <a:r>
              <a:rPr lang="en-US" sz="2000" dirty="0">
                <a:latin typeface="+mj-lt"/>
                <a:cs typeface="Arial" charset="0"/>
              </a:rPr>
              <a:t>Reduce customer complaints</a:t>
            </a:r>
          </a:p>
          <a:p>
            <a:pPr marL="365760" indent="-365760" eaLnBrk="1" hangingPunct="1">
              <a:spcBef>
                <a:spcPts val="1200"/>
              </a:spcBef>
              <a:buFont typeface="Wingdings" panose="05000000000000000000" pitchFamily="2" charset="2"/>
              <a:buChar char="ü"/>
              <a:defRPr/>
            </a:pPr>
            <a:r>
              <a:rPr lang="en-US" sz="2000" dirty="0">
                <a:latin typeface="+mj-lt"/>
                <a:cs typeface="Arial" charset="0"/>
              </a:rPr>
              <a:t>Address customer issues faster</a:t>
            </a:r>
          </a:p>
          <a:p>
            <a:pPr marL="365760" indent="-365760" eaLnBrk="1" hangingPunct="1">
              <a:spcBef>
                <a:spcPts val="1200"/>
              </a:spcBef>
              <a:buFont typeface="Wingdings" panose="05000000000000000000" pitchFamily="2" charset="2"/>
              <a:buChar char="ü"/>
              <a:defRPr/>
            </a:pPr>
            <a:r>
              <a:rPr lang="en-US" sz="2000" dirty="0">
                <a:latin typeface="+mj-lt"/>
                <a:cs typeface="Arial" charset="0"/>
              </a:rPr>
              <a:t>Consume fewer back-office resources for REPS, TDSPs, ERCOT, &amp; </a:t>
            </a:r>
            <a:r>
              <a:rPr lang="en-US" sz="2000" dirty="0" smtClean="0">
                <a:latin typeface="+mj-lt"/>
                <a:cs typeface="Arial" charset="0"/>
              </a:rPr>
              <a:t>PUCT</a:t>
            </a:r>
            <a:endParaRPr lang="en-US" sz="2000" dirty="0">
              <a:latin typeface="+mj-lt"/>
              <a:cs typeface="Arial" charset="0"/>
            </a:endParaRPr>
          </a:p>
        </p:txBody>
      </p:sp>
    </p:spTree>
    <p:extLst>
      <p:ext uri="{BB962C8B-B14F-4D97-AF65-F5344CB8AC3E}">
        <p14:creationId xmlns:p14="http://schemas.microsoft.com/office/powerpoint/2010/main" val="27215452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a:t>
            </a:r>
          </a:p>
        </p:txBody>
      </p:sp>
      <p:sp>
        <p:nvSpPr>
          <p:cNvPr id="3" name="Content Placeholder 2"/>
          <p:cNvSpPr>
            <a:spLocks noGrp="1"/>
          </p:cNvSpPr>
          <p:nvPr>
            <p:ph idx="1"/>
          </p:nvPr>
        </p:nvSpPr>
        <p:spPr/>
        <p:txBody>
          <a:bodyPr/>
          <a:lstStyle/>
          <a:p>
            <a:pPr marL="0" indent="0">
              <a:spcBef>
                <a:spcPts val="2400"/>
              </a:spcBef>
              <a:buNone/>
            </a:pPr>
            <a:r>
              <a:rPr lang="en-US" dirty="0"/>
              <a:t>What can we all do to </a:t>
            </a:r>
            <a:r>
              <a:rPr lang="en-US" b="1" u="sng" dirty="0"/>
              <a:t>reduce</a:t>
            </a:r>
            <a:r>
              <a:rPr lang="en-US" dirty="0"/>
              <a:t> the number of Inadvertent Gains/Losses in the market</a:t>
            </a:r>
            <a:r>
              <a:rPr lang="en-US" dirty="0" smtClean="0"/>
              <a:t>?</a:t>
            </a:r>
            <a:endParaRPr lang="en-US" dirty="0"/>
          </a:p>
          <a:p>
            <a:pPr marL="365760" indent="-365760">
              <a:spcBef>
                <a:spcPts val="2400"/>
              </a:spcBef>
              <a:buClr>
                <a:schemeClr val="tx1"/>
              </a:buClr>
              <a:buFont typeface="+mj-lt"/>
              <a:buAutoNum type="arabicPeriod"/>
            </a:pPr>
            <a:r>
              <a:rPr lang="en-US" b="1" dirty="0" smtClean="0">
                <a:solidFill>
                  <a:schemeClr val="accent5"/>
                </a:solidFill>
              </a:rPr>
              <a:t>Analyzing </a:t>
            </a:r>
            <a:r>
              <a:rPr lang="en-US" b="1" dirty="0">
                <a:solidFill>
                  <a:schemeClr val="accent5"/>
                </a:solidFill>
              </a:rPr>
              <a:t>why they occurred</a:t>
            </a:r>
            <a:r>
              <a:rPr lang="en-US" dirty="0"/>
              <a:t> – trending, categorizing, and root causing </a:t>
            </a:r>
          </a:p>
          <a:p>
            <a:pPr marL="365760" indent="-365760">
              <a:spcBef>
                <a:spcPts val="2400"/>
              </a:spcBef>
              <a:buClr>
                <a:schemeClr val="tx1"/>
              </a:buClr>
              <a:buFont typeface="+mj-lt"/>
              <a:buAutoNum type="arabicPeriod"/>
            </a:pPr>
            <a:r>
              <a:rPr lang="en-US" b="1" dirty="0">
                <a:solidFill>
                  <a:schemeClr val="accent5"/>
                </a:solidFill>
              </a:rPr>
              <a:t>Execute techniques for preventing </a:t>
            </a:r>
            <a:r>
              <a:rPr lang="en-US" dirty="0"/>
              <a:t>them going </a:t>
            </a:r>
            <a:r>
              <a:rPr lang="en-US" dirty="0" smtClean="0"/>
              <a:t>forward</a:t>
            </a:r>
            <a:endParaRPr lang="en-US" dirty="0"/>
          </a:p>
          <a:p>
            <a:pPr marL="365760" indent="-365760">
              <a:spcBef>
                <a:spcPts val="2400"/>
              </a:spcBef>
              <a:buClr>
                <a:schemeClr val="tx1"/>
              </a:buClr>
              <a:buFont typeface="+mj-lt"/>
              <a:buAutoNum type="arabicPeriod"/>
            </a:pPr>
            <a:r>
              <a:rPr lang="en-US" b="1" dirty="0">
                <a:solidFill>
                  <a:schemeClr val="accent5"/>
                </a:solidFill>
              </a:rPr>
              <a:t>Streamline management </a:t>
            </a:r>
            <a:r>
              <a:rPr lang="en-US" dirty="0"/>
              <a:t>of </a:t>
            </a:r>
            <a:r>
              <a:rPr lang="en-US" dirty="0" err="1" smtClean="0"/>
              <a:t>MarkeTraks</a:t>
            </a:r>
            <a:endParaRPr lang="en-US" dirty="0"/>
          </a:p>
          <a:p>
            <a:pPr marL="365760" indent="-365760">
              <a:spcBef>
                <a:spcPts val="2400"/>
              </a:spcBef>
              <a:buClr>
                <a:schemeClr val="tx1"/>
              </a:buClr>
              <a:buFont typeface="+mj-lt"/>
              <a:buAutoNum type="arabicPeriod"/>
            </a:pPr>
            <a:r>
              <a:rPr lang="en-US" b="1" dirty="0">
                <a:solidFill>
                  <a:schemeClr val="accent5"/>
                </a:solidFill>
              </a:rPr>
              <a:t>Reporting</a:t>
            </a:r>
            <a:r>
              <a:rPr lang="en-US" dirty="0"/>
              <a:t> to measure success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139</a:t>
            </a:fld>
            <a:endParaRPr lang="en-US"/>
          </a:p>
        </p:txBody>
      </p:sp>
    </p:spTree>
    <p:extLst>
      <p:ext uri="{BB962C8B-B14F-4D97-AF65-F5344CB8AC3E}">
        <p14:creationId xmlns:p14="http://schemas.microsoft.com/office/powerpoint/2010/main" val="318356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69" y="990600"/>
            <a:ext cx="8221663" cy="425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1021080" y="1600200"/>
            <a:ext cx="609600"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243682"/>
            <a:ext cx="8458200" cy="518318"/>
          </a:xfrm>
        </p:spPr>
        <p:txBody>
          <a:bodyPr/>
          <a:lstStyle/>
          <a:p>
            <a:r>
              <a:rPr lang="en-US" dirty="0"/>
              <a:t>Admin Functionality: Update User</a:t>
            </a:r>
            <a:endParaRPr lang="en-US" b="1" dirty="0">
              <a:solidFill>
                <a:schemeClr val="accent1"/>
              </a:solidFill>
            </a:endParaRPr>
          </a:p>
        </p:txBody>
      </p:sp>
      <p:sp>
        <p:nvSpPr>
          <p:cNvPr id="3" name="Content Placeholder 2"/>
          <p:cNvSpPr>
            <a:spLocks noGrp="1"/>
          </p:cNvSpPr>
          <p:nvPr>
            <p:ph idx="1"/>
          </p:nvPr>
        </p:nvSpPr>
        <p:spPr>
          <a:xfrm>
            <a:off x="5787232" y="3429000"/>
            <a:ext cx="2895600" cy="2209800"/>
          </a:xfrm>
        </p:spPr>
        <p:txBody>
          <a:bodyPr/>
          <a:lstStyle/>
          <a:p>
            <a:r>
              <a:rPr lang="en-US" sz="1800" dirty="0"/>
              <a:t>To complete the Update User request, select ‘Commit’.  The MP Admin can also </a:t>
            </a:r>
            <a:r>
              <a:rPr lang="en-US" sz="1800" dirty="0" err="1"/>
              <a:t>‘Re</a:t>
            </a:r>
            <a:r>
              <a:rPr lang="en-US" sz="1800" dirty="0"/>
              <a:t>-Edit User’ or ‘Withdraw’ the issue.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420488950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 </a:t>
            </a:r>
            <a:r>
              <a:rPr lang="en-US" i="1" dirty="0"/>
              <a:t>Analyzing</a:t>
            </a:r>
          </a:p>
        </p:txBody>
      </p:sp>
      <p:sp>
        <p:nvSpPr>
          <p:cNvPr id="3" name="Content Placeholder 2"/>
          <p:cNvSpPr>
            <a:spLocks noGrp="1"/>
          </p:cNvSpPr>
          <p:nvPr>
            <p:ph idx="1"/>
          </p:nvPr>
        </p:nvSpPr>
        <p:spPr/>
        <p:txBody>
          <a:bodyPr/>
          <a:lstStyle/>
          <a:p>
            <a:pPr marL="0" indent="0">
              <a:spcBef>
                <a:spcPts val="600"/>
              </a:spcBef>
              <a:buNone/>
            </a:pPr>
            <a:r>
              <a:rPr lang="en-US" sz="1800" b="1" dirty="0"/>
              <a:t>Analyzing why </a:t>
            </a:r>
            <a:r>
              <a:rPr lang="en-US" sz="1800" b="1" dirty="0" smtClean="0"/>
              <a:t>IAGs occurred …</a:t>
            </a:r>
            <a:endParaRPr lang="en-US" sz="1800" b="1" dirty="0"/>
          </a:p>
          <a:p>
            <a:pPr marL="342900" indent="-342900">
              <a:spcBef>
                <a:spcPts val="1200"/>
              </a:spcBef>
              <a:buFont typeface="+mj-lt"/>
              <a:buAutoNum type="arabicPeriod"/>
            </a:pPr>
            <a:r>
              <a:rPr lang="en-US" sz="1800" dirty="0"/>
              <a:t>Review the data and categorize root causes of the issue, such as:</a:t>
            </a:r>
          </a:p>
          <a:p>
            <a:pPr marL="640080">
              <a:spcBef>
                <a:spcPts val="600"/>
              </a:spcBef>
            </a:pPr>
            <a:r>
              <a:rPr lang="en-US" sz="1800" dirty="0"/>
              <a:t>Customer issue/error (wrong address- mailing vs service address)</a:t>
            </a:r>
          </a:p>
          <a:p>
            <a:pPr marL="640080">
              <a:spcBef>
                <a:spcPts val="600"/>
              </a:spcBef>
            </a:pPr>
            <a:r>
              <a:rPr lang="en-US" sz="1800" dirty="0"/>
              <a:t>Agent issue/error (wrong address- mailing vs service address)</a:t>
            </a:r>
          </a:p>
          <a:p>
            <a:pPr marL="640080">
              <a:spcBef>
                <a:spcPts val="600"/>
              </a:spcBef>
            </a:pPr>
            <a:r>
              <a:rPr lang="en-US" sz="1800" dirty="0"/>
              <a:t>System issue (order not processing)</a:t>
            </a:r>
          </a:p>
          <a:p>
            <a:pPr marL="640080">
              <a:spcBef>
                <a:spcPts val="600"/>
              </a:spcBef>
            </a:pPr>
            <a:r>
              <a:rPr lang="en-US" sz="1800" dirty="0"/>
              <a:t>Error by other REP (losses)</a:t>
            </a:r>
          </a:p>
          <a:p>
            <a:pPr marL="640080">
              <a:spcBef>
                <a:spcPts val="600"/>
              </a:spcBef>
            </a:pPr>
            <a:r>
              <a:rPr lang="en-US" sz="1800" dirty="0"/>
              <a:t>Back office error</a:t>
            </a:r>
          </a:p>
          <a:p>
            <a:pPr marL="640080">
              <a:spcBef>
                <a:spcPts val="600"/>
              </a:spcBef>
            </a:pPr>
            <a:r>
              <a:rPr lang="en-US" sz="1800" dirty="0"/>
              <a:t>Web portal error ( house meter/building service ESI ID vs apartment)</a:t>
            </a:r>
          </a:p>
          <a:p>
            <a:pPr marL="342900" indent="-342900">
              <a:spcBef>
                <a:spcPts val="1200"/>
              </a:spcBef>
              <a:buFont typeface="+mj-lt"/>
              <a:buAutoNum type="arabicPeriod" startAt="2"/>
            </a:pPr>
            <a:r>
              <a:rPr lang="en-US" sz="1800" dirty="0"/>
              <a:t>Each of these root causes may be further broken down and addressed accordingly:</a:t>
            </a:r>
          </a:p>
          <a:p>
            <a:pPr marL="640080" lvl="1">
              <a:buFont typeface="Arial" panose="020B0604020202020204" pitchFamily="34" charset="0"/>
              <a:buChar char="•"/>
            </a:pPr>
            <a:r>
              <a:rPr lang="en-US" sz="1800" u="sng" dirty="0"/>
              <a:t>Coaching, coaching, coaching</a:t>
            </a:r>
            <a:r>
              <a:rPr lang="en-US" sz="1800" dirty="0"/>
              <a:t> for agents who fail to comply with approved processes (issuance of MVOs to correct errors)</a:t>
            </a:r>
          </a:p>
          <a:p>
            <a:pPr marL="640080" lvl="1">
              <a:buFont typeface="Arial" panose="020B0604020202020204" pitchFamily="34" charset="0"/>
              <a:buChar char="•"/>
            </a:pPr>
            <a:r>
              <a:rPr lang="en-US" sz="1800" dirty="0"/>
              <a:t>Internal reporting </a:t>
            </a:r>
            <a:r>
              <a:rPr lang="en-US" sz="1800" u="sng" dirty="0"/>
              <a:t>identifying offending REPs</a:t>
            </a:r>
            <a:r>
              <a:rPr lang="en-US" sz="1800" dirty="0"/>
              <a:t> and reaching out with opportunities to solution gaps in processes</a:t>
            </a:r>
          </a:p>
          <a:p>
            <a:pPr marL="640080" lvl="1">
              <a:buFont typeface="Arial" panose="020B0604020202020204" pitchFamily="34" charset="0"/>
              <a:buChar char="•"/>
            </a:pPr>
            <a:r>
              <a:rPr lang="en-US" sz="1800" u="sng" dirty="0"/>
              <a:t>Education</a:t>
            </a:r>
            <a:r>
              <a:rPr lang="en-US" sz="1800" dirty="0"/>
              <a:t> of agents on proper transactions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140</a:t>
            </a:fld>
            <a:endParaRPr lang="en-US"/>
          </a:p>
        </p:txBody>
      </p:sp>
    </p:spTree>
    <p:extLst>
      <p:ext uri="{BB962C8B-B14F-4D97-AF65-F5344CB8AC3E}">
        <p14:creationId xmlns:p14="http://schemas.microsoft.com/office/powerpoint/2010/main" val="177154864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 </a:t>
            </a:r>
            <a:r>
              <a:rPr lang="en-US" i="1" dirty="0"/>
              <a:t>Execution</a:t>
            </a:r>
          </a:p>
        </p:txBody>
      </p:sp>
      <p:sp>
        <p:nvSpPr>
          <p:cNvPr id="3" name="Content Placeholder 2"/>
          <p:cNvSpPr>
            <a:spLocks noGrp="1"/>
          </p:cNvSpPr>
          <p:nvPr>
            <p:ph idx="1"/>
          </p:nvPr>
        </p:nvSpPr>
        <p:spPr/>
        <p:txBody>
          <a:bodyPr/>
          <a:lstStyle/>
          <a:p>
            <a:pPr marL="0" indent="0">
              <a:spcBef>
                <a:spcPts val="1200"/>
              </a:spcBef>
              <a:buNone/>
            </a:pPr>
            <a:r>
              <a:rPr lang="en-US" sz="2100" b="1" dirty="0"/>
              <a:t>Execute techniques for preventing </a:t>
            </a:r>
            <a:r>
              <a:rPr lang="en-US" sz="2100" b="1" dirty="0" smtClean="0"/>
              <a:t>IAGs </a:t>
            </a:r>
            <a:r>
              <a:rPr lang="en-US" sz="2100" b="1" dirty="0"/>
              <a:t>going </a:t>
            </a:r>
            <a:r>
              <a:rPr lang="en-US" sz="2100" b="1" dirty="0" smtClean="0"/>
              <a:t>forward …</a:t>
            </a:r>
            <a:endParaRPr lang="en-US" sz="2100" b="1" dirty="0"/>
          </a:p>
          <a:p>
            <a:pPr>
              <a:spcBef>
                <a:spcPts val="1200"/>
              </a:spcBef>
              <a:buSzPct val="80000"/>
              <a:buFont typeface="Wingdings 3" panose="05040102010807070707" pitchFamily="18" charset="2"/>
              <a:buChar char=""/>
            </a:pPr>
            <a:r>
              <a:rPr lang="en-US" sz="2100" u="sng" dirty="0"/>
              <a:t>Confirm service address</a:t>
            </a:r>
            <a:r>
              <a:rPr lang="en-US" sz="2100" dirty="0"/>
              <a:t> via ERCOT, meter number, etc.</a:t>
            </a:r>
          </a:p>
          <a:p>
            <a:pPr lvl="1">
              <a:spcBef>
                <a:spcPts val="1200"/>
              </a:spcBef>
              <a:buFont typeface="Arial" panose="020B0604020202020204" pitchFamily="34" charset="0"/>
              <a:buChar char="•"/>
            </a:pPr>
            <a:r>
              <a:rPr lang="en-US" sz="2100" i="1" dirty="0"/>
              <a:t>Mailing address vs Service address vs 911 address</a:t>
            </a:r>
            <a:r>
              <a:rPr lang="en-US" sz="2100" dirty="0"/>
              <a:t> confusion</a:t>
            </a:r>
          </a:p>
          <a:p>
            <a:pPr lvl="1">
              <a:spcBef>
                <a:spcPts val="1200"/>
              </a:spcBef>
              <a:buFont typeface="Arial" panose="020B0604020202020204" pitchFamily="34" charset="0"/>
              <a:buChar char="•"/>
            </a:pPr>
            <a:r>
              <a:rPr lang="en-US" sz="2100" dirty="0"/>
              <a:t>simply restating address prior to authorization of enrollment (Third Party Verification)</a:t>
            </a:r>
          </a:p>
          <a:p>
            <a:pPr lvl="1">
              <a:spcBef>
                <a:spcPts val="1200"/>
              </a:spcBef>
              <a:buFont typeface="Arial" panose="020B0604020202020204" pitchFamily="34" charset="0"/>
              <a:buChar char="•"/>
            </a:pPr>
            <a:r>
              <a:rPr lang="en-US" sz="2100" dirty="0"/>
              <a:t>ensure self-service web portals have proper validations (an apartment unit that may inadvertently enroll the house/building services meter</a:t>
            </a:r>
            <a:r>
              <a:rPr lang="en-US" sz="2100" dirty="0" smtClean="0"/>
              <a:t>)</a:t>
            </a:r>
            <a:endParaRPr lang="en-US" sz="2100" dirty="0"/>
          </a:p>
          <a:p>
            <a:pPr>
              <a:spcBef>
                <a:spcPts val="1200"/>
              </a:spcBef>
              <a:buSzPct val="80000"/>
              <a:buFont typeface="Wingdings 3" panose="05040102010807070707" pitchFamily="18" charset="2"/>
              <a:buChar char=""/>
            </a:pPr>
            <a:r>
              <a:rPr lang="en-US" sz="2100" u="sng" dirty="0"/>
              <a:t>Alerts on ESI IDs</a:t>
            </a:r>
            <a:r>
              <a:rPr lang="en-US" sz="2100" dirty="0"/>
              <a:t> for which an </a:t>
            </a:r>
            <a:r>
              <a:rPr lang="en-US" sz="2100" dirty="0" smtClean="0"/>
              <a:t>IAG </a:t>
            </a:r>
            <a:r>
              <a:rPr lang="en-US" sz="2100" dirty="0"/>
              <a:t>is in progress to ensure improper transactions do not occur to break </a:t>
            </a:r>
            <a:r>
              <a:rPr lang="en-US" sz="2100" dirty="0" smtClean="0"/>
              <a:t>IAG </a:t>
            </a:r>
            <a:r>
              <a:rPr lang="en-US" sz="2100" dirty="0"/>
              <a:t>or create a lights out </a:t>
            </a:r>
            <a:r>
              <a:rPr lang="en-US" sz="2100" dirty="0" smtClean="0"/>
              <a:t>situation</a:t>
            </a:r>
            <a:endParaRPr lang="en-US" sz="2100" dirty="0"/>
          </a:p>
          <a:p>
            <a:pPr>
              <a:spcBef>
                <a:spcPts val="1200"/>
              </a:spcBef>
              <a:buSzPct val="80000"/>
              <a:buFont typeface="Wingdings 3" panose="05040102010807070707" pitchFamily="18" charset="2"/>
              <a:buChar char=""/>
            </a:pPr>
            <a:r>
              <a:rPr lang="en-US" sz="2100" u="sng" dirty="0"/>
              <a:t>Issuance of proper transaction</a:t>
            </a:r>
            <a:r>
              <a:rPr lang="en-US" sz="2100" dirty="0"/>
              <a:t> – utilize a Cancel w/Approval MT, if applicable, in lieu of an </a:t>
            </a:r>
            <a:r>
              <a:rPr lang="en-US" sz="2100" dirty="0" smtClean="0"/>
              <a:t>IAG </a:t>
            </a:r>
            <a:r>
              <a:rPr lang="en-US" sz="2100" dirty="0"/>
              <a:t>situation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141</a:t>
            </a:fld>
            <a:endParaRPr lang="en-US"/>
          </a:p>
        </p:txBody>
      </p:sp>
    </p:spTree>
    <p:extLst>
      <p:ext uri="{BB962C8B-B14F-4D97-AF65-F5344CB8AC3E}">
        <p14:creationId xmlns:p14="http://schemas.microsoft.com/office/powerpoint/2010/main" val="78968941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 </a:t>
            </a:r>
            <a:r>
              <a:rPr lang="en-US" i="1" dirty="0"/>
              <a:t>Streamline</a:t>
            </a:r>
          </a:p>
        </p:txBody>
      </p:sp>
      <p:sp>
        <p:nvSpPr>
          <p:cNvPr id="3" name="Content Placeholder 2"/>
          <p:cNvSpPr>
            <a:spLocks noGrp="1"/>
          </p:cNvSpPr>
          <p:nvPr>
            <p:ph idx="1"/>
          </p:nvPr>
        </p:nvSpPr>
        <p:spPr/>
        <p:txBody>
          <a:bodyPr/>
          <a:lstStyle/>
          <a:p>
            <a:pPr marL="0" indent="0">
              <a:spcBef>
                <a:spcPts val="1200"/>
              </a:spcBef>
              <a:buNone/>
            </a:pPr>
            <a:r>
              <a:rPr lang="en-US" sz="2000" b="1" dirty="0"/>
              <a:t>Streamline management of </a:t>
            </a:r>
            <a:r>
              <a:rPr lang="en-US" sz="2000" b="1" dirty="0" err="1" smtClean="0"/>
              <a:t>MarkeTraks</a:t>
            </a:r>
            <a:r>
              <a:rPr lang="en-US" sz="2000" b="1" dirty="0" smtClean="0"/>
              <a:t> …</a:t>
            </a:r>
            <a:endParaRPr lang="en-US" sz="2000" b="1" dirty="0"/>
          </a:p>
          <a:p>
            <a:pPr>
              <a:spcBef>
                <a:spcPts val="1800"/>
              </a:spcBef>
              <a:buSzPct val="80000"/>
              <a:buFont typeface="Wingdings 3" panose="05040102010807070707" pitchFamily="18" charset="2"/>
              <a:buChar char=""/>
            </a:pPr>
            <a:r>
              <a:rPr lang="en-US" sz="2000" dirty="0"/>
              <a:t>Utilize customized </a:t>
            </a:r>
            <a:r>
              <a:rPr lang="en-US" sz="2000" dirty="0" err="1"/>
              <a:t>MarkeTrak</a:t>
            </a:r>
            <a:r>
              <a:rPr lang="en-US" sz="2000" dirty="0"/>
              <a:t> reporting features to organize “your buckets” into the following categories to allow for prioritization of your daily work such as:</a:t>
            </a:r>
          </a:p>
          <a:p>
            <a:pPr marL="640080" lvl="1">
              <a:spcBef>
                <a:spcPts val="1800"/>
              </a:spcBef>
              <a:buFont typeface="Arial" panose="020B0604020202020204" pitchFamily="34" charset="0"/>
              <a:buChar char="•"/>
            </a:pPr>
            <a:r>
              <a:rPr lang="en-US" sz="2000" dirty="0"/>
              <a:t>“ready to receive” – will display any MTs requiring BDMVIs</a:t>
            </a:r>
          </a:p>
          <a:p>
            <a:pPr marL="640080" lvl="1">
              <a:spcBef>
                <a:spcPts val="1200"/>
              </a:spcBef>
              <a:buFont typeface="Arial" panose="020B0604020202020204" pitchFamily="34" charset="0"/>
              <a:buChar char="•"/>
            </a:pPr>
            <a:r>
              <a:rPr lang="en-US" sz="2000" dirty="0"/>
              <a:t>“unexecuted” – gains – requiring closure</a:t>
            </a:r>
          </a:p>
          <a:p>
            <a:pPr marL="640080" lvl="1">
              <a:spcBef>
                <a:spcPts val="1200"/>
              </a:spcBef>
              <a:buFont typeface="Arial" panose="020B0604020202020204" pitchFamily="34" charset="0"/>
              <a:buChar char="•"/>
            </a:pPr>
            <a:r>
              <a:rPr lang="en-US" sz="2000" dirty="0"/>
              <a:t>“unexecuted” – losses – requiring closure</a:t>
            </a:r>
          </a:p>
          <a:p>
            <a:pPr marL="640080" lvl="1">
              <a:spcBef>
                <a:spcPts val="1200"/>
              </a:spcBef>
              <a:buFont typeface="Arial" panose="020B0604020202020204" pitchFamily="34" charset="0"/>
              <a:buChar char="•"/>
            </a:pPr>
            <a:r>
              <a:rPr lang="en-US" sz="2000" dirty="0"/>
              <a:t>“begin working” – gains</a:t>
            </a:r>
          </a:p>
          <a:p>
            <a:pPr marL="640080" lvl="1">
              <a:spcBef>
                <a:spcPts val="1200"/>
              </a:spcBef>
              <a:buFont typeface="Arial" panose="020B0604020202020204" pitchFamily="34" charset="0"/>
              <a:buChar char="•"/>
            </a:pPr>
            <a:r>
              <a:rPr lang="en-US" sz="2000" dirty="0"/>
              <a:t>“begin working” – losses</a:t>
            </a:r>
          </a:p>
          <a:p>
            <a:pPr marL="640080" lvl="1">
              <a:spcBef>
                <a:spcPts val="1200"/>
              </a:spcBef>
              <a:buFont typeface="Arial" panose="020B0604020202020204" pitchFamily="34" charset="0"/>
              <a:buChar char="•"/>
            </a:pPr>
            <a:r>
              <a:rPr lang="en-US" sz="2000" dirty="0"/>
              <a:t>Setting up personalized dashboard for multi-views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142</a:t>
            </a:fld>
            <a:endParaRPr lang="en-US"/>
          </a:p>
        </p:txBody>
      </p:sp>
    </p:spTree>
    <p:extLst>
      <p:ext uri="{BB962C8B-B14F-4D97-AF65-F5344CB8AC3E}">
        <p14:creationId xmlns:p14="http://schemas.microsoft.com/office/powerpoint/2010/main" val="1874556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364538" cy="420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243682"/>
            <a:ext cx="8458200" cy="518318"/>
          </a:xfrm>
        </p:spPr>
        <p:txBody>
          <a:bodyPr/>
          <a:lstStyle/>
          <a:p>
            <a:r>
              <a:rPr lang="en-US" dirty="0"/>
              <a:t>Admin Functionality: Update User</a:t>
            </a:r>
            <a:endParaRPr lang="en-US" b="1" dirty="0">
              <a:solidFill>
                <a:schemeClr val="accent1"/>
              </a:solidFill>
            </a:endParaRPr>
          </a:p>
        </p:txBody>
      </p:sp>
      <p:sp>
        <p:nvSpPr>
          <p:cNvPr id="3" name="Content Placeholder 2"/>
          <p:cNvSpPr>
            <a:spLocks noGrp="1"/>
          </p:cNvSpPr>
          <p:nvPr>
            <p:ph idx="1"/>
          </p:nvPr>
        </p:nvSpPr>
        <p:spPr>
          <a:xfrm>
            <a:off x="5715000" y="3729037"/>
            <a:ext cx="2895600" cy="1219200"/>
          </a:xfrm>
        </p:spPr>
        <p:txBody>
          <a:bodyPr/>
          <a:lstStyle/>
          <a:p>
            <a:r>
              <a:rPr lang="en-US" sz="1800" dirty="0"/>
              <a:t>Update User is complete and the issue auto closes.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658950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a:t>
            </a:r>
            <a:r>
              <a:rPr lang="en-US" dirty="0" smtClean="0"/>
              <a:t>Delete </a:t>
            </a:r>
            <a:r>
              <a:rPr lang="en-US" dirty="0"/>
              <a:t>User</a:t>
            </a:r>
            <a:endParaRPr lang="en-US" b="1" dirty="0">
              <a:solidFill>
                <a:schemeClr val="accent1"/>
              </a:solidFill>
            </a:endParaRPr>
          </a:p>
        </p:txBody>
      </p:sp>
      <p:sp>
        <p:nvSpPr>
          <p:cNvPr id="3" name="Content Placeholder 2"/>
          <p:cNvSpPr>
            <a:spLocks noGrp="1"/>
          </p:cNvSpPr>
          <p:nvPr>
            <p:ph idx="1"/>
          </p:nvPr>
        </p:nvSpPr>
        <p:spPr>
          <a:xfrm>
            <a:off x="304800" y="914400"/>
            <a:ext cx="8534400" cy="685800"/>
          </a:xfrm>
        </p:spPr>
        <p:txBody>
          <a:bodyPr/>
          <a:lstStyle/>
          <a:p>
            <a:r>
              <a:rPr lang="en-US" sz="1800" dirty="0"/>
              <a:t>‘Delete User’ link is available on the Submit Tree under a ‘</a:t>
            </a:r>
            <a:r>
              <a:rPr lang="en-US" sz="1800" dirty="0" err="1"/>
              <a:t>MarkeTrak</a:t>
            </a:r>
            <a:r>
              <a:rPr lang="en-US" sz="1800" dirty="0"/>
              <a:t> Admin’ tab for Administrator use only. </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cxnSp>
        <p:nvCxnSpPr>
          <p:cNvPr id="5" name="Straight Arrow Connector 4"/>
          <p:cNvCxnSpPr/>
          <p:nvPr/>
        </p:nvCxnSpPr>
        <p:spPr bwMode="auto">
          <a:xfrm flipH="1">
            <a:off x="2590800" y="4941888"/>
            <a:ext cx="1447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5"/>
          <p:cNvGrpSpPr>
            <a:grpSpLocks/>
          </p:cNvGrpSpPr>
          <p:nvPr/>
        </p:nvGrpSpPr>
        <p:grpSpPr bwMode="auto">
          <a:xfrm>
            <a:off x="619125" y="2057400"/>
            <a:ext cx="7924800" cy="3373438"/>
            <a:chOff x="618460" y="2209701"/>
            <a:chExt cx="7924800" cy="3373805"/>
          </a:xfrm>
        </p:grpSpPr>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60" y="2209701"/>
              <a:ext cx="7924800" cy="337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a:off x="2590135" y="4180003"/>
              <a:ext cx="1447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8830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Delete User</a:t>
            </a:r>
            <a:endParaRPr lang="en-US" b="1" dirty="0">
              <a:solidFill>
                <a:schemeClr val="accent1"/>
              </a:solidFill>
            </a:endParaRPr>
          </a:p>
        </p:txBody>
      </p:sp>
      <p:sp>
        <p:nvSpPr>
          <p:cNvPr id="3" name="Content Placeholder 2"/>
          <p:cNvSpPr>
            <a:spLocks noGrp="1"/>
          </p:cNvSpPr>
          <p:nvPr>
            <p:ph idx="1"/>
          </p:nvPr>
        </p:nvSpPr>
        <p:spPr>
          <a:xfrm>
            <a:off x="6324600" y="914400"/>
            <a:ext cx="2514600" cy="4876800"/>
          </a:xfrm>
        </p:spPr>
        <p:txBody>
          <a:bodyPr/>
          <a:lstStyle/>
          <a:p>
            <a:r>
              <a:rPr lang="en-US" sz="1650" dirty="0"/>
              <a:t>Company – Your Duns number will be defaulted in this field.</a:t>
            </a:r>
          </a:p>
          <a:p>
            <a:pPr>
              <a:spcBef>
                <a:spcPts val="1200"/>
              </a:spcBef>
            </a:pPr>
            <a:r>
              <a:rPr lang="en-US" sz="1650" dirty="0"/>
              <a:t>Contact – Enter the user name to be deleted or select Find and review the list of users in your company.</a:t>
            </a:r>
          </a:p>
          <a:p>
            <a:pPr>
              <a:spcBef>
                <a:spcPts val="1200"/>
              </a:spcBef>
            </a:pPr>
            <a:r>
              <a:rPr lang="en-US" sz="1650" dirty="0"/>
              <a:t>Select OK</a:t>
            </a:r>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57626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ultiply 5"/>
          <p:cNvSpPr/>
          <p:nvPr/>
        </p:nvSpPr>
        <p:spPr>
          <a:xfrm>
            <a:off x="161925" y="1371600"/>
            <a:ext cx="304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Multiply 6"/>
          <p:cNvSpPr/>
          <p:nvPr/>
        </p:nvSpPr>
        <p:spPr>
          <a:xfrm>
            <a:off x="1590675" y="2609850"/>
            <a:ext cx="304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Multiply 7"/>
          <p:cNvSpPr/>
          <p:nvPr/>
        </p:nvSpPr>
        <p:spPr>
          <a:xfrm>
            <a:off x="1438275" y="1905000"/>
            <a:ext cx="304800" cy="381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582877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Delete User</a:t>
            </a:r>
            <a:endParaRPr lang="en-US" b="1" dirty="0">
              <a:solidFill>
                <a:schemeClr val="accent1"/>
              </a:solidFill>
            </a:endParaRPr>
          </a:p>
        </p:txBody>
      </p:sp>
      <p:sp>
        <p:nvSpPr>
          <p:cNvPr id="3" name="Content Placeholder 2"/>
          <p:cNvSpPr>
            <a:spLocks noGrp="1"/>
          </p:cNvSpPr>
          <p:nvPr>
            <p:ph idx="1"/>
          </p:nvPr>
        </p:nvSpPr>
        <p:spPr>
          <a:xfrm>
            <a:off x="6629400" y="914400"/>
            <a:ext cx="2209800" cy="4876800"/>
          </a:xfrm>
        </p:spPr>
        <p:txBody>
          <a:bodyPr/>
          <a:lstStyle/>
          <a:p>
            <a:r>
              <a:rPr lang="en-US" sz="1800" dirty="0"/>
              <a:t>This workflow allows the MP Admin to view all items owned by the user being deleted.  It also provides a means to identify all rolodex entries corresponding to the deleted user. To view issues and rolodex contacts, select the links under Description.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r="4823" b="4958"/>
          <a:stretch>
            <a:fillRect/>
          </a:stretch>
        </p:blipFill>
        <p:spPr bwMode="auto">
          <a:xfrm>
            <a:off x="228600" y="1066800"/>
            <a:ext cx="6105525" cy="378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5534025" y="4584700"/>
            <a:ext cx="140017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334126" y="4730750"/>
            <a:ext cx="60007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729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Delete </a:t>
            </a:r>
            <a:r>
              <a:rPr lang="en-US" dirty="0" smtClean="0"/>
              <a:t>User Owner Report</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0825"/>
            <a:ext cx="6934200" cy="312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120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Checkpoint Answers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001195288"/>
              </p:ext>
            </p:extLst>
          </p:nvPr>
        </p:nvGraphicFramePr>
        <p:xfrm>
          <a:off x="838200" y="1183640"/>
          <a:ext cx="7467600" cy="4531360"/>
        </p:xfrm>
        <a:graphic>
          <a:graphicData uri="http://schemas.openxmlformats.org/drawingml/2006/table">
            <a:tbl>
              <a:tblPr firstRow="1" bandRow="1">
                <a:tableStyleId>{5C22544A-7EE6-4342-B048-85BDC9FD1C3A}</a:tableStyleId>
              </a:tblPr>
              <a:tblGrid>
                <a:gridCol w="990600"/>
                <a:gridCol w="6477000"/>
              </a:tblGrid>
              <a:tr h="304800">
                <a:tc>
                  <a:txBody>
                    <a:bodyPr/>
                    <a:lstStyle/>
                    <a:p>
                      <a:pPr algn="ctr"/>
                      <a:r>
                        <a:rPr lang="en-US" sz="1400" dirty="0" smtClean="0"/>
                        <a:t>Slide</a:t>
                      </a:r>
                      <a:endParaRPr lang="en-US" sz="1400" dirty="0"/>
                    </a:p>
                  </a:txBody>
                  <a:tcPr anchor="ctr"/>
                </a:tc>
                <a:tc>
                  <a:txBody>
                    <a:bodyPr/>
                    <a:lstStyle/>
                    <a:p>
                      <a:pPr algn="ctr"/>
                      <a:r>
                        <a:rPr lang="en-US" sz="1400" dirty="0" smtClean="0"/>
                        <a:t>Answer</a:t>
                      </a:r>
                      <a:endParaRPr lang="en-US" sz="1400" dirty="0"/>
                    </a:p>
                  </a:txBody>
                  <a:tcPr anchor="ctr"/>
                </a:tc>
              </a:tr>
              <a:tr h="370840">
                <a:tc>
                  <a:txBody>
                    <a:bodyPr/>
                    <a:lstStyle/>
                    <a:p>
                      <a:pPr algn="ctr"/>
                      <a:r>
                        <a:rPr lang="en-US" sz="1400" dirty="0" smtClean="0"/>
                        <a:t>64</a:t>
                      </a:r>
                      <a:endParaRPr lang="en-US" sz="1400" dirty="0"/>
                    </a:p>
                  </a:txBody>
                  <a:tcPr anchor="ctr"/>
                </a:tc>
                <a:tc>
                  <a:txBody>
                    <a:bodyPr/>
                    <a:lstStyle/>
                    <a:p>
                      <a:pPr algn="l"/>
                      <a:r>
                        <a:rPr lang="en-US" sz="1400" dirty="0" smtClean="0"/>
                        <a:t>b) Usage &amp; Billing – Dispute</a:t>
                      </a:r>
                      <a:endParaRPr lang="en-US" sz="1400" dirty="0"/>
                    </a:p>
                  </a:txBody>
                  <a:tcPr anchor="ctr"/>
                </a:tc>
              </a:tr>
              <a:tr h="370840">
                <a:tc>
                  <a:txBody>
                    <a:bodyPr/>
                    <a:lstStyle/>
                    <a:p>
                      <a:pPr algn="ctr"/>
                      <a:r>
                        <a:rPr lang="en-US" sz="1400" dirty="0" smtClean="0"/>
                        <a:t>65</a:t>
                      </a:r>
                      <a:endParaRPr lang="en-US" sz="1400" dirty="0"/>
                    </a:p>
                  </a:txBody>
                  <a:tcPr anchor="ctr"/>
                </a:tc>
                <a:tc>
                  <a:txBody>
                    <a:bodyPr/>
                    <a:lstStyle/>
                    <a:p>
                      <a:pPr algn="l"/>
                      <a:r>
                        <a:rPr lang="en-US" sz="1400" dirty="0" smtClean="0"/>
                        <a:t>False</a:t>
                      </a:r>
                      <a:endParaRPr lang="en-US" sz="1400" dirty="0"/>
                    </a:p>
                  </a:txBody>
                  <a:tcPr anchor="ctr"/>
                </a:tc>
              </a:tr>
              <a:tr h="370840">
                <a:tc>
                  <a:txBody>
                    <a:bodyPr/>
                    <a:lstStyle/>
                    <a:p>
                      <a:pPr algn="ctr"/>
                      <a:r>
                        <a:rPr lang="en-US" sz="1400" dirty="0" smtClean="0"/>
                        <a:t>66</a:t>
                      </a:r>
                      <a:endParaRPr lang="en-US" sz="1400" dirty="0"/>
                    </a:p>
                  </a:txBody>
                  <a:tcPr anchor="ctr"/>
                </a:tc>
                <a:tc>
                  <a:txBody>
                    <a:bodyPr/>
                    <a:lstStyle/>
                    <a:p>
                      <a:pPr algn="l"/>
                      <a:r>
                        <a:rPr lang="en-US" sz="1400" dirty="0" smtClean="0"/>
                        <a:t>False</a:t>
                      </a:r>
                      <a:endParaRPr lang="en-US" sz="1400" dirty="0"/>
                    </a:p>
                  </a:txBody>
                  <a:tcPr anchor="ctr"/>
                </a:tc>
              </a:tr>
              <a:tr h="370840">
                <a:tc>
                  <a:txBody>
                    <a:bodyPr/>
                    <a:lstStyle/>
                    <a:p>
                      <a:pPr algn="ctr"/>
                      <a:r>
                        <a:rPr lang="en-US" sz="1400" dirty="0" smtClean="0"/>
                        <a:t>120</a:t>
                      </a:r>
                      <a:endParaRPr lang="en-US" sz="1400" dirty="0"/>
                    </a:p>
                  </a:txBody>
                  <a:tcPr anchor="ctr"/>
                </a:tc>
                <a:tc>
                  <a:txBody>
                    <a:bodyPr/>
                    <a:lstStyle/>
                    <a:p>
                      <a:pPr algn="l"/>
                      <a:r>
                        <a:rPr lang="en-US" sz="1400" dirty="0" smtClean="0"/>
                        <a:t>False - </a:t>
                      </a:r>
                      <a:r>
                        <a:rPr lang="en-US" sz="1400" i="0" dirty="0" smtClean="0"/>
                        <a:t>Confirmation of the customers intent to change REPs is not a valid Reject / </a:t>
                      </a:r>
                      <a:r>
                        <a:rPr lang="en-US" sz="1400" i="0" dirty="0" err="1" smtClean="0"/>
                        <a:t>Unexecuteable</a:t>
                      </a:r>
                      <a:r>
                        <a:rPr lang="en-US" sz="1400" i="0" dirty="0" smtClean="0"/>
                        <a:t> reason.</a:t>
                      </a:r>
                      <a:endParaRPr lang="en-US" sz="1400" i="0" dirty="0"/>
                    </a:p>
                  </a:txBody>
                  <a:tcPr anchor="ctr"/>
                </a:tc>
              </a:tr>
              <a:tr h="370840">
                <a:tc>
                  <a:txBody>
                    <a:bodyPr/>
                    <a:lstStyle/>
                    <a:p>
                      <a:pPr algn="ctr"/>
                      <a:r>
                        <a:rPr lang="en-US" sz="1400" dirty="0" smtClean="0"/>
                        <a:t>139</a:t>
                      </a:r>
                      <a:endParaRPr lang="en-US" sz="1400" dirty="0"/>
                    </a:p>
                  </a:txBody>
                  <a:tcPr anchor="ctr"/>
                </a:tc>
                <a:tc>
                  <a:txBody>
                    <a:bodyPr/>
                    <a:lstStyle/>
                    <a:p>
                      <a:pPr algn="l"/>
                      <a:r>
                        <a:rPr lang="en-US" sz="1400" dirty="0" smtClean="0"/>
                        <a:t>False - Only a gaining REP can claim customer rescission.</a:t>
                      </a:r>
                    </a:p>
                  </a:txBody>
                  <a:tcPr anchor="ctr"/>
                </a:tc>
              </a:tr>
              <a:tr h="370840">
                <a:tc>
                  <a:txBody>
                    <a:bodyPr/>
                    <a:lstStyle/>
                    <a:p>
                      <a:pPr algn="ctr"/>
                      <a:r>
                        <a:rPr lang="en-US" sz="1400" dirty="0" smtClean="0"/>
                        <a:t>172</a:t>
                      </a:r>
                      <a:endParaRPr lang="en-US" sz="1400" dirty="0"/>
                    </a:p>
                  </a:txBody>
                  <a:tcPr anchor="ctr"/>
                </a:tc>
                <a:tc>
                  <a:txBody>
                    <a:bodyPr/>
                    <a:lstStyle/>
                    <a:p>
                      <a:pPr algn="l"/>
                      <a:r>
                        <a:rPr lang="en-US" sz="1400" dirty="0" smtClean="0"/>
                        <a:t>c) Missing Enrollment Transaction</a:t>
                      </a:r>
                      <a:endParaRPr lang="en-US" sz="1400" dirty="0"/>
                    </a:p>
                  </a:txBody>
                  <a:tcPr anchor="ctr"/>
                </a:tc>
              </a:tr>
              <a:tr h="370840">
                <a:tc>
                  <a:txBody>
                    <a:bodyPr/>
                    <a:lstStyle/>
                    <a:p>
                      <a:pPr algn="ctr"/>
                      <a:r>
                        <a:rPr lang="en-US" sz="1400" dirty="0" smtClean="0"/>
                        <a:t>173</a:t>
                      </a:r>
                      <a:endParaRPr lang="en-US" sz="1400" dirty="0"/>
                    </a:p>
                  </a:txBody>
                  <a:tcPr anchor="ctr"/>
                </a:tc>
                <a:tc>
                  <a:txBody>
                    <a:bodyPr/>
                    <a:lstStyle/>
                    <a:p>
                      <a:pPr algn="l"/>
                      <a:r>
                        <a:rPr lang="en-US" sz="1400" dirty="0" smtClean="0"/>
                        <a:t>b) Siebel Change</a:t>
                      </a:r>
                      <a:endParaRPr lang="en-US" sz="1400" dirty="0"/>
                    </a:p>
                  </a:txBody>
                  <a:tcPr anchor="ctr"/>
                </a:tc>
              </a:tr>
              <a:tr h="370840">
                <a:tc>
                  <a:txBody>
                    <a:bodyPr/>
                    <a:lstStyle/>
                    <a:p>
                      <a:pPr algn="ctr"/>
                      <a:r>
                        <a:rPr lang="en-US" sz="1400" dirty="0" smtClean="0"/>
                        <a:t>174</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False</a:t>
                      </a:r>
                    </a:p>
                  </a:txBody>
                  <a:tcPr anchor="ctr"/>
                </a:tc>
              </a:tr>
              <a:tr h="370840">
                <a:tc>
                  <a:txBody>
                    <a:bodyPr/>
                    <a:lstStyle/>
                    <a:p>
                      <a:pPr algn="ctr"/>
                      <a:r>
                        <a:rPr lang="en-US" sz="1400" dirty="0" smtClean="0"/>
                        <a:t>175</a:t>
                      </a: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False</a:t>
                      </a:r>
                    </a:p>
                  </a:txBody>
                  <a:tcPr anchor="ctr"/>
                </a:tc>
              </a:tr>
              <a:tr h="370840">
                <a:tc>
                  <a:txBody>
                    <a:bodyPr/>
                    <a:lstStyle/>
                    <a:p>
                      <a:pPr algn="ctr"/>
                      <a:r>
                        <a:rPr lang="en-US" sz="1400" dirty="0" smtClean="0"/>
                        <a:t>200</a:t>
                      </a:r>
                      <a:endParaRPr lang="en-US" sz="1400" dirty="0"/>
                    </a:p>
                  </a:txBody>
                  <a:tcPr anchor="ctr"/>
                </a:tc>
                <a:tc>
                  <a:txBody>
                    <a:bodyPr/>
                    <a:lstStyle/>
                    <a:p>
                      <a:pPr algn="l"/>
                      <a:r>
                        <a:rPr lang="en-US" sz="1400" dirty="0" smtClean="0"/>
                        <a:t>False - Invalid submission via the +/- (2 calendar day) window.</a:t>
                      </a:r>
                      <a:endParaRPr lang="en-US" sz="1400" i="1" dirty="0" smtClean="0"/>
                    </a:p>
                  </a:txBody>
                  <a:tcPr anchor="ctr"/>
                </a:tc>
              </a:tr>
              <a:tr h="370840">
                <a:tc>
                  <a:txBody>
                    <a:bodyPr/>
                    <a:lstStyle/>
                    <a:p>
                      <a:pPr algn="ctr"/>
                      <a:r>
                        <a:rPr lang="en-US" sz="1400" dirty="0" smtClean="0"/>
                        <a:t>201</a:t>
                      </a:r>
                      <a:endParaRPr lang="en-US" sz="1400" dirty="0"/>
                    </a:p>
                  </a:txBody>
                  <a:tcPr anchor="ctr"/>
                </a:tc>
                <a:tc>
                  <a:txBody>
                    <a:bodyPr/>
                    <a:lstStyle/>
                    <a:p>
                      <a:pPr algn="l"/>
                      <a:r>
                        <a:rPr lang="en-US" sz="1400" dirty="0" smtClean="0"/>
                        <a:t>e) All of the Above</a:t>
                      </a:r>
                      <a:endParaRPr lang="en-US" sz="1400" dirty="0"/>
                    </a:p>
                  </a:txBody>
                  <a:tcPr anchor="ctr"/>
                </a:tc>
              </a:tr>
            </a:tbl>
          </a:graphicData>
        </a:graphic>
      </p:graphicFrame>
    </p:spTree>
    <p:extLst>
      <p:ext uri="{BB962C8B-B14F-4D97-AF65-F5344CB8AC3E}">
        <p14:creationId xmlns:p14="http://schemas.microsoft.com/office/powerpoint/2010/main" val="279248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sz="2700" dirty="0"/>
              <a:t>Admin Functionality: Delete User </a:t>
            </a:r>
            <a:r>
              <a:rPr lang="en-US" sz="2700" dirty="0" smtClean="0"/>
              <a:t>Rolodex </a:t>
            </a:r>
            <a:r>
              <a:rPr lang="en-US" sz="2700" dirty="0"/>
              <a:t>Report</a:t>
            </a:r>
            <a:endParaRPr lang="en-US" sz="2700"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r="9023"/>
          <a:stretch>
            <a:fillRect/>
          </a:stretch>
        </p:blipFill>
        <p:spPr bwMode="auto">
          <a:xfrm>
            <a:off x="0" y="1235075"/>
            <a:ext cx="9144000" cy="127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4368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Delete User </a:t>
            </a:r>
            <a:endParaRPr lang="en-US" b="1" dirty="0">
              <a:solidFill>
                <a:schemeClr val="accent1"/>
              </a:solidFill>
            </a:endParaRPr>
          </a:p>
        </p:txBody>
      </p:sp>
      <p:sp>
        <p:nvSpPr>
          <p:cNvPr id="3" name="Content Placeholder 2"/>
          <p:cNvSpPr>
            <a:spLocks noGrp="1"/>
          </p:cNvSpPr>
          <p:nvPr>
            <p:ph idx="1"/>
          </p:nvPr>
        </p:nvSpPr>
        <p:spPr>
          <a:xfrm>
            <a:off x="6248400" y="914400"/>
            <a:ext cx="2590800" cy="3733800"/>
          </a:xfrm>
        </p:spPr>
        <p:txBody>
          <a:bodyPr/>
          <a:lstStyle/>
          <a:p>
            <a:r>
              <a:rPr lang="en-US" sz="1650" dirty="0"/>
              <a:t>Delete User issue is created</a:t>
            </a:r>
          </a:p>
          <a:p>
            <a:r>
              <a:rPr lang="en-US" sz="1650" dirty="0"/>
              <a:t>This workflow allows the MP Admin to select a replacement for the user being </a:t>
            </a:r>
            <a:r>
              <a:rPr lang="en-US" sz="1650" dirty="0" smtClean="0"/>
              <a:t>deleted. If </a:t>
            </a:r>
            <a:r>
              <a:rPr lang="en-US" sz="1650" dirty="0"/>
              <a:t>there is no replacement, the value should remain (None).</a:t>
            </a:r>
          </a:p>
          <a:p>
            <a:r>
              <a:rPr lang="en-US" sz="1650" dirty="0"/>
              <a:t>Enter either a replacement user or leave (None) and select ‘OK’.</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r="4823" b="4958"/>
          <a:stretch>
            <a:fillRect/>
          </a:stretch>
        </p:blipFill>
        <p:spPr bwMode="auto">
          <a:xfrm>
            <a:off x="228600" y="952500"/>
            <a:ext cx="5972462"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648200"/>
            <a:ext cx="4962525" cy="1828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5759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Delete User </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13046" t="24698" r="28360" b="22479"/>
          <a:stretch>
            <a:fillRect/>
          </a:stretch>
        </p:blipFill>
        <p:spPr bwMode="auto">
          <a:xfrm>
            <a:off x="381000" y="975360"/>
            <a:ext cx="7143750"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6858000" y="3429000"/>
            <a:ext cx="1981200" cy="2362200"/>
          </a:xfrm>
        </p:spPr>
        <p:txBody>
          <a:bodyPr/>
          <a:lstStyle/>
          <a:p>
            <a:r>
              <a:rPr lang="en-US" sz="1650" dirty="0"/>
              <a:t>To choose a replacement user, select the Find button and choose a user from the list.</a:t>
            </a:r>
          </a:p>
          <a:p>
            <a:pPr>
              <a:spcBef>
                <a:spcPts val="1200"/>
              </a:spcBef>
            </a:pPr>
            <a:r>
              <a:rPr lang="en-US" sz="1650" dirty="0"/>
              <a:t>Select ‘OK’.</a:t>
            </a:r>
          </a:p>
        </p:txBody>
      </p:sp>
    </p:spTree>
    <p:extLst>
      <p:ext uri="{BB962C8B-B14F-4D97-AF65-F5344CB8AC3E}">
        <p14:creationId xmlns:p14="http://schemas.microsoft.com/office/powerpoint/2010/main" val="249924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8877300"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619125" y="1752600"/>
            <a:ext cx="457200" cy="1066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076325" y="1676400"/>
            <a:ext cx="60960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243682"/>
            <a:ext cx="8458200" cy="518318"/>
          </a:xfrm>
        </p:spPr>
        <p:txBody>
          <a:bodyPr/>
          <a:lstStyle/>
          <a:p>
            <a:r>
              <a:rPr lang="en-US" dirty="0"/>
              <a:t>Admin Functionality: Delete User </a:t>
            </a:r>
            <a:endParaRPr lang="en-US" b="1" dirty="0">
              <a:solidFill>
                <a:schemeClr val="accent1"/>
              </a:solidFill>
            </a:endParaRPr>
          </a:p>
        </p:txBody>
      </p:sp>
      <p:sp>
        <p:nvSpPr>
          <p:cNvPr id="3" name="Content Placeholder 2"/>
          <p:cNvSpPr>
            <a:spLocks noGrp="1"/>
          </p:cNvSpPr>
          <p:nvPr>
            <p:ph idx="1"/>
          </p:nvPr>
        </p:nvSpPr>
        <p:spPr>
          <a:xfrm>
            <a:off x="6324600" y="3657600"/>
            <a:ext cx="2705100" cy="2743200"/>
          </a:xfrm>
          <a:solidFill>
            <a:schemeClr val="bg1"/>
          </a:solidFill>
        </p:spPr>
        <p:txBody>
          <a:bodyPr/>
          <a:lstStyle/>
          <a:p>
            <a:r>
              <a:rPr lang="en-US" sz="1650" dirty="0"/>
              <a:t>To complete the replacement selection, click the ‘Commit’ button.  The MP Admin also has an option to select another replacement if necessary by selecting the </a:t>
            </a:r>
            <a:r>
              <a:rPr lang="en-US" sz="1650" dirty="0" err="1"/>
              <a:t>‘Re</a:t>
            </a:r>
            <a:r>
              <a:rPr lang="en-US" sz="1650" dirty="0"/>
              <a:t>-Select Replacement’ button.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spTree>
    <p:extLst>
      <p:ext uri="{BB962C8B-B14F-4D97-AF65-F5344CB8AC3E}">
        <p14:creationId xmlns:p14="http://schemas.microsoft.com/office/powerpoint/2010/main" val="2052117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Delete User </a:t>
            </a:r>
            <a:endParaRPr lang="en-US" b="1" dirty="0">
              <a:solidFill>
                <a:schemeClr val="accent1"/>
              </a:solidFill>
            </a:endParaRPr>
          </a:p>
        </p:txBody>
      </p:sp>
      <p:sp>
        <p:nvSpPr>
          <p:cNvPr id="3" name="Content Placeholder 2"/>
          <p:cNvSpPr>
            <a:spLocks noGrp="1"/>
          </p:cNvSpPr>
          <p:nvPr>
            <p:ph idx="1"/>
          </p:nvPr>
        </p:nvSpPr>
        <p:spPr>
          <a:xfrm>
            <a:off x="5707380" y="5105806"/>
            <a:ext cx="3352800" cy="914400"/>
          </a:xfrm>
        </p:spPr>
        <p:txBody>
          <a:bodyPr/>
          <a:lstStyle/>
          <a:p>
            <a:r>
              <a:rPr lang="en-US" sz="1650" dirty="0"/>
              <a:t>Delete User request is complete and the issue auto closes.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960120"/>
            <a:ext cx="9048750" cy="4023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535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l="21642" t="18045" b="18851"/>
          <a:stretch>
            <a:fillRect/>
          </a:stretch>
        </p:blipFill>
        <p:spPr bwMode="auto">
          <a:xfrm>
            <a:off x="519906" y="914400"/>
            <a:ext cx="8180388"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243682"/>
            <a:ext cx="8458200" cy="518318"/>
          </a:xfrm>
        </p:spPr>
        <p:txBody>
          <a:bodyPr/>
          <a:lstStyle/>
          <a:p>
            <a:r>
              <a:rPr lang="en-US" dirty="0"/>
              <a:t>Admin Functionality: </a:t>
            </a:r>
            <a:r>
              <a:rPr lang="en-US" dirty="0" smtClean="0"/>
              <a:t>Admin Reporting</a:t>
            </a:r>
            <a:endParaRPr lang="en-US" b="1" dirty="0">
              <a:solidFill>
                <a:schemeClr val="accent1"/>
              </a:solidFill>
            </a:endParaRPr>
          </a:p>
        </p:txBody>
      </p:sp>
      <p:sp>
        <p:nvSpPr>
          <p:cNvPr id="3" name="Content Placeholder 2"/>
          <p:cNvSpPr>
            <a:spLocks noGrp="1"/>
          </p:cNvSpPr>
          <p:nvPr>
            <p:ph idx="1"/>
          </p:nvPr>
        </p:nvSpPr>
        <p:spPr>
          <a:xfrm>
            <a:off x="5791200" y="2747169"/>
            <a:ext cx="2286000" cy="1828800"/>
          </a:xfrm>
        </p:spPr>
        <p:txBody>
          <a:bodyPr/>
          <a:lstStyle/>
          <a:p>
            <a:r>
              <a:rPr lang="en-US" sz="1650" dirty="0"/>
              <a:t>Ability to report against the Add User, Delete User, and Update User workflows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
        <p:nvSpPr>
          <p:cNvPr id="6" name="Rectangle 5"/>
          <p:cNvSpPr/>
          <p:nvPr/>
        </p:nvSpPr>
        <p:spPr>
          <a:xfrm>
            <a:off x="1143000" y="2438400"/>
            <a:ext cx="26670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617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Admin Reporting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9162"/>
            <a:ext cx="7389813" cy="4872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3200400" y="2062162"/>
            <a:ext cx="2057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042160" y="5687568"/>
            <a:ext cx="2057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3800" y="4392643"/>
            <a:ext cx="4494213" cy="1105568"/>
          </a:xfrm>
        </p:spPr>
        <p:txBody>
          <a:bodyPr/>
          <a:lstStyle/>
          <a:p>
            <a:r>
              <a:rPr lang="en-US" sz="1800" dirty="0"/>
              <a:t>Report criteria:</a:t>
            </a:r>
          </a:p>
          <a:p>
            <a:pPr lvl="1"/>
            <a:r>
              <a:rPr lang="en-US" sz="1600" dirty="0"/>
              <a:t>Delete User Workflow</a:t>
            </a:r>
          </a:p>
          <a:p>
            <a:pPr lvl="1"/>
            <a:r>
              <a:rPr lang="en-US" sz="1600" dirty="0"/>
              <a:t>All users deleted on or after 1/1/2014</a:t>
            </a:r>
          </a:p>
        </p:txBody>
      </p:sp>
    </p:spTree>
    <p:extLst>
      <p:ext uri="{BB962C8B-B14F-4D97-AF65-F5344CB8AC3E}">
        <p14:creationId xmlns:p14="http://schemas.microsoft.com/office/powerpoint/2010/main" val="3487165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Admin Reporting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 y="1066800"/>
            <a:ext cx="8915400" cy="4134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62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t>MarkeTrak</a:t>
            </a:r>
            <a:r>
              <a:rPr lang="en-US" sz="1400" b="1" dirty="0"/>
              <a:t> </a:t>
            </a:r>
            <a:r>
              <a:rPr lang="en-US" sz="1400" b="1" dirty="0" smtClean="0"/>
              <a:t>Training</a:t>
            </a:r>
            <a:endParaRPr lang="en-US" sz="1400" dirty="0" smtClean="0"/>
          </a:p>
          <a:p>
            <a:pPr>
              <a:spcBef>
                <a:spcPts val="600"/>
              </a:spcBef>
            </a:pPr>
            <a:r>
              <a:rPr lang="en-US" sz="2800" b="1" dirty="0" smtClean="0"/>
              <a:t>‘Other’ Issues</a:t>
            </a:r>
            <a:endParaRPr lang="en-US" sz="2800" b="1" dirty="0"/>
          </a:p>
        </p:txBody>
      </p:sp>
    </p:spTree>
    <p:extLst>
      <p:ext uri="{BB962C8B-B14F-4D97-AF65-F5344CB8AC3E}">
        <p14:creationId xmlns:p14="http://schemas.microsoft.com/office/powerpoint/2010/main" val="2216124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a:t>
            </a:r>
            <a:r>
              <a:rPr lang="en-US" dirty="0" smtClean="0"/>
              <a:t>Reject Transactions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a:spcBef>
                <a:spcPts val="600"/>
              </a:spcBef>
              <a:defRPr/>
            </a:pPr>
            <a:r>
              <a:rPr lang="en-US" sz="1500" dirty="0"/>
              <a:t>Examples of Reject Transactions:</a:t>
            </a:r>
          </a:p>
          <a:p>
            <a:pPr lvl="1">
              <a:spcBef>
                <a:spcPts val="1200"/>
              </a:spcBef>
              <a:defRPr/>
            </a:pPr>
            <a:r>
              <a:rPr lang="en-US" sz="1500" dirty="0"/>
              <a:t>Submission of questions pertaining to Rejected transactions.</a:t>
            </a:r>
          </a:p>
          <a:p>
            <a:pPr lvl="1">
              <a:spcBef>
                <a:spcPts val="0"/>
              </a:spcBef>
              <a:defRPr/>
            </a:pPr>
            <a:r>
              <a:rPr lang="en-US" sz="1500" dirty="0"/>
              <a:t>Submission of questions pertaining to Reject Reasons</a:t>
            </a:r>
          </a:p>
          <a:p>
            <a:pPr lvl="1">
              <a:spcBef>
                <a:spcPts val="0"/>
              </a:spcBef>
              <a:defRPr/>
            </a:pPr>
            <a:r>
              <a:rPr lang="en-US" sz="1500" dirty="0"/>
              <a:t>Duplicate Transactions</a:t>
            </a:r>
          </a:p>
          <a:p>
            <a:pPr lvl="1">
              <a:spcBef>
                <a:spcPts val="0"/>
              </a:spcBef>
              <a:defRPr/>
            </a:pPr>
            <a:r>
              <a:rPr lang="en-US" sz="1500" dirty="0"/>
              <a:t>Invalid EDI</a:t>
            </a:r>
          </a:p>
          <a:p>
            <a:pPr lvl="1">
              <a:spcBef>
                <a:spcPts val="0"/>
              </a:spcBef>
              <a:defRPr/>
            </a:pPr>
            <a:r>
              <a:rPr lang="en-US" sz="1500" dirty="0"/>
              <a:t>Reject Explanations</a:t>
            </a:r>
          </a:p>
          <a:p>
            <a:pPr lvl="1">
              <a:spcBef>
                <a:spcPts val="0"/>
              </a:spcBef>
              <a:defRPr/>
            </a:pPr>
            <a:r>
              <a:rPr lang="en-US" sz="1500" dirty="0"/>
              <a:t>Why a CR received a “Not First In” response to a transaction they submitted.</a:t>
            </a:r>
          </a:p>
          <a:p>
            <a:pPr lvl="1">
              <a:spcBef>
                <a:spcPts val="0"/>
              </a:spcBef>
              <a:defRPr/>
            </a:pPr>
            <a:r>
              <a:rPr lang="en-US" sz="1500" dirty="0"/>
              <a:t>Why a CR does not have a valid relationship with this customer for this action.</a:t>
            </a:r>
          </a:p>
          <a:p>
            <a:pPr lvl="1">
              <a:spcBef>
                <a:spcPts val="0"/>
              </a:spcBef>
              <a:defRPr/>
            </a:pPr>
            <a:r>
              <a:rPr lang="en-US" sz="1500" dirty="0"/>
              <a:t>When additional information is requested from the TDSP on a 814_PD rejects with A13</a:t>
            </a:r>
          </a:p>
          <a:p>
            <a:pPr>
              <a:spcBef>
                <a:spcPts val="1200"/>
              </a:spcBef>
              <a:defRPr/>
            </a:pPr>
            <a:r>
              <a:rPr lang="en-US" sz="1500" dirty="0"/>
              <a:t>A CR or TDSP can submit this subtype</a:t>
            </a:r>
          </a:p>
          <a:p>
            <a:pPr>
              <a:spcBef>
                <a:spcPts val="1200"/>
              </a:spcBef>
              <a:defRPr/>
            </a:pPr>
            <a:r>
              <a:rPr lang="en-US" sz="1500" dirty="0"/>
              <a:t>Required Fields on Submit:</a:t>
            </a:r>
          </a:p>
          <a:p>
            <a:pPr lvl="1">
              <a:spcBef>
                <a:spcPts val="1200"/>
              </a:spcBef>
              <a:defRPr/>
            </a:pPr>
            <a:r>
              <a:rPr lang="en-US" sz="1500" dirty="0"/>
              <a:t>Assignee	</a:t>
            </a:r>
          </a:p>
          <a:p>
            <a:pPr lvl="1">
              <a:spcBef>
                <a:spcPts val="0"/>
              </a:spcBef>
              <a:defRPr/>
            </a:pPr>
            <a:r>
              <a:rPr lang="en-US" sz="1500" dirty="0"/>
              <a:t>ESI ID</a:t>
            </a:r>
          </a:p>
          <a:p>
            <a:pPr lvl="1">
              <a:spcBef>
                <a:spcPts val="0"/>
              </a:spcBef>
              <a:defRPr/>
            </a:pPr>
            <a:r>
              <a:rPr lang="en-US" sz="1500" dirty="0"/>
              <a:t>Original Tran ID</a:t>
            </a:r>
          </a:p>
          <a:p>
            <a:pPr lvl="1">
              <a:spcBef>
                <a:spcPts val="0"/>
              </a:spcBef>
              <a:defRPr/>
            </a:pPr>
            <a:r>
              <a:rPr lang="en-US" sz="1500" dirty="0"/>
              <a:t>Tran Type</a:t>
            </a:r>
          </a:p>
          <a:p>
            <a:pPr lvl="1">
              <a:spcBef>
                <a:spcPts val="0"/>
              </a:spcBef>
              <a:defRPr/>
            </a:pPr>
            <a:r>
              <a:rPr lang="en-US" sz="1500" dirty="0"/>
              <a:t>Reject Code </a:t>
            </a:r>
          </a:p>
          <a:p>
            <a:pPr lvl="1">
              <a:spcBef>
                <a:spcPts val="0"/>
              </a:spcBef>
              <a:defRPr/>
            </a:pPr>
            <a:r>
              <a:rPr lang="en-US" sz="1500" dirty="0"/>
              <a:t>Comments</a:t>
            </a:r>
          </a:p>
          <a:p>
            <a:pPr>
              <a:spcBef>
                <a:spcPts val="1200"/>
              </a:spcBef>
              <a:defRPr/>
            </a:pPr>
            <a:r>
              <a:rPr lang="en-US" sz="1500" dirty="0"/>
              <a:t>Based on the Tran Type that was entered a drop down box will appear with the TX Set reject codes that are valid for that Tran Type. If you select A13 then comments will be required.</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spTree>
    <p:extLst>
      <p:ext uri="{BB962C8B-B14F-4D97-AF65-F5344CB8AC3E}">
        <p14:creationId xmlns:p14="http://schemas.microsoft.com/office/powerpoint/2010/main" val="2974700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 Functionality	</a:t>
            </a:r>
            <a:endParaRPr lang="en-US" dirty="0"/>
          </a:p>
        </p:txBody>
      </p:sp>
      <p:sp>
        <p:nvSpPr>
          <p:cNvPr id="3" name="Content Placeholder 2"/>
          <p:cNvSpPr>
            <a:spLocks noGrp="1"/>
          </p:cNvSpPr>
          <p:nvPr>
            <p:ph idx="1"/>
          </p:nvPr>
        </p:nvSpPr>
        <p:spPr/>
        <p:txBody>
          <a:bodyPr/>
          <a:lstStyle/>
          <a:p>
            <a:r>
              <a:rPr lang="en-US" dirty="0" smtClean="0"/>
              <a:t>Add User</a:t>
            </a:r>
          </a:p>
          <a:p>
            <a:r>
              <a:rPr lang="en-US" dirty="0" smtClean="0"/>
              <a:t>Update User</a:t>
            </a:r>
          </a:p>
          <a:p>
            <a:r>
              <a:rPr lang="en-US" dirty="0" smtClean="0"/>
              <a:t>Delete User </a:t>
            </a:r>
          </a:p>
          <a:p>
            <a:r>
              <a:rPr lang="en-US" dirty="0" smtClean="0"/>
              <a:t>Admin Reporting</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110911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Service Address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a:spcBef>
                <a:spcPts val="1200"/>
              </a:spcBef>
            </a:pPr>
            <a:r>
              <a:rPr lang="en-US" sz="1500" dirty="0"/>
              <a:t>Example of Service Address</a:t>
            </a:r>
          </a:p>
          <a:p>
            <a:pPr lvl="1">
              <a:spcBef>
                <a:spcPts val="1200"/>
              </a:spcBef>
            </a:pPr>
            <a:r>
              <a:rPr lang="en-US" sz="1500" dirty="0"/>
              <a:t>Request that a TDSP send an 814_20 transaction to update new service address for an ESIID. </a:t>
            </a:r>
          </a:p>
          <a:p>
            <a:pPr>
              <a:spcBef>
                <a:spcPts val="1200"/>
              </a:spcBef>
            </a:pPr>
            <a:r>
              <a:rPr lang="en-US" sz="1500" dirty="0"/>
              <a:t>A CR may submit an issue from this sub-type, and should assign to a TDSP.</a:t>
            </a:r>
          </a:p>
          <a:p>
            <a:pPr>
              <a:spcBef>
                <a:spcPts val="1200"/>
              </a:spcBef>
            </a:pPr>
            <a:r>
              <a:rPr lang="en-US" sz="1500" dirty="0"/>
              <a:t>Required Fields on Submit:</a:t>
            </a:r>
          </a:p>
          <a:p>
            <a:pPr lvl="1">
              <a:spcBef>
                <a:spcPts val="1200"/>
              </a:spcBef>
            </a:pPr>
            <a:r>
              <a:rPr lang="en-US" sz="1500" dirty="0"/>
              <a:t>Assignee</a:t>
            </a:r>
          </a:p>
          <a:p>
            <a:pPr lvl="1">
              <a:spcBef>
                <a:spcPts val="0"/>
              </a:spcBef>
            </a:pPr>
            <a:r>
              <a:rPr lang="en-US" sz="1500" dirty="0"/>
              <a:t>ESIID</a:t>
            </a:r>
          </a:p>
          <a:p>
            <a:pPr lvl="1">
              <a:spcBef>
                <a:spcPts val="0"/>
              </a:spcBef>
            </a:pPr>
            <a:r>
              <a:rPr lang="en-US" sz="1500" dirty="0"/>
              <a:t>New Service Street</a:t>
            </a:r>
          </a:p>
          <a:p>
            <a:pPr lvl="1">
              <a:spcBef>
                <a:spcPts val="0"/>
              </a:spcBef>
            </a:pPr>
            <a:r>
              <a:rPr lang="en-US" sz="1500" dirty="0"/>
              <a:t>New Service City</a:t>
            </a:r>
          </a:p>
          <a:p>
            <a:pPr lvl="1">
              <a:spcBef>
                <a:spcPts val="0"/>
              </a:spcBef>
            </a:pPr>
            <a:r>
              <a:rPr lang="en-US" sz="1500" dirty="0"/>
              <a:t>New Service State</a:t>
            </a:r>
          </a:p>
          <a:p>
            <a:pPr lvl="1">
              <a:spcBef>
                <a:spcPts val="0"/>
              </a:spcBef>
            </a:pPr>
            <a:r>
              <a:rPr lang="en-US" sz="1500" dirty="0"/>
              <a:t>New Service </a:t>
            </a:r>
            <a:r>
              <a:rPr lang="en-US" sz="1500" dirty="0" err="1"/>
              <a:t>Zipcode</a:t>
            </a:r>
            <a:endParaRPr lang="en-US" sz="1500" dirty="0"/>
          </a:p>
          <a:p>
            <a:pPr lvl="1">
              <a:spcBef>
                <a:spcPts val="0"/>
              </a:spcBef>
            </a:pPr>
            <a:r>
              <a:rPr lang="en-US" sz="1500" dirty="0"/>
              <a:t>Current Service Street</a:t>
            </a:r>
          </a:p>
          <a:p>
            <a:pPr lvl="1">
              <a:spcBef>
                <a:spcPts val="0"/>
              </a:spcBef>
            </a:pPr>
            <a:r>
              <a:rPr lang="en-US" sz="1500" dirty="0"/>
              <a:t>Current Service City</a:t>
            </a:r>
          </a:p>
          <a:p>
            <a:pPr lvl="1">
              <a:spcBef>
                <a:spcPts val="0"/>
              </a:spcBef>
            </a:pPr>
            <a:r>
              <a:rPr lang="en-US" sz="1500" dirty="0"/>
              <a:t>Current Service State</a:t>
            </a:r>
          </a:p>
          <a:p>
            <a:pPr lvl="1">
              <a:spcBef>
                <a:spcPts val="0"/>
              </a:spcBef>
            </a:pPr>
            <a:r>
              <a:rPr lang="en-US" sz="1500" dirty="0"/>
              <a:t>Current Service </a:t>
            </a:r>
            <a:r>
              <a:rPr lang="en-US" sz="1500" dirty="0" err="1"/>
              <a:t>Zipcode</a:t>
            </a:r>
            <a:endParaRPr lang="en-US" sz="1500" dirty="0"/>
          </a:p>
          <a:p>
            <a:pPr lvl="1">
              <a:spcBef>
                <a:spcPts val="0"/>
              </a:spcBef>
            </a:pPr>
            <a:r>
              <a:rPr lang="en-US" sz="1500" dirty="0"/>
              <a:t>Comments</a:t>
            </a:r>
          </a:p>
          <a:p>
            <a:pPr>
              <a:spcBef>
                <a:spcPts val="1200"/>
              </a:spcBef>
            </a:pPr>
            <a:r>
              <a:rPr lang="en-US" sz="1500" dirty="0"/>
              <a:t>Required Field on Sent/Complete:</a:t>
            </a:r>
          </a:p>
          <a:p>
            <a:pPr lvl="1">
              <a:spcBef>
                <a:spcPts val="1200"/>
              </a:spcBef>
            </a:pPr>
            <a:r>
              <a:rPr lang="en-US" sz="1500" dirty="0"/>
              <a:t>Tran ID</a:t>
            </a: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spTree>
    <p:extLst>
      <p:ext uri="{BB962C8B-B14F-4D97-AF65-F5344CB8AC3E}">
        <p14:creationId xmlns:p14="http://schemas.microsoft.com/office/powerpoint/2010/main" val="1736446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Premise Type</a:t>
            </a:r>
            <a:endParaRPr lang="en-US" b="1" dirty="0">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a:spcBef>
                <a:spcPts val="600"/>
              </a:spcBef>
            </a:pPr>
            <a:r>
              <a:rPr lang="en-US" sz="1800" dirty="0"/>
              <a:t>Example of Premise Type</a:t>
            </a:r>
          </a:p>
          <a:p>
            <a:pPr lvl="1">
              <a:spcBef>
                <a:spcPts val="1200"/>
              </a:spcBef>
            </a:pPr>
            <a:r>
              <a:rPr lang="en-US" sz="1800" dirty="0"/>
              <a:t>Request that a TDSP send an 814_20 transaction to update premise type for an ESIID. This is to be used in regards to an out of sync condition only.</a:t>
            </a:r>
          </a:p>
          <a:p>
            <a:pPr>
              <a:spcBef>
                <a:spcPts val="1200"/>
              </a:spcBef>
            </a:pPr>
            <a:r>
              <a:rPr lang="en-US" sz="1800" dirty="0"/>
              <a:t>A CR may submit an issue from this sub-type, and should assign to a TDSP. </a:t>
            </a:r>
          </a:p>
          <a:p>
            <a:pPr>
              <a:spcBef>
                <a:spcPts val="1200"/>
              </a:spcBef>
            </a:pPr>
            <a:r>
              <a:rPr lang="en-US" sz="1800" dirty="0"/>
              <a:t>Required Fields on Submit:</a:t>
            </a:r>
          </a:p>
          <a:p>
            <a:pPr lvl="1">
              <a:spcBef>
                <a:spcPts val="1200"/>
              </a:spcBef>
            </a:pPr>
            <a:r>
              <a:rPr lang="en-US" sz="1800" dirty="0"/>
              <a:t>Assignee</a:t>
            </a:r>
          </a:p>
          <a:p>
            <a:pPr lvl="1">
              <a:spcBef>
                <a:spcPts val="600"/>
              </a:spcBef>
            </a:pPr>
            <a:r>
              <a:rPr lang="en-US" sz="1800" dirty="0"/>
              <a:t>ESIID</a:t>
            </a:r>
          </a:p>
          <a:p>
            <a:pPr lvl="1">
              <a:spcBef>
                <a:spcPts val="600"/>
              </a:spcBef>
            </a:pPr>
            <a:r>
              <a:rPr lang="en-US" sz="1800" dirty="0"/>
              <a:t>New Premise Type (dropdown)</a:t>
            </a:r>
          </a:p>
          <a:p>
            <a:pPr lvl="2">
              <a:spcBef>
                <a:spcPts val="600"/>
              </a:spcBef>
            </a:pPr>
            <a:r>
              <a:rPr lang="en-US" sz="1800" dirty="0"/>
              <a:t>Residential</a:t>
            </a:r>
          </a:p>
          <a:p>
            <a:pPr lvl="2">
              <a:spcBef>
                <a:spcPts val="600"/>
              </a:spcBef>
            </a:pPr>
            <a:r>
              <a:rPr lang="en-US" sz="1800" dirty="0"/>
              <a:t>Small Non-Residential</a:t>
            </a:r>
          </a:p>
          <a:p>
            <a:pPr lvl="2">
              <a:spcBef>
                <a:spcPts val="600"/>
              </a:spcBef>
            </a:pPr>
            <a:r>
              <a:rPr lang="en-US" sz="1800" dirty="0"/>
              <a:t>Large Non-Residential</a:t>
            </a:r>
          </a:p>
          <a:p>
            <a:pPr lvl="1">
              <a:spcBef>
                <a:spcPts val="600"/>
              </a:spcBef>
            </a:pPr>
            <a:r>
              <a:rPr lang="en-US" sz="1800" dirty="0"/>
              <a:t>Comments</a:t>
            </a:r>
          </a:p>
          <a:p>
            <a:pPr>
              <a:spcBef>
                <a:spcPts val="1200"/>
              </a:spcBef>
            </a:pPr>
            <a:r>
              <a:rPr lang="en-US" sz="1800" dirty="0"/>
              <a:t>Required Field on Sent/Complete:</a:t>
            </a:r>
          </a:p>
          <a:p>
            <a:pPr lvl="1">
              <a:spcBef>
                <a:spcPts val="1200"/>
              </a:spcBef>
            </a:pPr>
            <a:r>
              <a:rPr lang="en-US" sz="1800" dirty="0"/>
              <a:t>Tran ID</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spTree>
    <p:extLst>
      <p:ext uri="{BB962C8B-B14F-4D97-AF65-F5344CB8AC3E}">
        <p14:creationId xmlns:p14="http://schemas.microsoft.com/office/powerpoint/2010/main" val="1517750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Projects</a:t>
            </a:r>
            <a:endParaRPr lang="en-US" b="1" dirty="0">
              <a:solidFill>
                <a:schemeClr val="accent1"/>
              </a:solidFill>
            </a:endParaRPr>
          </a:p>
        </p:txBody>
      </p:sp>
      <p:sp>
        <p:nvSpPr>
          <p:cNvPr id="3" name="Content Placeholder 2"/>
          <p:cNvSpPr>
            <a:spLocks noGrp="1"/>
          </p:cNvSpPr>
          <p:nvPr>
            <p:ph idx="1"/>
          </p:nvPr>
        </p:nvSpPr>
        <p:spPr>
          <a:xfrm>
            <a:off x="304800" y="914400"/>
            <a:ext cx="8534400" cy="4343400"/>
          </a:xfrm>
        </p:spPr>
        <p:txBody>
          <a:bodyPr/>
          <a:lstStyle/>
          <a:p>
            <a:pPr>
              <a:spcBef>
                <a:spcPts val="1800"/>
              </a:spcBef>
            </a:pPr>
            <a:r>
              <a:rPr lang="en-US" sz="1800" dirty="0"/>
              <a:t>Examples of Projects:</a:t>
            </a:r>
          </a:p>
          <a:p>
            <a:pPr lvl="1">
              <a:spcBef>
                <a:spcPts val="1800"/>
              </a:spcBef>
            </a:pPr>
            <a:r>
              <a:rPr lang="en-US" sz="1800" dirty="0"/>
              <a:t>System issues</a:t>
            </a:r>
          </a:p>
          <a:p>
            <a:pPr lvl="1">
              <a:spcBef>
                <a:spcPts val="1800"/>
              </a:spcBef>
            </a:pPr>
            <a:r>
              <a:rPr lang="en-US" sz="1800" dirty="0"/>
              <a:t>Project related issues</a:t>
            </a:r>
          </a:p>
          <a:p>
            <a:pPr>
              <a:spcBef>
                <a:spcPts val="1800"/>
              </a:spcBef>
            </a:pPr>
            <a:r>
              <a:rPr lang="en-US" sz="1800" dirty="0"/>
              <a:t>A CR or TDSP can submit this </a:t>
            </a:r>
            <a:r>
              <a:rPr lang="en-US" sz="1800" dirty="0" smtClean="0"/>
              <a:t>subtype</a:t>
            </a:r>
            <a:endParaRPr lang="en-US" sz="1800" dirty="0"/>
          </a:p>
          <a:p>
            <a:pPr>
              <a:spcBef>
                <a:spcPts val="1800"/>
              </a:spcBef>
            </a:pPr>
            <a:r>
              <a:rPr lang="en-US" sz="1800" dirty="0"/>
              <a:t>Required Fields on Submit</a:t>
            </a:r>
          </a:p>
          <a:p>
            <a:pPr lvl="1">
              <a:spcBef>
                <a:spcPts val="1800"/>
              </a:spcBef>
            </a:pPr>
            <a:r>
              <a:rPr lang="en-US" sz="1800" dirty="0"/>
              <a:t>Assignee</a:t>
            </a:r>
          </a:p>
          <a:p>
            <a:pPr>
              <a:spcBef>
                <a:spcPts val="1800"/>
              </a:spcBef>
            </a:pPr>
            <a:r>
              <a:rPr lang="en-US" sz="1800" dirty="0"/>
              <a:t>NOTE: The ESI ID, Original Tran ID, Tran Type, TXN Date, GS Number, ISA Number, Start Time and Comments box are all optional fields. Please include any additional information relevant to resolving this issue in the comments section.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spTree>
    <p:extLst>
      <p:ext uri="{BB962C8B-B14F-4D97-AF65-F5344CB8AC3E}">
        <p14:creationId xmlns:p14="http://schemas.microsoft.com/office/powerpoint/2010/main" val="2837062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Market Rule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200"/>
              </a:spcBef>
            </a:pPr>
            <a:r>
              <a:rPr lang="en-US" sz="1800" dirty="0"/>
              <a:t>Current MT subtype utilized as the market approved process supporting PUC Subst. Rule 25.133 Non-Standard Metering Service</a:t>
            </a:r>
          </a:p>
          <a:p>
            <a:pPr>
              <a:spcBef>
                <a:spcPts val="1200"/>
              </a:spcBef>
            </a:pPr>
            <a:r>
              <a:rPr lang="en-US" sz="1800" dirty="0"/>
              <a:t>For further details on timelines, see RMG 7.18.1 </a:t>
            </a:r>
            <a:r>
              <a:rPr lang="en-US" sz="1800" i="1" dirty="0"/>
              <a:t>Transmission and/or Distribution Service Provider Notification Requirements to Retail Electric </a:t>
            </a:r>
            <a:r>
              <a:rPr lang="en-US" sz="1800" i="1" dirty="0" smtClean="0"/>
              <a:t>Provider</a:t>
            </a:r>
            <a:endParaRPr lang="en-US" sz="1800" i="1" dirty="0"/>
          </a:p>
          <a:p>
            <a:pPr lvl="1">
              <a:spcBef>
                <a:spcPts val="1200"/>
              </a:spcBef>
            </a:pPr>
            <a:r>
              <a:rPr lang="en-US" sz="1800" dirty="0"/>
              <a:t>If a Customer currently served through an Advanced Meter elects to receive service through a Non-Standard Meter, the TDSP will notify the REP in accordance with the timelines below upon receipt of the Customer’s signed acknowledgement form electing to receive Non-Standard Metering service and payment of the one-time fee. </a:t>
            </a:r>
          </a:p>
          <a:p>
            <a:pPr lvl="2">
              <a:spcBef>
                <a:spcPts val="1200"/>
              </a:spcBef>
            </a:pPr>
            <a:r>
              <a:rPr lang="en-US" sz="1800" dirty="0"/>
              <a:t>Within three days of receipt of the acknowledgement form and fee, the TDSP will notify the current REP of record via </a:t>
            </a:r>
            <a:r>
              <a:rPr lang="en-US" sz="1800" dirty="0" err="1"/>
              <a:t>MarkeTrak</a:t>
            </a:r>
            <a:r>
              <a:rPr lang="en-US" sz="1800" dirty="0"/>
              <a:t>. </a:t>
            </a:r>
          </a:p>
          <a:p>
            <a:pPr lvl="2">
              <a:spcBef>
                <a:spcPts val="1200"/>
              </a:spcBef>
            </a:pPr>
            <a:r>
              <a:rPr lang="en-US" sz="1800" dirty="0"/>
              <a:t>The TDSP will create a Day-to-Day </a:t>
            </a:r>
            <a:r>
              <a:rPr lang="en-US" sz="1800" dirty="0" err="1"/>
              <a:t>MarkeTrak</a:t>
            </a:r>
            <a:r>
              <a:rPr lang="en-US" sz="1800" dirty="0"/>
              <a:t> issue, selecting the Market Rule subtype and </a:t>
            </a:r>
            <a:r>
              <a:rPr lang="en-US" sz="1800" b="1" u="sng" dirty="0"/>
              <a:t>entering “NSMSRVC” in the required field</a:t>
            </a:r>
            <a:r>
              <a:rPr lang="en-US" sz="1800" dirty="0"/>
              <a:t> to indicate that the Customer has elected Non-Standard Metering service. </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Tree>
    <p:extLst>
      <p:ext uri="{BB962C8B-B14F-4D97-AF65-F5344CB8AC3E}">
        <p14:creationId xmlns:p14="http://schemas.microsoft.com/office/powerpoint/2010/main" val="2031051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Market Rule</a:t>
            </a:r>
            <a:endParaRPr lang="en-US" b="1" dirty="0">
              <a:solidFill>
                <a:schemeClr val="accent1"/>
              </a:solidFill>
            </a:endParaRPr>
          </a:p>
        </p:txBody>
      </p:sp>
      <p:sp>
        <p:nvSpPr>
          <p:cNvPr id="3" name="Content Placeholder 2"/>
          <p:cNvSpPr>
            <a:spLocks noGrp="1"/>
          </p:cNvSpPr>
          <p:nvPr>
            <p:ph idx="1"/>
          </p:nvPr>
        </p:nvSpPr>
        <p:spPr>
          <a:xfrm>
            <a:off x="304800" y="914400"/>
            <a:ext cx="8534400" cy="4038600"/>
          </a:xfrm>
        </p:spPr>
        <p:txBody>
          <a:bodyPr/>
          <a:lstStyle/>
          <a:p>
            <a:pPr>
              <a:spcBef>
                <a:spcPts val="1200"/>
              </a:spcBef>
            </a:pPr>
            <a:r>
              <a:rPr lang="en-US" sz="2000" dirty="0"/>
              <a:t>TDSP selects </a:t>
            </a:r>
            <a:r>
              <a:rPr lang="en-US" sz="2000" b="1" dirty="0">
                <a:solidFill>
                  <a:srgbClr val="FF0000"/>
                </a:solidFill>
              </a:rPr>
              <a:t>Market Rule </a:t>
            </a:r>
            <a:r>
              <a:rPr lang="en-US" sz="2000" dirty="0"/>
              <a:t>subtype from the Submit Tree.</a:t>
            </a:r>
          </a:p>
          <a:p>
            <a:pPr>
              <a:spcBef>
                <a:spcPts val="1200"/>
              </a:spcBef>
            </a:pPr>
            <a:r>
              <a:rPr lang="en-US" sz="2000" dirty="0"/>
              <a:t>TDSP enters required information:</a:t>
            </a:r>
          </a:p>
          <a:p>
            <a:pPr lvl="1">
              <a:spcBef>
                <a:spcPts val="1200"/>
              </a:spcBef>
            </a:pPr>
            <a:r>
              <a:rPr lang="en-US" sz="2000" dirty="0"/>
              <a:t>Assignee – </a:t>
            </a:r>
            <a:r>
              <a:rPr lang="en-US" sz="2000" b="1" dirty="0">
                <a:solidFill>
                  <a:srgbClr val="FF0000"/>
                </a:solidFill>
              </a:rPr>
              <a:t>REP of RECORD</a:t>
            </a:r>
          </a:p>
          <a:p>
            <a:pPr lvl="1">
              <a:spcBef>
                <a:spcPts val="1200"/>
              </a:spcBef>
            </a:pPr>
            <a:r>
              <a:rPr lang="en-US" sz="2000" dirty="0"/>
              <a:t>Market Rule - </a:t>
            </a:r>
            <a:r>
              <a:rPr lang="en-US" sz="2000" b="1" dirty="0">
                <a:solidFill>
                  <a:srgbClr val="FF0000"/>
                </a:solidFill>
              </a:rPr>
              <a:t>NSMSRVC</a:t>
            </a:r>
          </a:p>
          <a:p>
            <a:pPr lvl="1">
              <a:spcBef>
                <a:spcPts val="1200"/>
              </a:spcBef>
            </a:pPr>
            <a:r>
              <a:rPr lang="en-US" sz="2000" dirty="0"/>
              <a:t>Comments</a:t>
            </a:r>
          </a:p>
          <a:p>
            <a:pPr>
              <a:spcBef>
                <a:spcPts val="1200"/>
              </a:spcBef>
            </a:pPr>
            <a:r>
              <a:rPr lang="en-US" sz="2000" dirty="0"/>
              <a:t>TDSP selects ‘OK’.</a:t>
            </a:r>
          </a:p>
          <a:p>
            <a:pPr>
              <a:spcBef>
                <a:spcPts val="1200"/>
              </a:spcBef>
            </a:pPr>
            <a:r>
              <a:rPr lang="en-US" sz="2000" dirty="0"/>
              <a:t>Issue transitions to state of ‘New’ with the CR (REP of Record</a:t>
            </a:r>
            <a:r>
              <a:rPr lang="en-US" sz="2000" dirty="0" smtClean="0"/>
              <a:t>) as </a:t>
            </a:r>
            <a:r>
              <a:rPr lang="en-US" sz="2000" dirty="0"/>
              <a:t>the Responsible MP.</a:t>
            </a:r>
          </a:p>
          <a:p>
            <a:pPr>
              <a:spcBef>
                <a:spcPts val="1200"/>
              </a:spcBef>
            </a:pPr>
            <a:r>
              <a:rPr lang="en-US" sz="2000" dirty="0"/>
              <a:t>CR selects ‘Begin Working’.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spTree>
    <p:extLst>
      <p:ext uri="{BB962C8B-B14F-4D97-AF65-F5344CB8AC3E}">
        <p14:creationId xmlns:p14="http://schemas.microsoft.com/office/powerpoint/2010/main" val="3944643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Market Rule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94" y="838200"/>
            <a:ext cx="7593013"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H="1">
            <a:off x="4006215" y="3810000"/>
            <a:ext cx="1447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63540" y="3657600"/>
            <a:ext cx="1905000" cy="369888"/>
          </a:xfrm>
          <a:prstGeom prst="rect">
            <a:avLst/>
          </a:prstGeom>
          <a:noFill/>
        </p:spPr>
        <p:txBody>
          <a:bodyPr>
            <a:spAutoFit/>
          </a:bodyPr>
          <a:lstStyle/>
          <a:p>
            <a:pPr>
              <a:defRPr/>
            </a:pPr>
            <a:r>
              <a:rPr lang="en-US" b="1" dirty="0">
                <a:solidFill>
                  <a:srgbClr val="FF0000"/>
                </a:solidFill>
                <a:latin typeface="+mj-lt"/>
                <a:cs typeface="Arial" charset="0"/>
              </a:rPr>
              <a:t>NSMSRVC</a:t>
            </a:r>
          </a:p>
        </p:txBody>
      </p:sp>
      <p:cxnSp>
        <p:nvCxnSpPr>
          <p:cNvPr id="9" name="Straight Arrow Connector 8"/>
          <p:cNvCxnSpPr/>
          <p:nvPr/>
        </p:nvCxnSpPr>
        <p:spPr>
          <a:xfrm flipH="1">
            <a:off x="4024313" y="2927350"/>
            <a:ext cx="1447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86400" y="2743200"/>
            <a:ext cx="1905000" cy="368300"/>
          </a:xfrm>
          <a:prstGeom prst="rect">
            <a:avLst/>
          </a:prstGeom>
          <a:noFill/>
        </p:spPr>
        <p:txBody>
          <a:bodyPr>
            <a:spAutoFit/>
          </a:bodyPr>
          <a:lstStyle/>
          <a:p>
            <a:pPr>
              <a:defRPr/>
            </a:pPr>
            <a:r>
              <a:rPr lang="en-US" b="1" dirty="0">
                <a:solidFill>
                  <a:srgbClr val="FF0000"/>
                </a:solidFill>
                <a:latin typeface="+mj-lt"/>
                <a:cs typeface="Arial" charset="0"/>
              </a:rPr>
              <a:t>REP of Record</a:t>
            </a:r>
          </a:p>
        </p:txBody>
      </p:sp>
    </p:spTree>
    <p:extLst>
      <p:ext uri="{BB962C8B-B14F-4D97-AF65-F5344CB8AC3E}">
        <p14:creationId xmlns:p14="http://schemas.microsoft.com/office/powerpoint/2010/main" val="262590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Market Rule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200"/>
              </a:spcBef>
            </a:pPr>
            <a:r>
              <a:rPr lang="en-US" sz="2000" dirty="0"/>
              <a:t>Issue transitions to state of ‘In Progress (Assignee)’ with CR as the Responsible MP.</a:t>
            </a:r>
          </a:p>
          <a:p>
            <a:pPr>
              <a:spcBef>
                <a:spcPts val="1200"/>
              </a:spcBef>
            </a:pPr>
            <a:r>
              <a:rPr lang="en-US" sz="2000" dirty="0"/>
              <a:t>CR selects ‘Assign To Submitter’ and enters required comments.</a:t>
            </a:r>
          </a:p>
          <a:p>
            <a:pPr>
              <a:spcBef>
                <a:spcPts val="1200"/>
              </a:spcBef>
            </a:pPr>
            <a:r>
              <a:rPr lang="en-US" sz="2000" dirty="0"/>
              <a:t>Issue transitions to state of ‘New - All’ with the Submitting TDSP as the Responsible MP.</a:t>
            </a:r>
          </a:p>
          <a:p>
            <a:pPr>
              <a:spcBef>
                <a:spcPts val="1200"/>
              </a:spcBef>
            </a:pPr>
            <a:r>
              <a:rPr lang="en-US" sz="2000" dirty="0"/>
              <a:t>Submitting MP selects ‘Begin Working’ and the issue transitions to state of ‘In Progress’.  </a:t>
            </a:r>
          </a:p>
          <a:p>
            <a:pPr>
              <a:spcBef>
                <a:spcPts val="1200"/>
              </a:spcBef>
            </a:pPr>
            <a:r>
              <a:rPr lang="en-US" sz="2000" dirty="0"/>
              <a:t>Submitting MP selects ‘Complete’ and issue transitions to state of ‘Pending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spTree>
    <p:extLst>
      <p:ext uri="{BB962C8B-B14F-4D97-AF65-F5344CB8AC3E}">
        <p14:creationId xmlns:p14="http://schemas.microsoft.com/office/powerpoint/2010/main" val="21377794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Market Rule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200"/>
              </a:spcBef>
            </a:pPr>
            <a:r>
              <a:rPr lang="en-US" sz="2400" dirty="0"/>
              <a:t>Market Rule subtype will allow other workflows such as assigning a secondary responsible market participant </a:t>
            </a:r>
          </a:p>
          <a:p>
            <a:pPr>
              <a:spcBef>
                <a:spcPts val="1200"/>
              </a:spcBef>
            </a:pPr>
            <a:r>
              <a:rPr lang="en-US" sz="2400" dirty="0"/>
              <a:t>The Market Rule field will be an approved standardized code.  Today, only the NSMSRVC is active and valid</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spTree>
    <p:extLst>
      <p:ext uri="{BB962C8B-B14F-4D97-AF65-F5344CB8AC3E}">
        <p14:creationId xmlns:p14="http://schemas.microsoft.com/office/powerpoint/2010/main" val="2550536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a:t>
            </a:r>
            <a:r>
              <a:rPr lang="en-US" dirty="0" smtClean="0"/>
              <a:t>Issues: Rep </a:t>
            </a:r>
            <a:r>
              <a:rPr lang="en-US" dirty="0"/>
              <a:t>of Record</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a:spcBef>
                <a:spcPts val="600"/>
              </a:spcBef>
            </a:pPr>
            <a:r>
              <a:rPr lang="en-US" sz="2000" dirty="0"/>
              <a:t>Examples of Rep of Record submissions:</a:t>
            </a:r>
          </a:p>
          <a:p>
            <a:pPr lvl="1">
              <a:spcBef>
                <a:spcPts val="600"/>
              </a:spcBef>
            </a:pPr>
            <a:r>
              <a:rPr lang="en-US" sz="2000" dirty="0"/>
              <a:t>Questions pertaining to who ERCOT shows as the Rep of Record in ERCOT system.</a:t>
            </a:r>
          </a:p>
          <a:p>
            <a:pPr lvl="1">
              <a:spcBef>
                <a:spcPts val="600"/>
              </a:spcBef>
            </a:pPr>
            <a:r>
              <a:rPr lang="en-US" sz="2000" dirty="0"/>
              <a:t>Questions pertaining to who the TDSP shows as the Rep of Record in the TDSP system</a:t>
            </a:r>
          </a:p>
          <a:p>
            <a:pPr>
              <a:spcBef>
                <a:spcPts val="600"/>
              </a:spcBef>
            </a:pPr>
            <a:r>
              <a:rPr lang="en-US" sz="2000" dirty="0"/>
              <a:t>A CR or TDSP can submit this subtype</a:t>
            </a:r>
          </a:p>
          <a:p>
            <a:pPr>
              <a:spcBef>
                <a:spcPts val="600"/>
              </a:spcBef>
            </a:pPr>
            <a:r>
              <a:rPr lang="en-US" sz="2000" i="1" dirty="0"/>
              <a:t>Situation example</a:t>
            </a:r>
            <a:r>
              <a:rPr lang="en-US" sz="2000" dirty="0"/>
              <a:t> – A CR has submitted an initiating transaction yet does not show as the ROR at ERCOT nor has received a response transaction</a:t>
            </a:r>
          </a:p>
          <a:p>
            <a:pPr lvl="1">
              <a:spcBef>
                <a:spcPts val="600"/>
              </a:spcBef>
            </a:pPr>
            <a:r>
              <a:rPr lang="en-US" sz="2000" dirty="0"/>
              <a:t>Required Fields on Submit:</a:t>
            </a:r>
          </a:p>
          <a:p>
            <a:pPr lvl="1">
              <a:spcBef>
                <a:spcPts val="600"/>
              </a:spcBef>
            </a:pPr>
            <a:r>
              <a:rPr lang="en-US" sz="2000" dirty="0"/>
              <a:t>ASSIGNEE	</a:t>
            </a:r>
          </a:p>
          <a:p>
            <a:pPr lvl="1">
              <a:spcBef>
                <a:spcPts val="600"/>
              </a:spcBef>
            </a:pPr>
            <a:r>
              <a:rPr lang="en-US" sz="2000" dirty="0"/>
              <a:t>ESIID</a:t>
            </a:r>
          </a:p>
          <a:p>
            <a:pPr lvl="1">
              <a:spcBef>
                <a:spcPts val="600"/>
              </a:spcBef>
            </a:pPr>
            <a:r>
              <a:rPr lang="en-US" sz="2000" dirty="0"/>
              <a:t>Start Time</a:t>
            </a:r>
          </a:p>
          <a:p>
            <a:pPr lvl="1">
              <a:spcBef>
                <a:spcPts val="600"/>
              </a:spcBef>
            </a:pPr>
            <a:r>
              <a:rPr lang="en-US" sz="2000" dirty="0"/>
              <a:t>Comments – always encouraged</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spTree>
    <p:extLst>
      <p:ext uri="{BB962C8B-B14F-4D97-AF65-F5344CB8AC3E}">
        <p14:creationId xmlns:p14="http://schemas.microsoft.com/office/powerpoint/2010/main" val="39267840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a:t>
            </a:r>
            <a:r>
              <a:rPr lang="en-US" dirty="0" smtClean="0"/>
              <a:t>Issues: 997</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pPr>
              <a:spcBef>
                <a:spcPts val="1200"/>
              </a:spcBef>
            </a:pPr>
            <a:r>
              <a:rPr lang="en-US" sz="1700" dirty="0"/>
              <a:t>Examples of 997 Issues:</a:t>
            </a:r>
          </a:p>
          <a:p>
            <a:pPr lvl="1">
              <a:spcBef>
                <a:spcPts val="1200"/>
              </a:spcBef>
            </a:pPr>
            <a:r>
              <a:rPr lang="en-US" sz="1700" dirty="0"/>
              <a:t>Missing 997</a:t>
            </a:r>
          </a:p>
          <a:p>
            <a:pPr lvl="1">
              <a:spcBef>
                <a:spcPts val="600"/>
              </a:spcBef>
            </a:pPr>
            <a:r>
              <a:rPr lang="en-US" sz="1700" dirty="0"/>
              <a:t>Why received a 997 Reject</a:t>
            </a:r>
          </a:p>
          <a:p>
            <a:pPr lvl="1">
              <a:spcBef>
                <a:spcPts val="600"/>
              </a:spcBef>
            </a:pPr>
            <a:r>
              <a:rPr lang="en-US" sz="1700" dirty="0"/>
              <a:t>Verify 997 was sent or received</a:t>
            </a:r>
          </a:p>
          <a:p>
            <a:pPr>
              <a:spcBef>
                <a:spcPts val="1200"/>
              </a:spcBef>
            </a:pPr>
            <a:r>
              <a:rPr lang="en-US" sz="1700" dirty="0"/>
              <a:t>A CR or TDSP can submit this subtype</a:t>
            </a:r>
          </a:p>
          <a:p>
            <a:pPr>
              <a:spcBef>
                <a:spcPts val="1200"/>
              </a:spcBef>
            </a:pPr>
            <a:r>
              <a:rPr lang="en-US" sz="1700" dirty="0"/>
              <a:t>This subtype is primarily used for specific cases as opposed to system/connectivity issues.</a:t>
            </a:r>
          </a:p>
          <a:p>
            <a:pPr>
              <a:spcBef>
                <a:spcPts val="1200"/>
              </a:spcBef>
            </a:pPr>
            <a:r>
              <a:rPr lang="en-US" sz="1700" dirty="0"/>
              <a:t>Required fields on Submit:</a:t>
            </a:r>
          </a:p>
          <a:p>
            <a:pPr lvl="1">
              <a:spcBef>
                <a:spcPts val="1200"/>
              </a:spcBef>
            </a:pPr>
            <a:r>
              <a:rPr lang="en-US" sz="1700" dirty="0"/>
              <a:t>ASSIGNEE	</a:t>
            </a:r>
          </a:p>
          <a:p>
            <a:pPr lvl="1">
              <a:spcBef>
                <a:spcPts val="600"/>
              </a:spcBef>
            </a:pPr>
            <a:r>
              <a:rPr lang="en-US" sz="1700" dirty="0"/>
              <a:t>TXN Date</a:t>
            </a:r>
          </a:p>
          <a:p>
            <a:pPr lvl="1">
              <a:spcBef>
                <a:spcPts val="600"/>
              </a:spcBef>
            </a:pPr>
            <a:r>
              <a:rPr lang="en-US" sz="1700" dirty="0"/>
              <a:t>GS Number – </a:t>
            </a:r>
            <a:r>
              <a:rPr lang="en-US" sz="1700" dirty="0">
                <a:solidFill>
                  <a:srgbClr val="FF0000"/>
                </a:solidFill>
              </a:rPr>
              <a:t>from EDI</a:t>
            </a:r>
          </a:p>
          <a:p>
            <a:pPr lvl="1">
              <a:spcBef>
                <a:spcPts val="600"/>
              </a:spcBef>
            </a:pPr>
            <a:r>
              <a:rPr lang="en-US" sz="1700" dirty="0"/>
              <a:t>ISA Number – </a:t>
            </a:r>
            <a:r>
              <a:rPr lang="en-US" sz="1700" dirty="0">
                <a:solidFill>
                  <a:srgbClr val="FF0000"/>
                </a:solidFill>
              </a:rPr>
              <a:t>from EDI</a:t>
            </a:r>
          </a:p>
          <a:p>
            <a:pPr>
              <a:spcBef>
                <a:spcPts val="1200"/>
              </a:spcBef>
            </a:pPr>
            <a:r>
              <a:rPr lang="en-US" sz="1700" dirty="0"/>
              <a:t>NOTE: The Comments field is optional. Please include any additional information in this box. Also optional but available for providing additional information are the Tran Type, Original Tran ID, ESI ID, </a:t>
            </a:r>
            <a:r>
              <a:rPr lang="en-US" sz="1700" dirty="0" err="1"/>
              <a:t>StartTime</a:t>
            </a:r>
            <a:r>
              <a:rPr lang="en-US" sz="1700" dirty="0"/>
              <a:t> and </a:t>
            </a:r>
            <a:r>
              <a:rPr lang="en-US" sz="1700" dirty="0" err="1"/>
              <a:t>StopTime</a:t>
            </a:r>
            <a:r>
              <a:rPr lang="en-US" sz="1700" dirty="0"/>
              <a:t> fields.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a:p>
        </p:txBody>
      </p:sp>
    </p:spTree>
    <p:extLst>
      <p:ext uri="{BB962C8B-B14F-4D97-AF65-F5344CB8AC3E}">
        <p14:creationId xmlns:p14="http://schemas.microsoft.com/office/powerpoint/2010/main" val="1985760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Add User</a:t>
            </a:r>
            <a:endParaRPr lang="en-US" b="1" dirty="0">
              <a:solidFill>
                <a:schemeClr val="accent1"/>
              </a:solidFill>
            </a:endParaRPr>
          </a:p>
        </p:txBody>
      </p:sp>
      <p:sp>
        <p:nvSpPr>
          <p:cNvPr id="3" name="Content Placeholder 2"/>
          <p:cNvSpPr>
            <a:spLocks noGrp="1"/>
          </p:cNvSpPr>
          <p:nvPr>
            <p:ph idx="1"/>
          </p:nvPr>
        </p:nvSpPr>
        <p:spPr>
          <a:xfrm>
            <a:off x="304800" y="914400"/>
            <a:ext cx="8534400" cy="609600"/>
          </a:xfrm>
        </p:spPr>
        <p:txBody>
          <a:bodyPr/>
          <a:lstStyle/>
          <a:p>
            <a:r>
              <a:rPr lang="en-US" sz="2000" dirty="0"/>
              <a:t>‘Add User’ is located on the Submit Tree under a ‘</a:t>
            </a:r>
            <a:r>
              <a:rPr lang="en-US" sz="2000" dirty="0" err="1"/>
              <a:t>MarkeTrak</a:t>
            </a:r>
            <a:r>
              <a:rPr lang="en-US" sz="2000" dirty="0"/>
              <a:t> Admin’ tab for Administrator use only. </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5" name="Oval 4"/>
          <p:cNvSpPr/>
          <p:nvPr/>
        </p:nvSpPr>
        <p:spPr bwMode="auto">
          <a:xfrm>
            <a:off x="1828800" y="2362200"/>
            <a:ext cx="2514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6" name="Straight Arrow Connector 5"/>
          <p:cNvCxnSpPr/>
          <p:nvPr/>
        </p:nvCxnSpPr>
        <p:spPr bwMode="auto">
          <a:xfrm flipH="1">
            <a:off x="2667000" y="4273550"/>
            <a:ext cx="1676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8"/>
          <p:cNvGrpSpPr>
            <a:grpSpLocks/>
          </p:cNvGrpSpPr>
          <p:nvPr/>
        </p:nvGrpSpPr>
        <p:grpSpPr bwMode="auto">
          <a:xfrm>
            <a:off x="609600" y="1905000"/>
            <a:ext cx="8054975" cy="3657600"/>
            <a:chOff x="685800" y="2362200"/>
            <a:chExt cx="8054449" cy="3657600"/>
          </a:xfrm>
        </p:grpSpPr>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90800"/>
              <a:ext cx="805444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1828725" y="2362200"/>
              <a:ext cx="2514436"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10" name="Straight Arrow Connector 9"/>
            <p:cNvCxnSpPr/>
            <p:nvPr/>
          </p:nvCxnSpPr>
          <p:spPr>
            <a:xfrm flipH="1">
              <a:off x="2666871" y="4273550"/>
              <a:ext cx="167629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65510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a:t>
            </a:r>
            <a:r>
              <a:rPr lang="en-US" dirty="0" smtClean="0"/>
              <a:t>Issues: Service </a:t>
            </a:r>
            <a:r>
              <a:rPr lang="en-US" dirty="0"/>
              <a:t>Order 650</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200"/>
              </a:spcBef>
            </a:pPr>
            <a:r>
              <a:rPr lang="en-US" sz="1900" dirty="0"/>
              <a:t>Examples of Service Order – 650 Issues</a:t>
            </a:r>
          </a:p>
          <a:p>
            <a:pPr lvl="1">
              <a:spcBef>
                <a:spcPts val="1200"/>
              </a:spcBef>
            </a:pPr>
            <a:r>
              <a:rPr lang="en-US" sz="1900" dirty="0"/>
              <a:t>Questions pertaining to missing EDI transactions – 650_02 responses</a:t>
            </a:r>
          </a:p>
          <a:p>
            <a:pPr lvl="1">
              <a:spcBef>
                <a:spcPts val="1200"/>
              </a:spcBef>
            </a:pPr>
            <a:r>
              <a:rPr lang="en-US" sz="1900" dirty="0"/>
              <a:t>Any questions on 650 transactions which are missing, not completed, or rejected – example: a clearance request rejected by the TDSP </a:t>
            </a:r>
          </a:p>
          <a:p>
            <a:pPr>
              <a:spcBef>
                <a:spcPts val="1200"/>
              </a:spcBef>
            </a:pPr>
            <a:r>
              <a:rPr lang="en-US" sz="1900" dirty="0"/>
              <a:t>A TDSP or CR can submit this subtype</a:t>
            </a:r>
          </a:p>
          <a:p>
            <a:pPr>
              <a:spcBef>
                <a:spcPts val="1200"/>
              </a:spcBef>
            </a:pPr>
            <a:r>
              <a:rPr lang="en-US" sz="1900" dirty="0"/>
              <a:t>Required Fields on Submit:</a:t>
            </a:r>
          </a:p>
          <a:p>
            <a:pPr lvl="1">
              <a:spcBef>
                <a:spcPts val="1200"/>
              </a:spcBef>
            </a:pPr>
            <a:r>
              <a:rPr lang="en-US" sz="1900" dirty="0"/>
              <a:t>ASSIGNEE	</a:t>
            </a:r>
          </a:p>
          <a:p>
            <a:pPr lvl="1">
              <a:spcBef>
                <a:spcPts val="1200"/>
              </a:spcBef>
            </a:pPr>
            <a:r>
              <a:rPr lang="en-US" sz="1900" dirty="0"/>
              <a:t>ESIID</a:t>
            </a:r>
          </a:p>
          <a:p>
            <a:pPr lvl="1">
              <a:spcBef>
                <a:spcPts val="1200"/>
              </a:spcBef>
            </a:pPr>
            <a:r>
              <a:rPr lang="en-US" sz="1900" dirty="0"/>
              <a:t>Original Tran Id   (the Tran Id of the Initiating transaction)</a:t>
            </a:r>
          </a:p>
          <a:p>
            <a:pPr lvl="1">
              <a:spcBef>
                <a:spcPts val="1200"/>
              </a:spcBef>
            </a:pPr>
            <a:r>
              <a:rPr lang="en-US" sz="1900" dirty="0"/>
              <a:t>Tran Type (650_01, 650_02, 650_03, 654_04)</a:t>
            </a:r>
          </a:p>
          <a:p>
            <a:pPr lvl="1">
              <a:spcBef>
                <a:spcPts val="1200"/>
              </a:spcBef>
            </a:pPr>
            <a:r>
              <a:rPr lang="en-US" sz="1900" dirty="0"/>
              <a:t>Comments – always encouraged</a:t>
            </a:r>
          </a:p>
        </p:txBody>
      </p:sp>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a:p>
        </p:txBody>
      </p:sp>
    </p:spTree>
    <p:extLst>
      <p:ext uri="{BB962C8B-B14F-4D97-AF65-F5344CB8AC3E}">
        <p14:creationId xmlns:p14="http://schemas.microsoft.com/office/powerpoint/2010/main" val="375672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a:t>
            </a:r>
            <a:r>
              <a:rPr lang="en-US" dirty="0" smtClean="0"/>
              <a:t>Issues: </a:t>
            </a:r>
            <a:r>
              <a:rPr lang="en-US" dirty="0"/>
              <a:t>Safety Net</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200"/>
              </a:spcBef>
            </a:pPr>
            <a:r>
              <a:rPr lang="en-US" sz="1900" dirty="0"/>
              <a:t>Only a TDSP can submit this subtype</a:t>
            </a:r>
          </a:p>
          <a:p>
            <a:pPr>
              <a:spcBef>
                <a:spcPts val="1200"/>
              </a:spcBef>
            </a:pPr>
            <a:r>
              <a:rPr lang="en-US" sz="1900" dirty="0"/>
              <a:t>Examples of Safety Net </a:t>
            </a:r>
            <a:r>
              <a:rPr lang="en-US" sz="1900" dirty="0" smtClean="0"/>
              <a:t>Issues:</a:t>
            </a:r>
            <a:endParaRPr lang="en-US" sz="1900" dirty="0"/>
          </a:p>
          <a:p>
            <a:pPr lvl="1">
              <a:spcBef>
                <a:spcPts val="1200"/>
              </a:spcBef>
            </a:pPr>
            <a:r>
              <a:rPr lang="en-US" sz="1900" dirty="0"/>
              <a:t>Questions pertaining to missing EDI transactions.</a:t>
            </a:r>
          </a:p>
          <a:p>
            <a:pPr lvl="1">
              <a:spcBef>
                <a:spcPts val="1200"/>
              </a:spcBef>
            </a:pPr>
            <a:r>
              <a:rPr lang="en-US" sz="1900" dirty="0"/>
              <a:t>Questions pertaining to who the TDSP shows as the Rep of Record in the TDSP system.</a:t>
            </a:r>
          </a:p>
          <a:p>
            <a:pPr>
              <a:spcBef>
                <a:spcPts val="1200"/>
              </a:spcBef>
            </a:pPr>
            <a:r>
              <a:rPr lang="en-US" sz="1900" dirty="0"/>
              <a:t>Required Fields on Submit:</a:t>
            </a:r>
          </a:p>
          <a:p>
            <a:pPr lvl="1">
              <a:spcBef>
                <a:spcPts val="1200"/>
              </a:spcBef>
            </a:pPr>
            <a:r>
              <a:rPr lang="en-US" sz="1900" dirty="0"/>
              <a:t>Assignee	</a:t>
            </a:r>
          </a:p>
          <a:p>
            <a:pPr lvl="1">
              <a:spcBef>
                <a:spcPts val="1200"/>
              </a:spcBef>
            </a:pPr>
            <a:r>
              <a:rPr lang="en-US" sz="1900" dirty="0"/>
              <a:t>ESIID</a:t>
            </a:r>
          </a:p>
          <a:p>
            <a:pPr lvl="1">
              <a:spcBef>
                <a:spcPts val="1200"/>
              </a:spcBef>
            </a:pPr>
            <a:r>
              <a:rPr lang="en-US" sz="1900" dirty="0"/>
              <a:t>Date of Safety Net Spreadsheet Submittal </a:t>
            </a:r>
          </a:p>
          <a:p>
            <a:pPr lvl="1">
              <a:spcBef>
                <a:spcPts val="1200"/>
              </a:spcBef>
            </a:pPr>
            <a:r>
              <a:rPr lang="en-US" sz="1900" dirty="0"/>
              <a:t>Requested MVI Date</a:t>
            </a:r>
          </a:p>
          <a:p>
            <a:pPr lvl="1">
              <a:spcBef>
                <a:spcPts val="1200"/>
              </a:spcBef>
            </a:pPr>
            <a:r>
              <a:rPr lang="en-US" sz="1900" dirty="0"/>
              <a:t>Premise Energized Date</a:t>
            </a:r>
          </a:p>
          <a:p>
            <a:pPr lvl="1">
              <a:spcBef>
                <a:spcPts val="1200"/>
              </a:spcBef>
            </a:pPr>
            <a:r>
              <a:rPr lang="en-US" sz="1900" dirty="0"/>
              <a:t>Comments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a:p>
        </p:txBody>
      </p:sp>
    </p:spTree>
    <p:extLst>
      <p:ext uri="{BB962C8B-B14F-4D97-AF65-F5344CB8AC3E}">
        <p14:creationId xmlns:p14="http://schemas.microsoft.com/office/powerpoint/2010/main" val="39690300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a:t>
            </a:r>
            <a:r>
              <a:rPr lang="en-US" dirty="0" smtClean="0"/>
              <a:t>Issues: </a:t>
            </a:r>
            <a:r>
              <a:rPr lang="en-US" dirty="0"/>
              <a:t>Move Out with Meter Removal</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200"/>
              </a:spcBef>
            </a:pPr>
            <a:r>
              <a:rPr lang="en-US" sz="1900" dirty="0"/>
              <a:t>Only a TDSP can submit this subtype</a:t>
            </a:r>
          </a:p>
          <a:p>
            <a:pPr>
              <a:spcBef>
                <a:spcPts val="1200"/>
              </a:spcBef>
            </a:pPr>
            <a:r>
              <a:rPr lang="en-US" sz="1900" dirty="0"/>
              <a:t>Example of Move Out with Meter Removal</a:t>
            </a:r>
          </a:p>
          <a:p>
            <a:pPr lvl="1">
              <a:spcBef>
                <a:spcPts val="1200"/>
              </a:spcBef>
            </a:pPr>
            <a:r>
              <a:rPr lang="en-US" sz="1900" dirty="0"/>
              <a:t>TDSP notification of the 650_04 previously sent to the CR and the need for the MVO coded “B44” to terminate the meter on the account. </a:t>
            </a:r>
          </a:p>
          <a:p>
            <a:pPr>
              <a:spcBef>
                <a:spcPts val="1200"/>
              </a:spcBef>
            </a:pPr>
            <a:r>
              <a:rPr lang="en-US" sz="1900" dirty="0"/>
              <a:t>Required Fields on Submit:</a:t>
            </a:r>
          </a:p>
          <a:p>
            <a:pPr lvl="1">
              <a:spcBef>
                <a:spcPts val="1200"/>
              </a:spcBef>
            </a:pPr>
            <a:r>
              <a:rPr lang="en-US" sz="1900" dirty="0"/>
              <a:t>ESI ID</a:t>
            </a:r>
          </a:p>
          <a:p>
            <a:pPr lvl="1">
              <a:spcBef>
                <a:spcPts val="1200"/>
              </a:spcBef>
            </a:pPr>
            <a:r>
              <a:rPr lang="en-US" sz="1900" dirty="0"/>
              <a:t>Assignee</a:t>
            </a:r>
          </a:p>
          <a:p>
            <a:pPr lvl="1">
              <a:spcBef>
                <a:spcPts val="1200"/>
              </a:spcBef>
            </a:pPr>
            <a:r>
              <a:rPr lang="en-US" sz="1900" dirty="0"/>
              <a:t>Date of Meter Removal (or Date on 650_04)</a:t>
            </a:r>
          </a:p>
          <a:p>
            <a:pPr lvl="1">
              <a:spcBef>
                <a:spcPts val="1200"/>
              </a:spcBef>
            </a:pPr>
            <a:r>
              <a:rPr lang="en-US" sz="1900" dirty="0"/>
              <a:t>Comments </a:t>
            </a:r>
          </a:p>
          <a:p>
            <a:pPr>
              <a:spcBef>
                <a:spcPts val="1200"/>
              </a:spcBef>
            </a:pPr>
            <a:r>
              <a:rPr lang="en-US" sz="1900" dirty="0"/>
              <a:t>Required Field on Complete:</a:t>
            </a:r>
          </a:p>
          <a:p>
            <a:pPr lvl="1">
              <a:spcBef>
                <a:spcPts val="1200"/>
              </a:spcBef>
            </a:pPr>
            <a:r>
              <a:rPr lang="en-US" sz="1900" dirty="0"/>
              <a:t>Original Tran ID</a:t>
            </a:r>
          </a:p>
        </p:txBody>
      </p:sp>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a:p>
        </p:txBody>
      </p:sp>
    </p:spTree>
    <p:extLst>
      <p:ext uri="{BB962C8B-B14F-4D97-AF65-F5344CB8AC3E}">
        <p14:creationId xmlns:p14="http://schemas.microsoft.com/office/powerpoint/2010/main" val="17588985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a:t>
            </a:r>
            <a:endParaRPr lang="en-US" dirty="0"/>
          </a:p>
        </p:txBody>
      </p:sp>
      <p:sp>
        <p:nvSpPr>
          <p:cNvPr id="3" name="Content Placeholder 2"/>
          <p:cNvSpPr>
            <a:spLocks noGrp="1"/>
          </p:cNvSpPr>
          <p:nvPr>
            <p:ph idx="1"/>
          </p:nvPr>
        </p:nvSpPr>
        <p:spPr>
          <a:xfrm>
            <a:off x="304800" y="1139032"/>
            <a:ext cx="8534400" cy="3128168"/>
          </a:xfrm>
        </p:spPr>
        <p:txBody>
          <a:bodyPr/>
          <a:lstStyle/>
          <a:p>
            <a:pPr marL="0" indent="0">
              <a:spcBef>
                <a:spcPts val="1800"/>
              </a:spcBef>
              <a:buNone/>
            </a:pPr>
            <a:r>
              <a:rPr lang="en-US" sz="2000" b="1" i="1" dirty="0"/>
              <a:t>If a MVI is still ‘Scheduled’ in ERCOT and an 867_04 (initial read) transaction has not been received, which MT subtype should be submitted by the CR:</a:t>
            </a:r>
          </a:p>
          <a:p>
            <a:pPr marL="857250" lvl="1" indent="-457200">
              <a:spcBef>
                <a:spcPts val="2400"/>
              </a:spcBef>
              <a:buFont typeface="+mj-lt"/>
              <a:buAutoNum type="alphaLcParenR"/>
            </a:pPr>
            <a:r>
              <a:rPr lang="en-US" sz="2000" dirty="0" smtClean="0"/>
              <a:t>REP </a:t>
            </a:r>
            <a:r>
              <a:rPr lang="en-US" sz="2000" dirty="0"/>
              <a:t>of Record</a:t>
            </a:r>
            <a:endParaRPr lang="en-US" sz="2000" dirty="0" smtClean="0"/>
          </a:p>
          <a:p>
            <a:pPr marL="857250" lvl="1" indent="-457200">
              <a:spcBef>
                <a:spcPts val="1200"/>
              </a:spcBef>
              <a:buFont typeface="+mj-lt"/>
              <a:buAutoNum type="alphaLcParenR"/>
            </a:pPr>
            <a:r>
              <a:rPr lang="en-US" sz="2000" dirty="0"/>
              <a:t>Usage &amp; Billing – </a:t>
            </a:r>
            <a:r>
              <a:rPr lang="en-US" sz="2000" dirty="0" smtClean="0"/>
              <a:t>Missing</a:t>
            </a:r>
          </a:p>
          <a:p>
            <a:pPr marL="857250" lvl="1" indent="-457200">
              <a:spcBef>
                <a:spcPts val="1200"/>
              </a:spcBef>
              <a:buFont typeface="+mj-lt"/>
              <a:buAutoNum type="alphaLcParenR"/>
            </a:pPr>
            <a:r>
              <a:rPr lang="en-US" sz="2000" dirty="0"/>
              <a:t>Missing Enrollment </a:t>
            </a:r>
            <a:r>
              <a:rPr lang="en-US" sz="2000" dirty="0" smtClean="0"/>
              <a:t>Transaction </a:t>
            </a:r>
          </a:p>
          <a:p>
            <a:pPr marL="857250" lvl="1" indent="-457200">
              <a:spcBef>
                <a:spcPts val="1200"/>
              </a:spcBef>
              <a:buFont typeface="+mj-lt"/>
              <a:buAutoNum type="alphaLcParenR"/>
            </a:pPr>
            <a:r>
              <a:rPr lang="en-US" sz="2000" dirty="0" smtClean="0"/>
              <a:t>Siebel </a:t>
            </a:r>
            <a:r>
              <a:rPr lang="en-US" sz="2000" dirty="0"/>
              <a:t>Change</a:t>
            </a:r>
            <a:endParaRPr lang="en-US" sz="2000" dirty="0" smtClean="0"/>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a:p>
        </p:txBody>
      </p:sp>
      <p:sp>
        <p:nvSpPr>
          <p:cNvPr id="5" name="Content Placeholder 2"/>
          <p:cNvSpPr txBox="1">
            <a:spLocks/>
          </p:cNvSpPr>
          <p:nvPr/>
        </p:nvSpPr>
        <p:spPr>
          <a:xfrm>
            <a:off x="304800" y="4572000"/>
            <a:ext cx="85344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chemeClr val="accent1"/>
                </a:solidFill>
              </a:rPr>
              <a:t>ANSWER</a:t>
            </a:r>
          </a:p>
          <a:p>
            <a:pPr marL="0" indent="0" algn="ctr">
              <a:spcBef>
                <a:spcPts val="1800"/>
              </a:spcBef>
              <a:buNone/>
            </a:pPr>
            <a:r>
              <a:rPr lang="en-US" sz="2000" i="1" dirty="0" smtClean="0"/>
              <a:t>Missing </a:t>
            </a:r>
            <a:r>
              <a:rPr lang="en-US" sz="2000" i="1" dirty="0"/>
              <a:t>Enrollment </a:t>
            </a:r>
            <a:r>
              <a:rPr lang="en-US" sz="2000" i="1" dirty="0" smtClean="0"/>
              <a:t>Transaction</a:t>
            </a:r>
            <a:endParaRPr lang="en-US" sz="2000" i="1" dirty="0"/>
          </a:p>
        </p:txBody>
      </p:sp>
      <p:sp>
        <p:nvSpPr>
          <p:cNvPr id="6" name="Rectangle 5"/>
          <p:cNvSpPr/>
          <p:nvPr/>
        </p:nvSpPr>
        <p:spPr>
          <a:xfrm>
            <a:off x="1524000" y="45720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50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a:t>
            </a:r>
            <a:endParaRPr lang="en-US" dirty="0"/>
          </a:p>
        </p:txBody>
      </p:sp>
      <p:sp>
        <p:nvSpPr>
          <p:cNvPr id="3" name="Content Placeholder 2"/>
          <p:cNvSpPr>
            <a:spLocks noGrp="1"/>
          </p:cNvSpPr>
          <p:nvPr>
            <p:ph idx="1"/>
          </p:nvPr>
        </p:nvSpPr>
        <p:spPr>
          <a:xfrm>
            <a:off x="304800" y="1139032"/>
            <a:ext cx="8534400" cy="2366168"/>
          </a:xfrm>
        </p:spPr>
        <p:txBody>
          <a:bodyPr/>
          <a:lstStyle/>
          <a:p>
            <a:pPr marL="0" indent="0">
              <a:spcBef>
                <a:spcPts val="1800"/>
              </a:spcBef>
              <a:buNone/>
            </a:pPr>
            <a:r>
              <a:rPr lang="en-US" sz="2000" b="1" i="1" dirty="0"/>
              <a:t>If a CR is requesting to cancel a MVO that is in a ‘Completed’ status at ERCOT, which MT subtype should be submitted:</a:t>
            </a:r>
          </a:p>
          <a:p>
            <a:pPr marL="857250" lvl="1" indent="-457200">
              <a:spcBef>
                <a:spcPts val="2400"/>
              </a:spcBef>
              <a:buFont typeface="+mj-lt"/>
              <a:buAutoNum type="alphaLcParenR"/>
            </a:pPr>
            <a:r>
              <a:rPr lang="en-US" sz="2000" dirty="0" smtClean="0"/>
              <a:t>Cancel </a:t>
            </a:r>
            <a:r>
              <a:rPr lang="en-US" sz="2000" dirty="0"/>
              <a:t>w/ </a:t>
            </a:r>
            <a:r>
              <a:rPr lang="en-US" sz="2000" dirty="0" smtClean="0"/>
              <a:t>Approval</a:t>
            </a:r>
          </a:p>
          <a:p>
            <a:pPr marL="857250" lvl="1" indent="-457200">
              <a:spcBef>
                <a:spcPts val="1200"/>
              </a:spcBef>
              <a:buFont typeface="+mj-lt"/>
              <a:buAutoNum type="alphaLcParenR"/>
            </a:pPr>
            <a:r>
              <a:rPr lang="en-US" sz="2000" dirty="0" smtClean="0"/>
              <a:t>Siebel </a:t>
            </a:r>
            <a:r>
              <a:rPr lang="en-US" sz="2000" dirty="0"/>
              <a:t>Change</a:t>
            </a:r>
            <a:endParaRPr lang="en-US" sz="2000" dirty="0" smtClean="0"/>
          </a:p>
          <a:p>
            <a:pPr marL="857250" lvl="1" indent="-457200">
              <a:spcBef>
                <a:spcPts val="1200"/>
              </a:spcBef>
              <a:buFont typeface="+mj-lt"/>
              <a:buAutoNum type="alphaLcParenR"/>
            </a:pPr>
            <a:r>
              <a:rPr lang="en-US" sz="2000" dirty="0" smtClean="0"/>
              <a:t>DEV</a:t>
            </a:r>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a:p>
        </p:txBody>
      </p:sp>
      <p:sp>
        <p:nvSpPr>
          <p:cNvPr id="5" name="Content Placeholder 2"/>
          <p:cNvSpPr txBox="1">
            <a:spLocks/>
          </p:cNvSpPr>
          <p:nvPr/>
        </p:nvSpPr>
        <p:spPr>
          <a:xfrm>
            <a:off x="304800" y="4419600"/>
            <a:ext cx="85344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chemeClr val="accent1"/>
                </a:solidFill>
              </a:rPr>
              <a:t>ANSWER</a:t>
            </a:r>
          </a:p>
          <a:p>
            <a:pPr marL="0" indent="0" algn="ctr">
              <a:spcBef>
                <a:spcPts val="1800"/>
              </a:spcBef>
              <a:buNone/>
            </a:pPr>
            <a:r>
              <a:rPr lang="en-US" sz="2000" i="1" dirty="0" smtClean="0"/>
              <a:t>Siebel Change</a:t>
            </a:r>
            <a:endParaRPr lang="en-US" sz="2000" i="1" dirty="0"/>
          </a:p>
        </p:txBody>
      </p:sp>
      <p:sp>
        <p:nvSpPr>
          <p:cNvPr id="6" name="Rectangle 5"/>
          <p:cNvSpPr/>
          <p:nvPr/>
        </p:nvSpPr>
        <p:spPr>
          <a:xfrm>
            <a:off x="1447800" y="43434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96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a:t>
            </a:r>
            <a:endParaRPr lang="en-US" dirty="0"/>
          </a:p>
        </p:txBody>
      </p:sp>
      <p:sp>
        <p:nvSpPr>
          <p:cNvPr id="3" name="Content Placeholder 2"/>
          <p:cNvSpPr>
            <a:spLocks noGrp="1"/>
          </p:cNvSpPr>
          <p:nvPr>
            <p:ph idx="1"/>
          </p:nvPr>
        </p:nvSpPr>
        <p:spPr>
          <a:xfrm>
            <a:off x="304800" y="1139032"/>
            <a:ext cx="8534400" cy="1459706"/>
          </a:xfrm>
        </p:spPr>
        <p:txBody>
          <a:bodyPr/>
          <a:lstStyle/>
          <a:p>
            <a:pPr marL="0" indent="0">
              <a:spcBef>
                <a:spcPts val="1800"/>
              </a:spcBef>
              <a:buNone/>
            </a:pPr>
            <a:r>
              <a:rPr lang="en-US" sz="2000" b="1" i="1" dirty="0"/>
              <a:t>True or </a:t>
            </a:r>
            <a:r>
              <a:rPr lang="en-US" sz="2000" b="1" i="1" dirty="0" smtClean="0"/>
              <a:t>False</a:t>
            </a:r>
          </a:p>
          <a:p>
            <a:pPr marL="0" indent="0">
              <a:spcBef>
                <a:spcPts val="1800"/>
              </a:spcBef>
              <a:buNone/>
            </a:pPr>
            <a:r>
              <a:rPr lang="en-US" sz="2000" dirty="0"/>
              <a:t>A market participant should submit 997 MT subtypes if they unexpectedly have not received any 997s from another market participant.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a:p>
        </p:txBody>
      </p:sp>
      <p:sp>
        <p:nvSpPr>
          <p:cNvPr id="6" name="Content Placeholder 2"/>
          <p:cNvSpPr txBox="1">
            <a:spLocks/>
          </p:cNvSpPr>
          <p:nvPr/>
        </p:nvSpPr>
        <p:spPr>
          <a:xfrm>
            <a:off x="2819400" y="3200400"/>
            <a:ext cx="35052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smtClean="0">
                <a:solidFill>
                  <a:schemeClr val="accent1"/>
                </a:solidFill>
              </a:rPr>
              <a:t>FALSE</a:t>
            </a:r>
          </a:p>
        </p:txBody>
      </p:sp>
      <p:sp>
        <p:nvSpPr>
          <p:cNvPr id="7" name="Rectangle 6"/>
          <p:cNvSpPr/>
          <p:nvPr/>
        </p:nvSpPr>
        <p:spPr>
          <a:xfrm>
            <a:off x="1524000" y="297577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43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a:t>
            </a:r>
            <a:endParaRPr lang="en-US" dirty="0"/>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b="1" i="1" dirty="0"/>
              <a:t>True or </a:t>
            </a:r>
            <a:r>
              <a:rPr lang="en-US" sz="2000" b="1" i="1" dirty="0" smtClean="0"/>
              <a:t>False</a:t>
            </a:r>
          </a:p>
          <a:p>
            <a:pPr marL="0" indent="0">
              <a:spcBef>
                <a:spcPts val="1800"/>
              </a:spcBef>
              <a:buNone/>
            </a:pPr>
            <a:r>
              <a:rPr lang="en-US" sz="2000" dirty="0"/>
              <a:t>As outlined in the Retail Market Guide for non standard metering service, a CR initiates a Market Rule subtype and populates the appropriate field with </a:t>
            </a:r>
            <a:r>
              <a:rPr lang="en-US" sz="2000" dirty="0" smtClean="0"/>
              <a:t>NMSRVC.</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a:p>
        </p:txBody>
      </p:sp>
      <p:sp>
        <p:nvSpPr>
          <p:cNvPr id="6" name="Content Placeholder 2"/>
          <p:cNvSpPr txBox="1">
            <a:spLocks/>
          </p:cNvSpPr>
          <p:nvPr/>
        </p:nvSpPr>
        <p:spPr>
          <a:xfrm>
            <a:off x="2628900" y="3200400"/>
            <a:ext cx="3886200" cy="45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smtClean="0">
                <a:solidFill>
                  <a:schemeClr val="accent1"/>
                </a:solidFill>
              </a:rPr>
              <a:t>FALSE</a:t>
            </a:r>
          </a:p>
        </p:txBody>
      </p:sp>
      <p:sp>
        <p:nvSpPr>
          <p:cNvPr id="7" name="Rectangle 6"/>
          <p:cNvSpPr/>
          <p:nvPr/>
        </p:nvSpPr>
        <p:spPr>
          <a:xfrm>
            <a:off x="1676400" y="30480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52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2"/>
            <a:ext cx="5105400" cy="1246495"/>
          </a:xfrm>
          <a:prstGeom prst="rect">
            <a:avLst/>
          </a:prstGeom>
          <a:noFill/>
        </p:spPr>
        <p:txBody>
          <a:bodyPr wrap="square" rtlCol="0">
            <a:spAutoFit/>
          </a:bodyPr>
          <a:lstStyle/>
          <a:p>
            <a:r>
              <a:rPr lang="en-US" sz="1400" b="1" dirty="0" err="1"/>
              <a:t>MarkeTrak</a:t>
            </a:r>
            <a:r>
              <a:rPr lang="en-US" sz="1400" b="1" dirty="0"/>
              <a:t> </a:t>
            </a:r>
            <a:r>
              <a:rPr lang="en-US" sz="1400" b="1" dirty="0" smtClean="0"/>
              <a:t>Training</a:t>
            </a:r>
            <a:endParaRPr lang="en-US" sz="1400" dirty="0" smtClean="0"/>
          </a:p>
          <a:p>
            <a:pPr>
              <a:spcBef>
                <a:spcPts val="600"/>
              </a:spcBef>
            </a:pPr>
            <a:r>
              <a:rPr lang="en-US" sz="2800" b="1" dirty="0" smtClean="0"/>
              <a:t>Data </a:t>
            </a:r>
            <a:r>
              <a:rPr lang="en-US" sz="2800" b="1" dirty="0"/>
              <a:t>Extract Variance (DEV) Issue Subtypes</a:t>
            </a:r>
          </a:p>
        </p:txBody>
      </p:sp>
    </p:spTree>
    <p:extLst>
      <p:ext uri="{BB962C8B-B14F-4D97-AF65-F5344CB8AC3E}">
        <p14:creationId xmlns:p14="http://schemas.microsoft.com/office/powerpoint/2010/main" val="22775561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Data Extract Variance (DEV) Issues</a:t>
            </a:r>
            <a:endParaRPr lang="en-US" b="1" dirty="0">
              <a:solidFill>
                <a:schemeClr val="accent1"/>
              </a:solidFill>
            </a:endParaRPr>
          </a:p>
        </p:txBody>
      </p:sp>
      <p:sp>
        <p:nvSpPr>
          <p:cNvPr id="3" name="Content Placeholder 2"/>
          <p:cNvSpPr>
            <a:spLocks noGrp="1"/>
          </p:cNvSpPr>
          <p:nvPr>
            <p:ph idx="1"/>
          </p:nvPr>
        </p:nvSpPr>
        <p:spPr>
          <a:xfrm>
            <a:off x="304800" y="914400"/>
            <a:ext cx="8534400" cy="304800"/>
          </a:xfrm>
        </p:spPr>
        <p:txBody>
          <a:bodyPr/>
          <a:lstStyle/>
          <a:p>
            <a:pPr marL="0" indent="0">
              <a:spcBef>
                <a:spcPts val="1200"/>
              </a:spcBef>
              <a:buNone/>
            </a:pPr>
            <a:r>
              <a:rPr lang="en-US" sz="1800" b="1" dirty="0"/>
              <a:t>Invalid submission of Data Extract Variance Types: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810126258"/>
              </p:ext>
            </p:extLst>
          </p:nvPr>
        </p:nvGraphicFramePr>
        <p:xfrm>
          <a:off x="190500" y="1371600"/>
          <a:ext cx="8763000" cy="4724400"/>
        </p:xfrm>
        <a:graphic>
          <a:graphicData uri="http://schemas.openxmlformats.org/drawingml/2006/table">
            <a:tbl>
              <a:tblPr firstRow="1" bandRow="1">
                <a:tableStyleId>{5C22544A-7EE6-4342-B048-85BDC9FD1C3A}</a:tableStyleId>
              </a:tblPr>
              <a:tblGrid>
                <a:gridCol w="3848100"/>
                <a:gridCol w="4914900"/>
              </a:tblGrid>
              <a:tr h="370840">
                <a:tc>
                  <a:txBody>
                    <a:bodyPr/>
                    <a:lstStyle/>
                    <a:p>
                      <a:pPr algn="ctr"/>
                      <a:r>
                        <a:rPr lang="en-US" sz="1400" dirty="0" smtClean="0"/>
                        <a:t>Description of Variance</a:t>
                      </a:r>
                      <a:endParaRPr lang="en-US" sz="1400" dirty="0"/>
                    </a:p>
                  </a:txBody>
                  <a:tcPr marT="91440" marB="91440"/>
                </a:tc>
                <a:tc>
                  <a:txBody>
                    <a:bodyPr/>
                    <a:lstStyle/>
                    <a:p>
                      <a:pPr algn="ctr"/>
                      <a:r>
                        <a:rPr lang="en-US" sz="1400" dirty="0" smtClean="0"/>
                        <a:t>Reason No Resolution</a:t>
                      </a:r>
                      <a:r>
                        <a:rPr lang="en-US" sz="1400" baseline="0" dirty="0" smtClean="0"/>
                        <a:t> Required</a:t>
                      </a:r>
                      <a:endParaRPr lang="en-US" sz="1400" dirty="0"/>
                    </a:p>
                  </a:txBody>
                  <a:tcPr marT="91440" marB="91440"/>
                </a:tc>
              </a:tr>
              <a:tr h="370840">
                <a:tc>
                  <a:txBody>
                    <a:bodyPr/>
                    <a:lstStyle/>
                    <a:p>
                      <a:r>
                        <a:rPr lang="en-US" sz="1000" dirty="0" smtClean="0"/>
                        <a:t>CR relationship records associated to the TDSP as LSE prior to 01-01-2002</a:t>
                      </a:r>
                      <a:endParaRPr lang="en-US" sz="1000" dirty="0"/>
                    </a:p>
                  </a:txBody>
                  <a:tcPr marT="91440" marB="91440"/>
                </a:tc>
                <a:tc>
                  <a:txBody>
                    <a:bodyPr/>
                    <a:lstStyle/>
                    <a:p>
                      <a:r>
                        <a:rPr lang="en-US" sz="1000" dirty="0" smtClean="0"/>
                        <a:t>Per</a:t>
                      </a:r>
                      <a:r>
                        <a:rPr lang="en-US" sz="1000" baseline="0" dirty="0" smtClean="0"/>
                        <a:t> Market Decisions related to 2002-2003 Market </a:t>
                      </a:r>
                      <a:r>
                        <a:rPr lang="en-US" sz="1000" baseline="0" dirty="0" err="1" smtClean="0"/>
                        <a:t>Syn</a:t>
                      </a:r>
                      <a:r>
                        <a:rPr lang="en-US" sz="1000" baseline="0" dirty="0" smtClean="0"/>
                        <a:t> Project</a:t>
                      </a:r>
                      <a:endParaRPr lang="en-US" sz="1000" dirty="0"/>
                    </a:p>
                  </a:txBody>
                  <a:tcPr marT="91440" marB="91440"/>
                </a:tc>
              </a:tr>
              <a:tr h="370840">
                <a:tc>
                  <a:txBody>
                    <a:bodyPr/>
                    <a:lstStyle/>
                    <a:p>
                      <a:r>
                        <a:rPr lang="en-US" sz="1000" dirty="0" smtClean="0"/>
                        <a:t>CR relationship</a:t>
                      </a:r>
                      <a:r>
                        <a:rPr lang="en-US" sz="1000" baseline="0" dirty="0" smtClean="0"/>
                        <a:t> record date mismatches of +/- 2 calendar days on either the Start or Stop Time</a:t>
                      </a:r>
                      <a:endParaRPr lang="en-US" sz="1000" dirty="0"/>
                    </a:p>
                  </a:txBody>
                  <a:tcPr marT="91440" marB="9144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Per</a:t>
                      </a:r>
                      <a:r>
                        <a:rPr lang="en-US" sz="1000" baseline="0" dirty="0" smtClean="0"/>
                        <a:t> Market Decisions related to 2002-2003 Market </a:t>
                      </a:r>
                      <a:r>
                        <a:rPr lang="en-US" sz="1000" baseline="0" dirty="0" err="1" smtClean="0"/>
                        <a:t>Syn</a:t>
                      </a:r>
                      <a:r>
                        <a:rPr lang="en-US" sz="1000" baseline="0" dirty="0" smtClean="0"/>
                        <a:t> Project</a:t>
                      </a:r>
                      <a:endParaRPr lang="en-US" sz="1000" dirty="0" smtClean="0"/>
                    </a:p>
                  </a:txBody>
                  <a:tcPr marT="91440" marB="91440"/>
                </a:tc>
              </a:tr>
              <a:tr h="370840">
                <a:tc>
                  <a:txBody>
                    <a:bodyPr/>
                    <a:lstStyle/>
                    <a:p>
                      <a:r>
                        <a:rPr lang="en-US" sz="1000" dirty="0" smtClean="0"/>
                        <a:t>CR relationship records missing or date mismatches due to batch timing consideration (always consider a four-day data latency)</a:t>
                      </a:r>
                      <a:endParaRPr lang="en-US" sz="1000" dirty="0"/>
                    </a:p>
                  </a:txBody>
                  <a:tcPr marT="91440" marB="91440"/>
                </a:tc>
                <a:tc>
                  <a:txBody>
                    <a:bodyPr/>
                    <a:lstStyle/>
                    <a:p>
                      <a:r>
                        <a:rPr lang="en-US" sz="1000" dirty="0" smtClean="0"/>
                        <a:t>Siebel to Lodestar batch processing timing considerations</a:t>
                      </a:r>
                      <a:endParaRPr lang="en-US" sz="1000" dirty="0"/>
                    </a:p>
                  </a:txBody>
                  <a:tcPr marT="91440" marB="91440"/>
                </a:tc>
              </a:tr>
              <a:tr h="370840">
                <a:tc>
                  <a:txBody>
                    <a:bodyPr/>
                    <a:lstStyle/>
                    <a:p>
                      <a:r>
                        <a:rPr lang="en-US" sz="1000" dirty="0" smtClean="0"/>
                        <a:t>CR relationship records missing for consecutive</a:t>
                      </a:r>
                      <a:r>
                        <a:rPr lang="en-US" sz="1000" baseline="0" dirty="0" smtClean="0"/>
                        <a:t> Move In/Move outs for same CR. For example, ERCOT has CR1 from 01/15/2002 to current. TDSP/CR has CR1 from 01/15/2002 – 05/01/2002 and 05/01/2002 - current</a:t>
                      </a:r>
                      <a:endParaRPr lang="en-US" sz="1000" dirty="0"/>
                    </a:p>
                  </a:txBody>
                  <a:tcPr marT="91440" marB="91440"/>
                </a:tc>
                <a:tc>
                  <a:txBody>
                    <a:bodyPr/>
                    <a:lstStyle/>
                    <a:p>
                      <a:r>
                        <a:rPr lang="en-US" sz="1000" dirty="0" smtClean="0"/>
                        <a:t>Prior to recent ERCOT system changes, CR relationships that did not contain any ESI ID characteristic</a:t>
                      </a:r>
                      <a:r>
                        <a:rPr lang="en-US" sz="1000" baseline="0" dirty="0" smtClean="0"/>
                        <a:t> changes were compressed to a minimum Start date and maximum End date for the ESIIDSERVICEHIST row. In addition, due to the Safety Net process, ERCOT often does not receive transactions for each MVI/MVO. As long as there are no de-energized periods or changes in CR, date issues for consecutive periods should be considered valid</a:t>
                      </a:r>
                      <a:endParaRPr lang="en-US" sz="1000" dirty="0"/>
                    </a:p>
                  </a:txBody>
                  <a:tcPr marT="91440" marB="91440"/>
                </a:tc>
              </a:tr>
              <a:tr h="370840">
                <a:tc>
                  <a:txBody>
                    <a:bodyPr/>
                    <a:lstStyle/>
                    <a:p>
                      <a:r>
                        <a:rPr lang="en-US" sz="1000" dirty="0" smtClean="0"/>
                        <a:t>Continuous Service</a:t>
                      </a:r>
                      <a:r>
                        <a:rPr lang="en-US" sz="1000" baseline="0" dirty="0" smtClean="0"/>
                        <a:t> Agreements (CSAs) are NOT reflected in the data extract</a:t>
                      </a:r>
                      <a:endParaRPr lang="en-US" sz="1000" dirty="0"/>
                    </a:p>
                  </a:txBody>
                  <a:tcPr marT="91440" marB="91440"/>
                </a:tc>
                <a:tc>
                  <a:txBody>
                    <a:bodyPr/>
                    <a:lstStyle/>
                    <a:p>
                      <a:r>
                        <a:rPr lang="en-US" sz="1000" dirty="0" smtClean="0"/>
                        <a:t>The ESI ID Service History extract only includes CR relationships as the energy provider. If there is an issue with a CSA relationship,</a:t>
                      </a:r>
                      <a:r>
                        <a:rPr lang="en-US" sz="1000" baseline="0" dirty="0" smtClean="0"/>
                        <a:t> a day to day </a:t>
                      </a:r>
                      <a:r>
                        <a:rPr lang="en-US" sz="1000" baseline="0" dirty="0" err="1" smtClean="0"/>
                        <a:t>MarkeTrak</a:t>
                      </a:r>
                      <a:r>
                        <a:rPr lang="en-US" sz="1000" baseline="0" dirty="0" smtClean="0"/>
                        <a:t> issue may be filed.</a:t>
                      </a:r>
                      <a:endParaRPr lang="en-US" sz="1000" dirty="0"/>
                    </a:p>
                  </a:txBody>
                  <a:tcPr marT="91440" marB="91440"/>
                </a:tc>
              </a:tr>
              <a:tr h="370840">
                <a:tc>
                  <a:txBody>
                    <a:bodyPr/>
                    <a:lstStyle/>
                    <a:p>
                      <a:r>
                        <a:rPr lang="en-US" sz="1000" dirty="0" smtClean="0"/>
                        <a:t>Pending (In Review or Scheduled) energy relationship</a:t>
                      </a:r>
                      <a:r>
                        <a:rPr lang="en-US" sz="1000" baseline="0" dirty="0" smtClean="0"/>
                        <a:t> transactions are NOT reflected in the data extract</a:t>
                      </a:r>
                      <a:endParaRPr lang="en-US" sz="1000" dirty="0"/>
                    </a:p>
                  </a:txBody>
                  <a:tcPr marT="91440" marB="91440"/>
                </a:tc>
                <a:tc>
                  <a:txBody>
                    <a:bodyPr/>
                    <a:lstStyle/>
                    <a:p>
                      <a:r>
                        <a:rPr lang="en-US" sz="1000" dirty="0" smtClean="0"/>
                        <a:t>Only transactions completed by 867 transactions that have been updated to the Data Archive are provided in the data extract. If there</a:t>
                      </a:r>
                      <a:r>
                        <a:rPr lang="en-US" sz="1000" baseline="0" dirty="0" smtClean="0"/>
                        <a:t> is an issue with a pending service order, a day to day </a:t>
                      </a:r>
                      <a:r>
                        <a:rPr lang="en-US" sz="1000" baseline="0" dirty="0" err="1" smtClean="0"/>
                        <a:t>MarkeTrak</a:t>
                      </a:r>
                      <a:r>
                        <a:rPr lang="en-US" sz="1000" baseline="0" dirty="0" smtClean="0"/>
                        <a:t> issue may be filed.</a:t>
                      </a:r>
                      <a:endParaRPr lang="en-US" sz="1000" dirty="0"/>
                    </a:p>
                  </a:txBody>
                  <a:tcPr marT="91440" marB="91440"/>
                </a:tc>
              </a:tr>
              <a:tr h="370840">
                <a:tc>
                  <a:txBody>
                    <a:bodyPr/>
                    <a:lstStyle/>
                    <a:p>
                      <a:r>
                        <a:rPr lang="en-US" sz="1000" dirty="0" smtClean="0"/>
                        <a:t>ERCOT system IDR data that matches for each interval but Start and Stop</a:t>
                      </a:r>
                      <a:r>
                        <a:rPr lang="en-US" sz="1000" baseline="0" dirty="0" smtClean="0"/>
                        <a:t> Time do not match</a:t>
                      </a:r>
                      <a:endParaRPr lang="en-US" sz="1000" dirty="0"/>
                    </a:p>
                  </a:txBody>
                  <a:tcPr marT="91440" marB="91440"/>
                </a:tc>
                <a:tc>
                  <a:txBody>
                    <a:bodyPr/>
                    <a:lstStyle/>
                    <a:p>
                      <a:r>
                        <a:rPr lang="en-US" sz="1000" dirty="0" smtClean="0"/>
                        <a:t>There are instances where ERCOT has</a:t>
                      </a:r>
                      <a:r>
                        <a:rPr lang="en-US" sz="1000" baseline="0" dirty="0" smtClean="0"/>
                        <a:t> manually cut IDR data at midnight to support TDSP submission of 814_20 maintain transactions</a:t>
                      </a:r>
                      <a:endParaRPr lang="en-US" sz="1000" dirty="0"/>
                    </a:p>
                  </a:txBody>
                  <a:tcPr marT="91440" marB="91440"/>
                </a:tc>
              </a:tr>
            </a:tbl>
          </a:graphicData>
        </a:graphic>
      </p:graphicFrame>
    </p:spTree>
    <p:extLst>
      <p:ext uri="{BB962C8B-B14F-4D97-AF65-F5344CB8AC3E}">
        <p14:creationId xmlns:p14="http://schemas.microsoft.com/office/powerpoint/2010/main" val="6126461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Data Extract Variance (DEV) Issues</a:t>
            </a:r>
            <a:endParaRPr lang="en-US" b="1" dirty="0">
              <a:solidFill>
                <a:schemeClr val="accent1"/>
              </a:solidFill>
            </a:endParaRPr>
          </a:p>
        </p:txBody>
      </p:sp>
      <p:sp>
        <p:nvSpPr>
          <p:cNvPr id="3" name="Content Placeholder 2"/>
          <p:cNvSpPr>
            <a:spLocks noGrp="1"/>
          </p:cNvSpPr>
          <p:nvPr>
            <p:ph idx="1"/>
          </p:nvPr>
        </p:nvSpPr>
        <p:spPr>
          <a:xfrm>
            <a:off x="304800" y="914400"/>
            <a:ext cx="8534400" cy="304800"/>
          </a:xfrm>
        </p:spPr>
        <p:txBody>
          <a:bodyPr/>
          <a:lstStyle/>
          <a:p>
            <a:pPr marL="0" indent="0">
              <a:spcBef>
                <a:spcPts val="1200"/>
              </a:spcBef>
              <a:buNone/>
            </a:pPr>
            <a:r>
              <a:rPr lang="en-US" sz="1800" b="1" dirty="0" smtClean="0"/>
              <a:t>Valid </a:t>
            </a:r>
            <a:r>
              <a:rPr lang="en-US" sz="1800" b="1" dirty="0"/>
              <a:t>submission of Data Extract Variance Types: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61948616"/>
              </p:ext>
            </p:extLst>
          </p:nvPr>
        </p:nvGraphicFramePr>
        <p:xfrm>
          <a:off x="457200" y="1371600"/>
          <a:ext cx="8229600" cy="29260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1800" dirty="0" smtClean="0"/>
                        <a:t>Description of Variance</a:t>
                      </a:r>
                      <a:endParaRPr lang="en-US" sz="1800" dirty="0"/>
                    </a:p>
                  </a:txBody>
                  <a:tcPr marT="91440" marB="91440"/>
                </a:tc>
                <a:tc>
                  <a:txBody>
                    <a:bodyPr/>
                    <a:lstStyle/>
                    <a:p>
                      <a:pPr algn="ctr"/>
                      <a:r>
                        <a:rPr lang="en-US" sz="1800" dirty="0" smtClean="0"/>
                        <a:t>Details</a:t>
                      </a:r>
                      <a:endParaRPr lang="en-US" sz="1800" dirty="0"/>
                    </a:p>
                  </a:txBody>
                  <a:tcPr marT="91440" marB="91440"/>
                </a:tc>
              </a:tr>
              <a:tr h="370840">
                <a:tc>
                  <a:txBody>
                    <a:bodyPr/>
                    <a:lstStyle/>
                    <a:p>
                      <a:r>
                        <a:rPr lang="en-US" sz="1800" dirty="0" smtClean="0"/>
                        <a:t>LSE relationship</a:t>
                      </a:r>
                      <a:r>
                        <a:rPr lang="en-US" sz="1800" baseline="0" dirty="0" smtClean="0"/>
                        <a:t> record present in MP system but not in ERCOT system</a:t>
                      </a:r>
                      <a:endParaRPr lang="en-US" sz="1800" dirty="0"/>
                    </a:p>
                  </a:txBody>
                  <a:tcPr marT="91440" marB="91440"/>
                </a:tc>
                <a:tc>
                  <a:txBody>
                    <a:bodyPr/>
                    <a:lstStyle/>
                    <a:p>
                      <a:r>
                        <a:rPr lang="en-US" sz="1800" dirty="0" smtClean="0"/>
                        <a:t>Relationship</a:t>
                      </a:r>
                      <a:r>
                        <a:rPr lang="en-US" sz="1800" baseline="0" dirty="0" smtClean="0"/>
                        <a:t> is still active</a:t>
                      </a:r>
                    </a:p>
                    <a:p>
                      <a:r>
                        <a:rPr lang="en-US" sz="1800" baseline="0" dirty="0" smtClean="0"/>
                        <a:t>Relationship is no longer active</a:t>
                      </a:r>
                      <a:endParaRPr lang="en-US" sz="1800" dirty="0"/>
                    </a:p>
                  </a:txBody>
                  <a:tcPr marT="91440" marB="91440"/>
                </a:tc>
              </a:tr>
              <a:tr h="370840">
                <a:tc>
                  <a:txBody>
                    <a:bodyPr/>
                    <a:lstStyle/>
                    <a:p>
                      <a:r>
                        <a:rPr lang="en-US" sz="1800" dirty="0" smtClean="0"/>
                        <a:t>LSE relationship</a:t>
                      </a:r>
                      <a:r>
                        <a:rPr lang="en-US" sz="1800" baseline="0" dirty="0" smtClean="0"/>
                        <a:t> record present in ERCOT system but not in MP system</a:t>
                      </a:r>
                      <a:endParaRPr lang="en-US" sz="1800" dirty="0"/>
                    </a:p>
                  </a:txBody>
                  <a:tcPr marT="91440" marB="91440"/>
                </a:tc>
                <a:tc>
                  <a:txBody>
                    <a:bodyPr/>
                    <a:lstStyle/>
                    <a:p>
                      <a:r>
                        <a:rPr lang="en-US" sz="1800" baseline="0" dirty="0" smtClean="0"/>
                        <a:t>Relationship is either active or not active</a:t>
                      </a:r>
                      <a:endParaRPr lang="en-US" sz="1800" dirty="0"/>
                    </a:p>
                  </a:txBody>
                  <a:tcPr marT="91440" marB="91440"/>
                </a:tc>
              </a:tr>
              <a:tr h="370840">
                <a:tc>
                  <a:txBody>
                    <a:bodyPr/>
                    <a:lstStyle/>
                    <a:p>
                      <a:r>
                        <a:rPr lang="en-US" sz="1800" dirty="0" smtClean="0"/>
                        <a:t>LSE relationship</a:t>
                      </a:r>
                      <a:r>
                        <a:rPr lang="en-US" sz="1800" baseline="0" dirty="0" smtClean="0"/>
                        <a:t> record present in both systems but has date issues</a:t>
                      </a:r>
                      <a:endParaRPr lang="en-US" sz="1800" dirty="0"/>
                    </a:p>
                  </a:txBody>
                  <a:tcPr marT="91440" marB="91440"/>
                </a:tc>
                <a:tc>
                  <a:txBody>
                    <a:bodyPr/>
                    <a:lstStyle/>
                    <a:p>
                      <a:r>
                        <a:rPr lang="en-US" sz="1800" dirty="0" smtClean="0"/>
                        <a:t>STARTTIME</a:t>
                      </a:r>
                      <a:r>
                        <a:rPr lang="en-US" sz="1800" baseline="0" dirty="0" smtClean="0"/>
                        <a:t> ONLY</a:t>
                      </a:r>
                    </a:p>
                    <a:p>
                      <a:r>
                        <a:rPr lang="en-US" sz="1800" baseline="0" dirty="0" smtClean="0"/>
                        <a:t>STOPTIME ONLY</a:t>
                      </a:r>
                    </a:p>
                    <a:p>
                      <a:r>
                        <a:rPr lang="en-US" sz="1800" baseline="0" dirty="0" smtClean="0"/>
                        <a:t>STARTTIME and STOPTIME Both</a:t>
                      </a:r>
                      <a:endParaRPr lang="en-US" sz="1800" dirty="0"/>
                    </a:p>
                  </a:txBody>
                  <a:tcPr marT="91440" marB="91440"/>
                </a:tc>
              </a:tr>
            </a:tbl>
          </a:graphicData>
        </a:graphic>
      </p:graphicFrame>
    </p:spTree>
    <p:extLst>
      <p:ext uri="{BB962C8B-B14F-4D97-AF65-F5344CB8AC3E}">
        <p14:creationId xmlns:p14="http://schemas.microsoft.com/office/powerpoint/2010/main" val="3794311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Add User</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r>
              <a:rPr lang="en-US" sz="2400" dirty="0"/>
              <a:t>Submit Transition Fields:</a:t>
            </a:r>
          </a:p>
          <a:p>
            <a:pPr lvl="1"/>
            <a:r>
              <a:rPr lang="en-US" sz="1800" dirty="0"/>
              <a:t>Employee </a:t>
            </a:r>
            <a:r>
              <a:rPr lang="en-US" sz="1800" dirty="0" smtClean="0"/>
              <a:t>ID: Required</a:t>
            </a:r>
            <a:endParaRPr lang="en-US" sz="1800" dirty="0"/>
          </a:p>
          <a:p>
            <a:pPr lvl="1"/>
            <a:r>
              <a:rPr lang="en-US" sz="1800" dirty="0"/>
              <a:t>First </a:t>
            </a:r>
            <a:r>
              <a:rPr lang="en-US" sz="1800" dirty="0" smtClean="0"/>
              <a:t>Name: Required</a:t>
            </a:r>
            <a:endParaRPr lang="en-US" sz="1800" dirty="0"/>
          </a:p>
          <a:p>
            <a:pPr lvl="1"/>
            <a:r>
              <a:rPr lang="en-US" sz="1800" dirty="0"/>
              <a:t>Middle </a:t>
            </a:r>
            <a:r>
              <a:rPr lang="en-US" sz="1800" dirty="0" smtClean="0"/>
              <a:t>Name/Initial: Optional</a:t>
            </a:r>
            <a:endParaRPr lang="en-US" sz="1800" dirty="0"/>
          </a:p>
          <a:p>
            <a:pPr lvl="1"/>
            <a:r>
              <a:rPr lang="en-US" sz="1800" dirty="0"/>
              <a:t>Last </a:t>
            </a:r>
            <a:r>
              <a:rPr lang="en-US" sz="1800" dirty="0" smtClean="0"/>
              <a:t>Name: Required</a:t>
            </a:r>
            <a:endParaRPr lang="en-US" sz="1800" dirty="0"/>
          </a:p>
          <a:p>
            <a:pPr lvl="1"/>
            <a:r>
              <a:rPr lang="en-US" sz="1800" dirty="0"/>
              <a:t>Email </a:t>
            </a:r>
            <a:r>
              <a:rPr lang="en-US" sz="1800" dirty="0" smtClean="0"/>
              <a:t>Address: Required</a:t>
            </a:r>
            <a:endParaRPr lang="en-US" sz="1800" dirty="0"/>
          </a:p>
          <a:p>
            <a:pPr lvl="1"/>
            <a:r>
              <a:rPr lang="en-US" sz="1800" dirty="0"/>
              <a:t>Phone </a:t>
            </a:r>
            <a:r>
              <a:rPr lang="en-US" sz="1800" dirty="0" smtClean="0"/>
              <a:t>Number: Required</a:t>
            </a:r>
            <a:endParaRPr lang="en-US" sz="1800" dirty="0"/>
          </a:p>
          <a:p>
            <a:endParaRPr lang="en-US" sz="2400" dirty="0"/>
          </a:p>
          <a:p>
            <a:r>
              <a:rPr lang="en-US" sz="2400" dirty="0"/>
              <a:t>Validations Performed on Submit Transition:</a:t>
            </a:r>
          </a:p>
          <a:p>
            <a:pPr lvl="1"/>
            <a:r>
              <a:rPr lang="en-US" sz="1800" dirty="0"/>
              <a:t>Email Address is formatted correctly</a:t>
            </a:r>
          </a:p>
          <a:p>
            <a:pPr lvl="1"/>
            <a:r>
              <a:rPr lang="en-US" sz="1800" dirty="0"/>
              <a:t>Phone number has 10 digits</a:t>
            </a:r>
          </a:p>
          <a:p>
            <a:pPr lvl="1"/>
            <a:r>
              <a:rPr lang="en-US" sz="1800" dirty="0"/>
              <a:t>Employee ID is alpha-numeric</a:t>
            </a:r>
          </a:p>
          <a:p>
            <a:pPr lvl="1"/>
            <a:r>
              <a:rPr lang="en-US" sz="1800" dirty="0"/>
              <a:t>Employee ID is not a duplicate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22352256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Data Extract Variance (DEV) Issues</a:t>
            </a:r>
            <a:endParaRPr lang="en-US" b="1" dirty="0">
              <a:solidFill>
                <a:schemeClr val="accent1"/>
              </a:solidFill>
            </a:endParaRPr>
          </a:p>
        </p:txBody>
      </p:sp>
      <p:sp>
        <p:nvSpPr>
          <p:cNvPr id="3" name="Content Placeholder 2"/>
          <p:cNvSpPr>
            <a:spLocks noGrp="1"/>
          </p:cNvSpPr>
          <p:nvPr>
            <p:ph idx="1"/>
          </p:nvPr>
        </p:nvSpPr>
        <p:spPr>
          <a:xfrm>
            <a:off x="304800" y="914400"/>
            <a:ext cx="8534400" cy="304800"/>
          </a:xfrm>
        </p:spPr>
        <p:txBody>
          <a:bodyPr/>
          <a:lstStyle/>
          <a:p>
            <a:pPr marL="0" indent="0">
              <a:spcBef>
                <a:spcPts val="1200"/>
              </a:spcBef>
              <a:buNone/>
            </a:pPr>
            <a:r>
              <a:rPr lang="en-US" sz="1800" b="1" dirty="0"/>
              <a:t>Analysis Performed by Variance Type:</a:t>
            </a:r>
          </a:p>
        </p:txBody>
      </p:sp>
      <p:sp>
        <p:nvSpPr>
          <p:cNvPr id="4" name="Slide Number Placeholder 3"/>
          <p:cNvSpPr>
            <a:spLocks noGrp="1"/>
          </p:cNvSpPr>
          <p:nvPr>
            <p:ph type="sldNum" sz="quarter" idx="4"/>
          </p:nvPr>
        </p:nvSpPr>
        <p:spPr/>
        <p:txBody>
          <a:bodyPr/>
          <a:lstStyle/>
          <a:p>
            <a:fld id="{1D93BD3E-1E9A-4970-A6F7-E7AC52762E0C}" type="slidenum">
              <a:rPr lang="en-US" smtClean="0"/>
              <a:pPr/>
              <a:t>50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53851207"/>
              </p:ext>
            </p:extLst>
          </p:nvPr>
        </p:nvGraphicFramePr>
        <p:xfrm>
          <a:off x="304800" y="1371600"/>
          <a:ext cx="8610600" cy="4668538"/>
        </p:xfrm>
        <a:graphic>
          <a:graphicData uri="http://schemas.openxmlformats.org/drawingml/2006/table">
            <a:tbl>
              <a:tblPr firstRow="1" bandRow="1">
                <a:tableStyleId>{5C22544A-7EE6-4342-B048-85BDC9FD1C3A}</a:tableStyleId>
              </a:tblPr>
              <a:tblGrid>
                <a:gridCol w="3352800"/>
                <a:gridCol w="5257800"/>
              </a:tblGrid>
              <a:tr h="370840">
                <a:tc>
                  <a:txBody>
                    <a:bodyPr/>
                    <a:lstStyle/>
                    <a:p>
                      <a:pPr algn="ctr"/>
                      <a:r>
                        <a:rPr lang="en-US" sz="1800" dirty="0" smtClean="0"/>
                        <a:t>Variance Description</a:t>
                      </a:r>
                      <a:endParaRPr lang="en-US" sz="1800" dirty="0"/>
                    </a:p>
                  </a:txBody>
                  <a:tcPr marT="45723" marB="45723"/>
                </a:tc>
                <a:tc>
                  <a:txBody>
                    <a:bodyPr/>
                    <a:lstStyle/>
                    <a:p>
                      <a:pPr algn="ctr"/>
                      <a:r>
                        <a:rPr lang="en-US" sz="1800" dirty="0" smtClean="0"/>
                        <a:t>Analysis Details</a:t>
                      </a:r>
                      <a:endParaRPr lang="en-US" sz="1800" dirty="0"/>
                    </a:p>
                  </a:txBody>
                  <a:tcPr marT="45723" marB="45723"/>
                </a:tc>
              </a:tr>
              <a:tr h="370840">
                <a:tc>
                  <a:txBody>
                    <a:bodyPr/>
                    <a:lstStyle/>
                    <a:p>
                      <a:r>
                        <a:rPr kumimoji="0" lang="en-US" sz="1200" kern="1200" dirty="0" smtClean="0">
                          <a:solidFill>
                            <a:schemeClr val="dk1"/>
                          </a:solidFill>
                          <a:effectLst/>
                          <a:latin typeface="+mn-lt"/>
                          <a:ea typeface="+mn-ea"/>
                          <a:cs typeface="+mn-cs"/>
                        </a:rPr>
                        <a:t>LSE relationship record present in MP system but not in ERCOT system-Active and De-Engz.</a:t>
                      </a:r>
                      <a:endParaRPr lang="en-US" sz="1200" dirty="0"/>
                    </a:p>
                  </a:txBody>
                  <a:tcPr marT="45723" marB="45723"/>
                </a:tc>
                <a:tc>
                  <a:txBody>
                    <a:bodyPr/>
                    <a:lstStyle/>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there is not a Pending Service Order for the MP and time frame referenced on the MarkeTrak issue.</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there is not a Service Order with a sub-status of Cancelled By Customer Objection for the MP and time frame referenced on the MarkeTrak issue.</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 Requested New StartTime is not before the ESIID StartTime in ERCOT’s Registration System.</a:t>
                      </a:r>
                    </a:p>
                    <a:p>
                      <a:pPr marL="17145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 Service History Row to be added does not currently exist within a compressed period. </a:t>
                      </a:r>
                      <a:endParaRPr lang="en-US" sz="1200" dirty="0"/>
                    </a:p>
                  </a:txBody>
                  <a:tcPr marT="45723" marB="45723"/>
                </a:tc>
              </a:tr>
              <a:tr h="370840">
                <a:tc>
                  <a:txBody>
                    <a:bodyPr/>
                    <a:lstStyle/>
                    <a:p>
                      <a:r>
                        <a:rPr kumimoji="0" lang="en-US" sz="1200" kern="1200" dirty="0" smtClean="0">
                          <a:solidFill>
                            <a:schemeClr val="dk1"/>
                          </a:solidFill>
                          <a:effectLst/>
                          <a:latin typeface="+mn-lt"/>
                          <a:ea typeface="+mn-ea"/>
                          <a:cs typeface="+mn-cs"/>
                        </a:rPr>
                        <a:t>LSE relationship record present in ERCOT system but not in MP system</a:t>
                      </a:r>
                      <a:endParaRPr lang="en-US" sz="1200" dirty="0"/>
                    </a:p>
                  </a:txBody>
                  <a:tcPr marT="45723" marB="45723"/>
                </a:tc>
                <a:tc>
                  <a:txBody>
                    <a:bodyPr/>
                    <a:lstStyle/>
                    <a:p>
                      <a:pPr marL="17145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 Service History Row to be removed exists in ERCOT’s Registration System.</a:t>
                      </a:r>
                      <a:endParaRPr lang="en-US" sz="1200" dirty="0"/>
                    </a:p>
                  </a:txBody>
                  <a:tcPr marT="45723" marB="45723"/>
                </a:tc>
              </a:tr>
              <a:tr h="370840">
                <a:tc>
                  <a:txBody>
                    <a:bodyPr/>
                    <a:lstStyle/>
                    <a:p>
                      <a:r>
                        <a:rPr kumimoji="0" lang="en-US" sz="1200" kern="1200" dirty="0" smtClean="0">
                          <a:solidFill>
                            <a:schemeClr val="dk1"/>
                          </a:solidFill>
                          <a:effectLst/>
                          <a:latin typeface="+mn-lt"/>
                          <a:ea typeface="+mn-ea"/>
                          <a:cs typeface="+mn-cs"/>
                        </a:rPr>
                        <a:t>LSE relationship records present in both systems: Start Date Change</a:t>
                      </a:r>
                      <a:endParaRPr lang="en-US" sz="1200" dirty="0"/>
                    </a:p>
                  </a:txBody>
                  <a:tcPr marT="45723" marB="45723"/>
                </a:tc>
                <a:tc>
                  <a:txBody>
                    <a:bodyPr/>
                    <a:lstStyle/>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 Requested New StartTime is not before the ESIID StartTime in ERCOT’s Registration System.</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 StartTime and StopTime exist as submitted in ERCOT’s Registration System.</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 Requested New StartTime is not within a +/- two day variance of the StartTime.</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there is not a Pending Service Order for the MP and time frame referenced on the MarkeTrak issue.</a:t>
                      </a:r>
                    </a:p>
                    <a:p>
                      <a:pPr marL="17145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there is not a Service Order with a sub-status of Cancelled By Customer Objection for the MP and time frame referenced on the MarkeTrak issue.</a:t>
                      </a:r>
                      <a:endParaRPr lang="en-US" sz="1200" dirty="0"/>
                    </a:p>
                  </a:txBody>
                  <a:tcPr marT="45723" marB="45723"/>
                </a:tc>
              </a:tr>
            </a:tbl>
          </a:graphicData>
        </a:graphic>
      </p:graphicFrame>
    </p:spTree>
    <p:extLst>
      <p:ext uri="{BB962C8B-B14F-4D97-AF65-F5344CB8AC3E}">
        <p14:creationId xmlns:p14="http://schemas.microsoft.com/office/powerpoint/2010/main" val="30432827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Data Extract Variance (DEV) Issues</a:t>
            </a:r>
            <a:endParaRPr lang="en-US" b="1" dirty="0">
              <a:solidFill>
                <a:schemeClr val="accent1"/>
              </a:solidFill>
            </a:endParaRPr>
          </a:p>
        </p:txBody>
      </p:sp>
      <p:sp>
        <p:nvSpPr>
          <p:cNvPr id="3" name="Content Placeholder 2"/>
          <p:cNvSpPr>
            <a:spLocks noGrp="1"/>
          </p:cNvSpPr>
          <p:nvPr>
            <p:ph idx="1"/>
          </p:nvPr>
        </p:nvSpPr>
        <p:spPr>
          <a:xfrm>
            <a:off x="304800" y="914400"/>
            <a:ext cx="8534400" cy="304800"/>
          </a:xfrm>
        </p:spPr>
        <p:txBody>
          <a:bodyPr/>
          <a:lstStyle/>
          <a:p>
            <a:pPr marL="0" indent="0">
              <a:spcBef>
                <a:spcPts val="1200"/>
              </a:spcBef>
              <a:buNone/>
            </a:pPr>
            <a:r>
              <a:rPr lang="en-US" sz="1800" b="1" dirty="0"/>
              <a:t>Analysis Performed by Variance Type:</a:t>
            </a:r>
          </a:p>
        </p:txBody>
      </p:sp>
      <p:sp>
        <p:nvSpPr>
          <p:cNvPr id="4" name="Slide Number Placeholder 3"/>
          <p:cNvSpPr>
            <a:spLocks noGrp="1"/>
          </p:cNvSpPr>
          <p:nvPr>
            <p:ph type="sldNum" sz="quarter" idx="4"/>
          </p:nvPr>
        </p:nvSpPr>
        <p:spPr/>
        <p:txBody>
          <a:bodyPr/>
          <a:lstStyle/>
          <a:p>
            <a:fld id="{1D93BD3E-1E9A-4970-A6F7-E7AC52762E0C}" type="slidenum">
              <a:rPr lang="en-US" smtClean="0"/>
              <a:pPr/>
              <a:t>51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35753364"/>
              </p:ext>
            </p:extLst>
          </p:nvPr>
        </p:nvGraphicFramePr>
        <p:xfrm>
          <a:off x="304800" y="1371600"/>
          <a:ext cx="8610600" cy="4577040"/>
        </p:xfrm>
        <a:graphic>
          <a:graphicData uri="http://schemas.openxmlformats.org/drawingml/2006/table">
            <a:tbl>
              <a:tblPr firstRow="1" bandRow="1">
                <a:tableStyleId>{5C22544A-7EE6-4342-B048-85BDC9FD1C3A}</a:tableStyleId>
              </a:tblPr>
              <a:tblGrid>
                <a:gridCol w="3352800"/>
                <a:gridCol w="5257800"/>
              </a:tblGrid>
              <a:tr h="370840">
                <a:tc>
                  <a:txBody>
                    <a:bodyPr/>
                    <a:lstStyle/>
                    <a:p>
                      <a:pPr algn="ctr"/>
                      <a:r>
                        <a:rPr lang="en-US" sz="1800" dirty="0" smtClean="0"/>
                        <a:t>Variance Description</a:t>
                      </a:r>
                      <a:endParaRPr lang="en-US" sz="1800" dirty="0"/>
                    </a:p>
                  </a:txBody>
                  <a:tcPr marT="45723" marB="45723"/>
                </a:tc>
                <a:tc>
                  <a:txBody>
                    <a:bodyPr/>
                    <a:lstStyle/>
                    <a:p>
                      <a:pPr algn="ctr"/>
                      <a:r>
                        <a:rPr lang="en-US" sz="1800" dirty="0" smtClean="0"/>
                        <a:t>Analysis Details</a:t>
                      </a:r>
                      <a:endParaRPr lang="en-US" sz="1800" dirty="0"/>
                    </a:p>
                  </a:txBody>
                  <a:tcPr marT="45723" marB="45723"/>
                </a:tc>
              </a:tr>
              <a:tr h="370840">
                <a:tc>
                  <a:txBody>
                    <a:bodyPr/>
                    <a:lstStyle/>
                    <a:p>
                      <a:r>
                        <a:rPr kumimoji="0" lang="en-US" sz="1200" kern="1200" dirty="0" smtClean="0">
                          <a:solidFill>
                            <a:schemeClr val="dk1"/>
                          </a:solidFill>
                          <a:effectLst/>
                          <a:latin typeface="+mn-lt"/>
                          <a:ea typeface="+mn-ea"/>
                          <a:cs typeface="+mn-cs"/>
                        </a:rPr>
                        <a:t>LSE relationship records present in both systems: Stop Date Change</a:t>
                      </a:r>
                      <a:endParaRPr lang="en-US" sz="1200" dirty="0"/>
                    </a:p>
                  </a:txBody>
                  <a:tcPr marT="45710" marB="45710"/>
                </a:tc>
                <a:tc>
                  <a:txBody>
                    <a:bodyPr/>
                    <a:lstStyle/>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 StartTime and StopTime exist as submitted in ERCOT's Registration System.</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 Requested New StopTime is not within a +/- two day variance of the StopTime.</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there is not a Pending Service Order for the MP and time frame referenced on the MarkeTrak issue.</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there is not a Service Order with a sub-status of Cancelled By Customer Objection for the MP and time frame referenced on the MarkeTrak issue.</a:t>
                      </a:r>
                      <a:endParaRPr kumimoji="0" lang="en-US" sz="1200" kern="1200" dirty="0">
                        <a:solidFill>
                          <a:schemeClr val="dk1"/>
                        </a:solidFill>
                        <a:effectLst/>
                        <a:latin typeface="+mn-lt"/>
                        <a:ea typeface="+mn-ea"/>
                        <a:cs typeface="+mn-cs"/>
                      </a:endParaRPr>
                    </a:p>
                  </a:txBody>
                  <a:tcPr marT="45710" marB="45710"/>
                </a:tc>
              </a:tr>
              <a:tr h="370840">
                <a:tc>
                  <a:txBody>
                    <a:bodyPr/>
                    <a:lstStyle/>
                    <a:p>
                      <a:r>
                        <a:rPr kumimoji="0" lang="en-US" sz="1200" kern="1200" dirty="0" smtClean="0">
                          <a:solidFill>
                            <a:schemeClr val="dk1"/>
                          </a:solidFill>
                          <a:effectLst/>
                          <a:latin typeface="+mn-lt"/>
                          <a:ea typeface="+mn-ea"/>
                          <a:cs typeface="+mn-cs"/>
                        </a:rPr>
                        <a:t>LSE relationship records present in both systems: Start and Stop Date Change</a:t>
                      </a:r>
                      <a:endParaRPr lang="en-US" sz="1200" dirty="0"/>
                    </a:p>
                  </a:txBody>
                  <a:tcPr marT="45710" marB="45710"/>
                </a:tc>
                <a:tc>
                  <a:txBody>
                    <a:bodyPr/>
                    <a:lstStyle/>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 Requested New StartTime is not before the ESIID StartTime in ERCOT’s Registration System.</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 StartTime and StopTime exist as submitted in ERCOT's Registration System.</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 Requested New StartTime is not within a +/- two day variance of StartTime.</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 Requested New StopTime is not within a +/- two day variance of the StopTime.</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there is not a Pending Service Order for the MP and time frame referenced on the MarkeTrak issue.</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Validation that there is not a Service Order with a sub-status of Cancelled By Customer Objection for the MP and time frame referenced on the MarkeTrak issue.</a:t>
                      </a:r>
                      <a:endParaRPr kumimoji="0" lang="en-US" sz="1200" kern="1200" dirty="0">
                        <a:solidFill>
                          <a:schemeClr val="dk1"/>
                        </a:solidFill>
                        <a:effectLst/>
                        <a:latin typeface="+mn-lt"/>
                        <a:ea typeface="+mn-ea"/>
                        <a:cs typeface="+mn-cs"/>
                      </a:endParaRPr>
                    </a:p>
                  </a:txBody>
                  <a:tcPr marT="45710" marB="45710"/>
                </a:tc>
              </a:tr>
            </a:tbl>
          </a:graphicData>
        </a:graphic>
      </p:graphicFrame>
    </p:spTree>
    <p:extLst>
      <p:ext uri="{BB962C8B-B14F-4D97-AF65-F5344CB8AC3E}">
        <p14:creationId xmlns:p14="http://schemas.microsoft.com/office/powerpoint/2010/main" val="15267667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Data Extract Variance (DEV) Issues</a:t>
            </a:r>
            <a:endParaRPr lang="en-US" b="1" dirty="0">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a:spcBef>
                <a:spcPts val="1800"/>
              </a:spcBef>
              <a:buNone/>
            </a:pPr>
            <a:r>
              <a:rPr lang="en-US" sz="1600" b="1" dirty="0"/>
              <a:t>DEV LSE Timing</a:t>
            </a:r>
          </a:p>
          <a:p>
            <a:pPr marL="0" indent="0">
              <a:spcBef>
                <a:spcPts val="1800"/>
              </a:spcBef>
              <a:buNone/>
            </a:pPr>
            <a:r>
              <a:rPr lang="en-US" sz="1600" dirty="0"/>
              <a:t>Per the 10-16-2003 RMS directive, a 75 calendar day deadline for completion of each issue will be implemented. Each MP (including ERCOT) will complete the DEV process in accordance with the timelines and other requirements of the DEV manual.  Variance must be submitted at least 75 calendar days prior to the scheduled True-Up settlement/resettlement to allow the full 75 calendar day resolution period for the various parties Variances submitted in less than 75 calendar days from the scheduled resettlement of the True-Up settlement/resettlement may not be fully resolved prior to the True-Up settlement/resettlement. The following details the expected turn-around deadlines for variances to ensure the 75 calendar day timeline is met</a:t>
            </a:r>
            <a:r>
              <a:rPr lang="en-US" sz="1600" dirty="0" smtClean="0"/>
              <a:t>:</a:t>
            </a:r>
            <a:endParaRPr lang="en-US" sz="1600" dirty="0"/>
          </a:p>
          <a:p>
            <a:pPr marL="347472" indent="-347472">
              <a:spcBef>
                <a:spcPts val="1800"/>
              </a:spcBef>
            </a:pPr>
            <a:r>
              <a:rPr lang="en-US" sz="1600" dirty="0"/>
              <a:t>14 calendar days for initial validation and analysis by ERCOT</a:t>
            </a:r>
          </a:p>
          <a:p>
            <a:pPr marL="347472" indent="-347472">
              <a:spcBef>
                <a:spcPts val="1800"/>
              </a:spcBef>
            </a:pPr>
            <a:r>
              <a:rPr lang="en-US" sz="1600" dirty="0"/>
              <a:t>21 calendar days for analysis and response by TDSP or CR</a:t>
            </a:r>
          </a:p>
          <a:p>
            <a:pPr marL="347472" indent="-347472">
              <a:spcBef>
                <a:spcPts val="1800"/>
              </a:spcBef>
            </a:pPr>
            <a:r>
              <a:rPr lang="en-US" sz="1600" dirty="0"/>
              <a:t>40 calendar days for ERCOT &amp; CR to take corrective action </a:t>
            </a:r>
          </a:p>
          <a:p>
            <a:pPr marL="347472" indent="-347472">
              <a:spcBef>
                <a:spcPts val="1800"/>
              </a:spcBef>
            </a:pPr>
            <a:r>
              <a:rPr lang="en-US" sz="1600" dirty="0"/>
              <a:t>Issues requiring additional analysis or follow-up data from other MPs will be updated in </a:t>
            </a:r>
            <a:r>
              <a:rPr lang="en-US" sz="1600" dirty="0" err="1"/>
              <a:t>MarkeTrak</a:t>
            </a:r>
            <a:r>
              <a:rPr lang="en-US" sz="1600" dirty="0"/>
              <a:t> to indicate such a need. MPs are required to respond with the necessary information within seven (7) business days.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52</a:t>
            </a:fld>
            <a:endParaRPr lang="en-US"/>
          </a:p>
        </p:txBody>
      </p:sp>
    </p:spTree>
    <p:extLst>
      <p:ext uri="{BB962C8B-B14F-4D97-AF65-F5344CB8AC3E}">
        <p14:creationId xmlns:p14="http://schemas.microsoft.com/office/powerpoint/2010/main" val="32637636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Data Extract Variance (DEV) Issues</a:t>
            </a:r>
            <a:endParaRPr lang="en-US" b="1" dirty="0">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a:spcBef>
                <a:spcPts val="1200"/>
              </a:spcBef>
              <a:buNone/>
            </a:pPr>
            <a:r>
              <a:rPr lang="en-US" sz="1500" b="1" dirty="0"/>
              <a:t>DEV Issues – LSE Relationship record present in MP system but not in ERCOT system Active</a:t>
            </a:r>
          </a:p>
          <a:p>
            <a:pPr marL="347472" indent="-347472">
              <a:spcBef>
                <a:spcPts val="1200"/>
              </a:spcBef>
            </a:pPr>
            <a:r>
              <a:rPr lang="en-US" sz="1500" dirty="0"/>
              <a:t>The DEV issue of LSE relationship present in MP system but not in ERCOT system- Active, the ESI ID relationship is in the MP’s system, but not in the data extract from ERCOT. This variance is used when a row being submitted shows MP as the current rep of record. A CR or a TDSP can submit this sub type</a:t>
            </a:r>
            <a:r>
              <a:rPr lang="en-US" sz="1500" dirty="0" smtClean="0"/>
              <a:t>.</a:t>
            </a:r>
            <a:endParaRPr lang="en-US" sz="1500" dirty="0"/>
          </a:p>
          <a:p>
            <a:pPr marL="347472" indent="-347472">
              <a:spcBef>
                <a:spcPts val="1200"/>
              </a:spcBef>
            </a:pPr>
            <a:r>
              <a:rPr lang="en-US" sz="1500" dirty="0"/>
              <a:t>If the change request is approved and the new relationship conflicts with existing LSE relationships, the affected CR will be notified</a:t>
            </a:r>
            <a:r>
              <a:rPr lang="en-US" sz="1500" dirty="0" smtClean="0"/>
              <a:t>.</a:t>
            </a:r>
            <a:endParaRPr lang="en-US" sz="1500" dirty="0"/>
          </a:p>
          <a:p>
            <a:pPr marL="0" indent="0">
              <a:spcBef>
                <a:spcPts val="1200"/>
              </a:spcBef>
              <a:buNone/>
            </a:pPr>
            <a:r>
              <a:rPr lang="en-US" sz="1500" b="1" dirty="0"/>
              <a:t>Submitting a DEV LSE Relationship record present in MP system not ERCOT system – Active:</a:t>
            </a:r>
          </a:p>
          <a:p>
            <a:pPr marL="347472" indent="-347472">
              <a:spcBef>
                <a:spcPts val="1200"/>
              </a:spcBef>
            </a:pPr>
            <a:r>
              <a:rPr lang="en-US" sz="1500" dirty="0"/>
              <a:t>The following fields must be populated for successful submission of DEV-LSE sub type LSE in MP sys not ERCOT: active : </a:t>
            </a:r>
          </a:p>
          <a:p>
            <a:pPr marL="747522" lvl="1" indent="-347472">
              <a:spcBef>
                <a:spcPts val="1200"/>
              </a:spcBef>
            </a:pPr>
            <a:r>
              <a:rPr lang="en-US" sz="1500" dirty="0"/>
              <a:t>ASSIGNEE 	</a:t>
            </a:r>
          </a:p>
          <a:p>
            <a:pPr marL="747522" lvl="1" indent="-347472">
              <a:spcBef>
                <a:spcPts val="0"/>
              </a:spcBef>
            </a:pPr>
            <a:r>
              <a:rPr lang="en-US" sz="1500" dirty="0"/>
              <a:t>New STARTTIME</a:t>
            </a:r>
          </a:p>
          <a:p>
            <a:pPr marL="747522" lvl="1" indent="-347472">
              <a:spcBef>
                <a:spcPts val="0"/>
              </a:spcBef>
            </a:pPr>
            <a:r>
              <a:rPr lang="en-US" sz="1500" dirty="0"/>
              <a:t>STARTTIME (The New STARTTIME must equal the STARTTIME or the Submitter will receive an error message and the submit process will fail.  Submitter should correct the dates and select OK or select Cancel to exit.)</a:t>
            </a:r>
          </a:p>
          <a:p>
            <a:pPr marL="747522" lvl="1" indent="-347472">
              <a:spcBef>
                <a:spcPts val="0"/>
              </a:spcBef>
            </a:pPr>
            <a:r>
              <a:rPr lang="en-US" sz="1500" dirty="0"/>
              <a:t>ESIID</a:t>
            </a:r>
          </a:p>
          <a:p>
            <a:pPr marL="747522" lvl="1" indent="-347472">
              <a:spcBef>
                <a:spcPts val="0"/>
              </a:spcBef>
            </a:pPr>
            <a:r>
              <a:rPr lang="en-US" sz="1500" dirty="0"/>
              <a:t>ADDTIME </a:t>
            </a:r>
          </a:p>
        </p:txBody>
      </p:sp>
      <p:sp>
        <p:nvSpPr>
          <p:cNvPr id="4" name="Slide Number Placeholder 3"/>
          <p:cNvSpPr>
            <a:spLocks noGrp="1"/>
          </p:cNvSpPr>
          <p:nvPr>
            <p:ph type="sldNum" sz="quarter" idx="4"/>
          </p:nvPr>
        </p:nvSpPr>
        <p:spPr/>
        <p:txBody>
          <a:bodyPr/>
          <a:lstStyle/>
          <a:p>
            <a:fld id="{1D93BD3E-1E9A-4970-A6F7-E7AC52762E0C}" type="slidenum">
              <a:rPr lang="en-US" smtClean="0"/>
              <a:pPr/>
              <a:t>53</a:t>
            </a:fld>
            <a:endParaRPr lang="en-US"/>
          </a:p>
        </p:txBody>
      </p:sp>
    </p:spTree>
    <p:extLst>
      <p:ext uri="{BB962C8B-B14F-4D97-AF65-F5344CB8AC3E}">
        <p14:creationId xmlns:p14="http://schemas.microsoft.com/office/powerpoint/2010/main" val="12414264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Data Extract Variance (DEV) Issues</a:t>
            </a:r>
            <a:endParaRPr lang="en-US" b="1" dirty="0">
              <a:solidFill>
                <a:schemeClr val="accent1"/>
              </a:solidFill>
            </a:endParaRPr>
          </a:p>
        </p:txBody>
      </p:sp>
      <p:sp>
        <p:nvSpPr>
          <p:cNvPr id="3" name="Content Placeholder 2"/>
          <p:cNvSpPr>
            <a:spLocks noGrp="1"/>
          </p:cNvSpPr>
          <p:nvPr>
            <p:ph idx="1"/>
          </p:nvPr>
        </p:nvSpPr>
        <p:spPr>
          <a:xfrm>
            <a:off x="304800" y="914400"/>
            <a:ext cx="8534400" cy="2743200"/>
          </a:xfrm>
        </p:spPr>
        <p:txBody>
          <a:bodyPr/>
          <a:lstStyle/>
          <a:p>
            <a:pPr marL="0" indent="0">
              <a:spcBef>
                <a:spcPts val="1200"/>
              </a:spcBef>
              <a:buNone/>
            </a:pPr>
            <a:r>
              <a:rPr lang="en-US" sz="1500" b="1" dirty="0"/>
              <a:t>Submitting a DEV LSE Relationship record present in MP system not ERCOT system – Active continued:</a:t>
            </a:r>
          </a:p>
          <a:p>
            <a:pPr marL="347472" indent="-347472">
              <a:spcBef>
                <a:spcPts val="600"/>
              </a:spcBef>
            </a:pPr>
            <a:r>
              <a:rPr lang="en-US" sz="1300" dirty="0"/>
              <a:t>The submitter selects OK.</a:t>
            </a:r>
          </a:p>
          <a:p>
            <a:pPr marL="347472" indent="-347472">
              <a:spcBef>
                <a:spcPts val="600"/>
              </a:spcBef>
            </a:pPr>
            <a:r>
              <a:rPr lang="en-US" sz="1300" dirty="0"/>
              <a:t>The issue enters ERCOT’s queue in the state of New and is visible only by the Submitter, Assignee and ERCOT.</a:t>
            </a:r>
          </a:p>
          <a:p>
            <a:pPr marL="347472" indent="-347472">
              <a:spcBef>
                <a:spcPts val="600"/>
              </a:spcBef>
            </a:pPr>
            <a:r>
              <a:rPr lang="en-US" sz="1300" dirty="0"/>
              <a:t>The Submitter can Withdraw only. ERCOT can acknowledge it only.</a:t>
            </a:r>
          </a:p>
          <a:p>
            <a:pPr marL="347472" indent="-347472">
              <a:spcBef>
                <a:spcPts val="600"/>
              </a:spcBef>
            </a:pPr>
            <a:r>
              <a:rPr lang="en-US" sz="1300" dirty="0"/>
              <a:t>ERCOT selects Begin Working. </a:t>
            </a:r>
          </a:p>
          <a:p>
            <a:pPr marL="347472" indent="-347472">
              <a:spcBef>
                <a:spcPts val="600"/>
              </a:spcBef>
            </a:pPr>
            <a:r>
              <a:rPr lang="en-US" sz="1300" dirty="0"/>
              <a:t>The Submitter can no longer Withdraw the issue. ERCOT selects Perform Analysis and, depending upon the analysis results, the issue will either transition Passed Analysis and move to a state of New (Pending Approval) with the next Responsible MP, or will transition Unable to Complete, at which point the issue will transition to a Failed Analysis (PC) state. ERCOT selects primary path: Passed Analysis.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54</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21323"/>
          <a:stretch>
            <a:fillRect/>
          </a:stretch>
        </p:blipFill>
        <p:spPr bwMode="auto">
          <a:xfrm>
            <a:off x="1943100" y="3733800"/>
            <a:ext cx="5257800"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5680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Data Extract Variance (DEV) Issues</a:t>
            </a:r>
            <a:endParaRPr lang="en-US" b="1" dirty="0">
              <a:solidFill>
                <a:schemeClr val="accent1"/>
              </a:solidFill>
            </a:endParaRPr>
          </a:p>
        </p:txBody>
      </p:sp>
      <p:sp>
        <p:nvSpPr>
          <p:cNvPr id="3" name="Content Placeholder 2"/>
          <p:cNvSpPr>
            <a:spLocks noGrp="1"/>
          </p:cNvSpPr>
          <p:nvPr>
            <p:ph idx="1"/>
          </p:nvPr>
        </p:nvSpPr>
        <p:spPr>
          <a:xfrm>
            <a:off x="304800" y="914400"/>
            <a:ext cx="8534400" cy="2667000"/>
          </a:xfrm>
        </p:spPr>
        <p:txBody>
          <a:bodyPr/>
          <a:lstStyle/>
          <a:p>
            <a:pPr marL="0" indent="0">
              <a:spcBef>
                <a:spcPts val="1200"/>
              </a:spcBef>
              <a:buNone/>
            </a:pPr>
            <a:r>
              <a:rPr lang="en-US" sz="1500" b="1" dirty="0"/>
              <a:t>Submitting a DEV LSE Relationship record present in MP system not ERCOT system – Active continued:</a:t>
            </a:r>
          </a:p>
          <a:p>
            <a:pPr marL="347472" indent="-347472">
              <a:spcBef>
                <a:spcPts val="1000"/>
              </a:spcBef>
            </a:pPr>
            <a:r>
              <a:rPr lang="en-US" sz="1500" dirty="0"/>
              <a:t>The issue is transitioned to a state of New-Pending Approval. The visibility of the issue remains unchanged. Only the Responsible MP (TDSP) can transition and the only option is Begin Working. </a:t>
            </a:r>
          </a:p>
          <a:p>
            <a:pPr marL="347472" indent="-347472">
              <a:spcBef>
                <a:spcPts val="1000"/>
              </a:spcBef>
            </a:pPr>
            <a:r>
              <a:rPr lang="en-US" sz="1500" dirty="0"/>
              <a:t>The Responsible party selects Begin Working.</a:t>
            </a:r>
          </a:p>
          <a:p>
            <a:pPr marL="347472" indent="-347472">
              <a:spcBef>
                <a:spcPts val="1000"/>
              </a:spcBef>
            </a:pPr>
            <a:r>
              <a:rPr lang="en-US" sz="1500" dirty="0"/>
              <a:t>From the state of In Progress-Pending Approval the Responsible party has three options: Update Approved, No Agreement Reached or Modify/Reassign for approval transitioning to a New-Pending Approval State with the submitting CR as the only entity with transition capabilities.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55</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3733800"/>
            <a:ext cx="549592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124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Data Extract Variance (DEV) Issues</a:t>
            </a:r>
            <a:endParaRPr lang="en-US" b="1" dirty="0">
              <a:solidFill>
                <a:schemeClr val="accent1"/>
              </a:solidFill>
            </a:endParaRPr>
          </a:p>
        </p:txBody>
      </p:sp>
      <p:sp>
        <p:nvSpPr>
          <p:cNvPr id="3" name="Content Placeholder 2"/>
          <p:cNvSpPr>
            <a:spLocks noGrp="1"/>
          </p:cNvSpPr>
          <p:nvPr>
            <p:ph idx="1"/>
          </p:nvPr>
        </p:nvSpPr>
        <p:spPr>
          <a:xfrm>
            <a:off x="303276" y="914400"/>
            <a:ext cx="8534400" cy="1371600"/>
          </a:xfrm>
        </p:spPr>
        <p:txBody>
          <a:bodyPr/>
          <a:lstStyle/>
          <a:p>
            <a:pPr marL="0" indent="0">
              <a:spcBef>
                <a:spcPts val="1200"/>
              </a:spcBef>
              <a:buNone/>
            </a:pPr>
            <a:r>
              <a:rPr lang="en-US" sz="1500" b="1" dirty="0"/>
              <a:t>Submitting a DEV LSE Relationship record present in MP system not ERCOT system – Active continued:</a:t>
            </a:r>
          </a:p>
          <a:p>
            <a:pPr marL="347472" indent="-347472">
              <a:spcBef>
                <a:spcPts val="1000"/>
              </a:spcBef>
            </a:pPr>
            <a:r>
              <a:rPr lang="en-US" sz="1350" dirty="0"/>
              <a:t>Selection of Update Approved, the Responsible party is agreeing to the current requested resolution. The Responsible party selects OK and the issue is transitioned back to ERCOT as New (ERCOT). ERCOT selects Begin Working. ERCOT has the following options: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56</a:t>
            </a:fld>
            <a:endParaRPr lang="en-US"/>
          </a:p>
        </p:txBody>
      </p:sp>
      <p:sp>
        <p:nvSpPr>
          <p:cNvPr id="7" name="Content Placeholder 2"/>
          <p:cNvSpPr txBox="1">
            <a:spLocks/>
          </p:cNvSpPr>
          <p:nvPr/>
        </p:nvSpPr>
        <p:spPr>
          <a:xfrm>
            <a:off x="303276" y="4038600"/>
            <a:ext cx="8534400" cy="2133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7472" indent="-347472">
              <a:spcBef>
                <a:spcPts val="1000"/>
              </a:spcBef>
            </a:pPr>
            <a:r>
              <a:rPr lang="en-US" sz="1350" dirty="0"/>
              <a:t>Additional Info Required, if ERCOT needs additional information to make the change, this option is selected and the issue will be transitioned back to the TDSP. The TDSP selects Begin Working and provides the additional information in the comments field and selects Update Approved to transition the issue back to ERCOT or select Modify/Reassign to transition the issue to the Submitter to provide the additional information. When the CR is the submitting MP and the Modify/Reassign transition is executed, the ROR service history fields will be available to the TDSP to provide the service history.</a:t>
            </a:r>
          </a:p>
          <a:p>
            <a:pPr marL="347472" indent="-347472">
              <a:spcBef>
                <a:spcPts val="1000"/>
              </a:spcBef>
            </a:pPr>
            <a:r>
              <a:rPr lang="en-US" sz="1350" dirty="0"/>
              <a:t>Complete, the change would be made in Siebel/Lodestar and any notifications would be sent to any MPs affected by the change. The issue is transitioned to a Pending Complete state . The submitter has the option to close the issue by selecting Complete or the issue will be auto closed in 14 calendar days.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b="36295"/>
          <a:stretch>
            <a:fillRect/>
          </a:stretch>
        </p:blipFill>
        <p:spPr bwMode="auto">
          <a:xfrm>
            <a:off x="1822514" y="2314575"/>
            <a:ext cx="54959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4701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Data Extract Variance (DEV) Issues</a:t>
            </a:r>
            <a:endParaRPr lang="en-US" b="1" dirty="0">
              <a:solidFill>
                <a:schemeClr val="accent1"/>
              </a:solidFill>
            </a:endParaRPr>
          </a:p>
        </p:txBody>
      </p:sp>
      <p:sp>
        <p:nvSpPr>
          <p:cNvPr id="3" name="Content Placeholder 2"/>
          <p:cNvSpPr>
            <a:spLocks noGrp="1"/>
          </p:cNvSpPr>
          <p:nvPr>
            <p:ph idx="1"/>
          </p:nvPr>
        </p:nvSpPr>
        <p:spPr>
          <a:xfrm>
            <a:off x="303276" y="914400"/>
            <a:ext cx="8534400" cy="2971800"/>
          </a:xfrm>
        </p:spPr>
        <p:txBody>
          <a:bodyPr/>
          <a:lstStyle/>
          <a:p>
            <a:pPr marL="0" indent="0">
              <a:spcBef>
                <a:spcPts val="1200"/>
              </a:spcBef>
              <a:buNone/>
            </a:pPr>
            <a:r>
              <a:rPr lang="en-US" sz="1500" b="1" dirty="0"/>
              <a:t>Submitting a DEV LSE Relationship record present in MP system not ERCOT system – Active continued:</a:t>
            </a:r>
          </a:p>
          <a:p>
            <a:pPr marL="347472" indent="-347472">
              <a:spcBef>
                <a:spcPts val="1200"/>
              </a:spcBef>
            </a:pPr>
            <a:r>
              <a:rPr lang="en-US" sz="1500" dirty="0"/>
              <a:t>Selection of No Agreement Reached, the Responsible MP did not agree with the current requested resolution and the issue is transitioned back to the Submitter in an </a:t>
            </a:r>
            <a:r>
              <a:rPr lang="en-US" sz="1500" dirty="0" err="1"/>
              <a:t>Unexecutable</a:t>
            </a:r>
            <a:r>
              <a:rPr lang="en-US" sz="1500" dirty="0"/>
              <a:t> (Pending Complete) state. In this state the Submitter has the option to close the issue by selecting Accept or the issue will be auto closed in 14 calendar days. </a:t>
            </a:r>
          </a:p>
          <a:p>
            <a:pPr marL="347472" indent="-347472">
              <a:spcBef>
                <a:spcPts val="1200"/>
              </a:spcBef>
            </a:pPr>
            <a:r>
              <a:rPr lang="en-US" sz="1500" dirty="0"/>
              <a:t>Selection of Modify/Reassign. The Assigned MP did not agree with the original requested New STARTTIME. The Responsible MP is required to give a modified New STARTTIME and select OK. The modified history log will be captured in the ‘Comments’ section in the </a:t>
            </a:r>
            <a:r>
              <a:rPr lang="en-US" sz="1500" dirty="0" err="1"/>
              <a:t>MarkeTrak</a:t>
            </a:r>
            <a:r>
              <a:rPr lang="en-US" sz="1500" dirty="0"/>
              <a:t> issue.  The issue is transitioned back to the Submitter in a New Pending Approval state. </a:t>
            </a:r>
          </a:p>
        </p:txBody>
      </p:sp>
      <p:sp>
        <p:nvSpPr>
          <p:cNvPr id="4" name="Slide Number Placeholder 3"/>
          <p:cNvSpPr>
            <a:spLocks noGrp="1"/>
          </p:cNvSpPr>
          <p:nvPr>
            <p:ph type="sldNum" sz="quarter" idx="4"/>
          </p:nvPr>
        </p:nvSpPr>
        <p:spPr/>
        <p:txBody>
          <a:bodyPr/>
          <a:lstStyle/>
          <a:p>
            <a:fld id="{1D93BD3E-1E9A-4970-A6F7-E7AC52762E0C}" type="slidenum">
              <a:rPr lang="en-US" smtClean="0"/>
              <a:pPr/>
              <a:t>57</a:t>
            </a:fld>
            <a:endParaRPr lang="en-US"/>
          </a:p>
        </p:txBody>
      </p:sp>
    </p:spTree>
    <p:extLst>
      <p:ext uri="{BB962C8B-B14F-4D97-AF65-F5344CB8AC3E}">
        <p14:creationId xmlns:p14="http://schemas.microsoft.com/office/powerpoint/2010/main" val="2381503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2"/>
            <a:ext cx="5105400" cy="1246495"/>
          </a:xfrm>
          <a:prstGeom prst="rect">
            <a:avLst/>
          </a:prstGeom>
          <a:noFill/>
        </p:spPr>
        <p:txBody>
          <a:bodyPr wrap="square" rtlCol="0">
            <a:spAutoFit/>
          </a:bodyPr>
          <a:lstStyle/>
          <a:p>
            <a:r>
              <a:rPr lang="en-US" sz="1400" b="1" dirty="0" err="1"/>
              <a:t>MarkeTrak</a:t>
            </a:r>
            <a:r>
              <a:rPr lang="en-US" sz="1400" b="1" dirty="0"/>
              <a:t> </a:t>
            </a:r>
            <a:r>
              <a:rPr lang="en-US" sz="1400" b="1" dirty="0" smtClean="0"/>
              <a:t>Training</a:t>
            </a:r>
            <a:endParaRPr lang="en-US" sz="1400" dirty="0" smtClean="0"/>
          </a:p>
          <a:p>
            <a:pPr>
              <a:spcBef>
                <a:spcPts val="600"/>
              </a:spcBef>
            </a:pPr>
            <a:r>
              <a:rPr lang="en-US" sz="2800" b="1" dirty="0"/>
              <a:t>Data Extract Variance (DEV) Non LSE Issue Subtypes</a:t>
            </a:r>
          </a:p>
        </p:txBody>
      </p:sp>
    </p:spTree>
    <p:extLst>
      <p:ext uri="{BB962C8B-B14F-4D97-AF65-F5344CB8AC3E}">
        <p14:creationId xmlns:p14="http://schemas.microsoft.com/office/powerpoint/2010/main" val="26027943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it-IT" dirty="0"/>
              <a:t>Data Variance (DEV) Non LSE Issues</a:t>
            </a:r>
            <a:endParaRPr lang="en-US" b="1" dirty="0">
              <a:solidFill>
                <a:schemeClr val="accent1"/>
              </a:solidFill>
            </a:endParaRPr>
          </a:p>
        </p:txBody>
      </p:sp>
      <p:sp>
        <p:nvSpPr>
          <p:cNvPr id="3" name="Content Placeholder 2"/>
          <p:cNvSpPr>
            <a:spLocks noGrp="1"/>
          </p:cNvSpPr>
          <p:nvPr>
            <p:ph idx="1"/>
          </p:nvPr>
        </p:nvSpPr>
        <p:spPr>
          <a:xfrm>
            <a:off x="304800" y="914400"/>
            <a:ext cx="8534400" cy="304800"/>
          </a:xfrm>
        </p:spPr>
        <p:txBody>
          <a:bodyPr/>
          <a:lstStyle/>
          <a:p>
            <a:pPr marL="0" indent="0">
              <a:spcBef>
                <a:spcPts val="1200"/>
              </a:spcBef>
              <a:buNone/>
            </a:pPr>
            <a:r>
              <a:rPr lang="en-US" sz="1800" b="1" dirty="0"/>
              <a:t>Invalid submission of Data Extract Variance Types: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05295130"/>
              </p:ext>
            </p:extLst>
          </p:nvPr>
        </p:nvGraphicFramePr>
        <p:xfrm>
          <a:off x="190500" y="1371600"/>
          <a:ext cx="8763000" cy="4724400"/>
        </p:xfrm>
        <a:graphic>
          <a:graphicData uri="http://schemas.openxmlformats.org/drawingml/2006/table">
            <a:tbl>
              <a:tblPr firstRow="1" bandRow="1">
                <a:tableStyleId>{5C22544A-7EE6-4342-B048-85BDC9FD1C3A}</a:tableStyleId>
              </a:tblPr>
              <a:tblGrid>
                <a:gridCol w="3848100"/>
                <a:gridCol w="4914900"/>
              </a:tblGrid>
              <a:tr h="370840">
                <a:tc>
                  <a:txBody>
                    <a:bodyPr/>
                    <a:lstStyle/>
                    <a:p>
                      <a:pPr algn="ctr"/>
                      <a:r>
                        <a:rPr lang="en-US" sz="1400" dirty="0" smtClean="0"/>
                        <a:t>Description of Variance</a:t>
                      </a:r>
                      <a:endParaRPr lang="en-US" sz="1400" dirty="0"/>
                    </a:p>
                  </a:txBody>
                  <a:tcPr marT="91440" marB="91440"/>
                </a:tc>
                <a:tc>
                  <a:txBody>
                    <a:bodyPr/>
                    <a:lstStyle/>
                    <a:p>
                      <a:pPr algn="ctr"/>
                      <a:r>
                        <a:rPr lang="en-US" sz="1400" dirty="0" smtClean="0"/>
                        <a:t>Reason No Resolution</a:t>
                      </a:r>
                      <a:r>
                        <a:rPr lang="en-US" sz="1400" baseline="0" dirty="0" smtClean="0"/>
                        <a:t> Required</a:t>
                      </a:r>
                      <a:endParaRPr lang="en-US" sz="1400" dirty="0"/>
                    </a:p>
                  </a:txBody>
                  <a:tcPr marT="91440" marB="91440"/>
                </a:tc>
              </a:tr>
              <a:tr h="370840">
                <a:tc>
                  <a:txBody>
                    <a:bodyPr/>
                    <a:lstStyle/>
                    <a:p>
                      <a:r>
                        <a:rPr kumimoji="0" lang="en-US" sz="1100" kern="1200" dirty="0" smtClean="0">
                          <a:solidFill>
                            <a:schemeClr val="dk1"/>
                          </a:solidFill>
                          <a:effectLst/>
                          <a:latin typeface="+mn-lt"/>
                          <a:ea typeface="+mn-ea"/>
                          <a:cs typeface="+mn-cs"/>
                        </a:rPr>
                        <a:t>CR relationship records associated to the TDSP as LSE prior to 01-01-2002</a:t>
                      </a:r>
                      <a:endParaRPr lang="en-US" sz="1100" dirty="0"/>
                    </a:p>
                  </a:txBody>
                  <a:tcPr/>
                </a:tc>
                <a:tc>
                  <a:txBody>
                    <a:bodyPr/>
                    <a:lstStyle/>
                    <a:p>
                      <a:pPr marL="0" lvl="0" indent="0">
                        <a:buFont typeface="Arial" panose="020B0604020202020204" pitchFamily="34" charset="0"/>
                        <a:buNone/>
                      </a:pPr>
                      <a:r>
                        <a:rPr kumimoji="0" lang="en-US" sz="1100" kern="1200" dirty="0" smtClean="0">
                          <a:solidFill>
                            <a:schemeClr val="dk1"/>
                          </a:solidFill>
                          <a:effectLst/>
                          <a:latin typeface="+mn-lt"/>
                          <a:ea typeface="+mn-ea"/>
                          <a:cs typeface="+mn-cs"/>
                        </a:rPr>
                        <a:t>Per Market Decisions related to 2002-2003 Market Sync Project</a:t>
                      </a:r>
                      <a:endParaRPr lang="en-US" sz="1100" dirty="0"/>
                    </a:p>
                  </a:txBody>
                  <a:tcPr/>
                </a:tc>
              </a:tr>
              <a:tr h="370840">
                <a:tc>
                  <a:txBody>
                    <a:bodyPr/>
                    <a:lstStyle/>
                    <a:p>
                      <a:r>
                        <a:rPr kumimoji="0" lang="en-US" sz="1100" kern="1200" dirty="0" smtClean="0">
                          <a:solidFill>
                            <a:schemeClr val="dk1"/>
                          </a:solidFill>
                          <a:effectLst/>
                          <a:latin typeface="+mn-lt"/>
                          <a:ea typeface="+mn-ea"/>
                          <a:cs typeface="+mn-cs"/>
                        </a:rPr>
                        <a:t>CR relationship record date mismatches of +/- 2 calendar days on either the Start or Stop Time</a:t>
                      </a:r>
                      <a:endParaRPr lang="en-US" sz="1100" dirty="0"/>
                    </a:p>
                  </a:txBody>
                  <a:tcPr/>
                </a:tc>
                <a:tc>
                  <a:txBody>
                    <a:bodyPr/>
                    <a:lstStyle/>
                    <a:p>
                      <a:pPr marL="0" lvl="0" indent="0">
                        <a:buFont typeface="Arial" panose="020B0604020202020204" pitchFamily="34" charset="0"/>
                        <a:buNone/>
                      </a:pPr>
                      <a:r>
                        <a:rPr kumimoji="0" lang="en-US" sz="1100" kern="1200" dirty="0" smtClean="0">
                          <a:solidFill>
                            <a:schemeClr val="dk1"/>
                          </a:solidFill>
                          <a:effectLst/>
                          <a:latin typeface="+mn-lt"/>
                          <a:ea typeface="+mn-ea"/>
                          <a:cs typeface="+mn-cs"/>
                        </a:rPr>
                        <a:t>Per Market Decisions related to 2002-2003 Market Sync Project</a:t>
                      </a:r>
                      <a:endParaRPr lang="en-US" sz="1100" dirty="0"/>
                    </a:p>
                  </a:txBody>
                  <a:tcPr/>
                </a:tc>
              </a:tr>
              <a:tr h="370840">
                <a:tc>
                  <a:txBody>
                    <a:bodyPr/>
                    <a:lstStyle/>
                    <a:p>
                      <a:r>
                        <a:rPr kumimoji="0" lang="en-US" sz="1100" kern="1200" dirty="0" smtClean="0">
                          <a:solidFill>
                            <a:schemeClr val="dk1"/>
                          </a:solidFill>
                          <a:effectLst/>
                          <a:latin typeface="+mn-lt"/>
                          <a:ea typeface="+mn-ea"/>
                          <a:cs typeface="+mn-cs"/>
                        </a:rPr>
                        <a:t>CR relationship records missing or date mismatches due to batch timing consideration</a:t>
                      </a:r>
                      <a:endParaRPr lang="en-US" sz="1100" dirty="0"/>
                    </a:p>
                  </a:txBody>
                  <a:tcPr/>
                </a:tc>
                <a:tc>
                  <a:txBody>
                    <a:bodyPr/>
                    <a:lstStyle/>
                    <a:p>
                      <a:pPr marL="0" lvl="0" indent="0">
                        <a:buFont typeface="Arial" panose="020B0604020202020204" pitchFamily="34" charset="0"/>
                        <a:buNone/>
                      </a:pPr>
                      <a:r>
                        <a:rPr kumimoji="0" lang="en-US" sz="1100" kern="1200" dirty="0" smtClean="0">
                          <a:solidFill>
                            <a:schemeClr val="dk1"/>
                          </a:solidFill>
                          <a:effectLst/>
                          <a:latin typeface="+mn-lt"/>
                          <a:ea typeface="+mn-ea"/>
                          <a:cs typeface="+mn-cs"/>
                        </a:rPr>
                        <a:t>Siebel to Lodestar batch processing timing considerations</a:t>
                      </a:r>
                      <a:endParaRPr lang="en-US" sz="1100" dirty="0"/>
                    </a:p>
                  </a:txBody>
                  <a:tcPr/>
                </a:tc>
              </a:tr>
              <a:tr h="370840">
                <a:tc>
                  <a:txBody>
                    <a:bodyPr/>
                    <a:lstStyle/>
                    <a:p>
                      <a:r>
                        <a:rPr lang="en-US" sz="1100" dirty="0" smtClean="0"/>
                        <a:t>CR relationship records missing for consecutive Move In/Move Outs for same CR. For example, ERCOT has CR1 from 01/15/2002 to current. TDSP/CR has CR1 from 01/15/2002 – 05/01/2002 and 05/01/2002 – current</a:t>
                      </a:r>
                      <a:endParaRPr lang="en-US" sz="1100" dirty="0"/>
                    </a:p>
                  </a:txBody>
                  <a:tcPr/>
                </a:tc>
                <a:tc>
                  <a:txBody>
                    <a:bodyPr/>
                    <a:lstStyle/>
                    <a:p>
                      <a:pPr marL="0" lvl="0" indent="0">
                        <a:buFont typeface="Arial" panose="020B0604020202020204" pitchFamily="34" charset="0"/>
                        <a:buNone/>
                      </a:pPr>
                      <a:r>
                        <a:rPr lang="en-US" sz="1100" dirty="0" smtClean="0"/>
                        <a:t>Prior to recent ERCOT system changes, CR relationships that did not contain any ESI ID characteristic changes were compressed to a minimum Start date and maximum End date for the ESIIDSERVICEHIST row. In addition, due to the Safety Net process, ERCOT often does not receive transactions for each MVI/MVO. As long as there are no de-energized periods or changes in CR, date issues for consecutive periods should be considered valid</a:t>
                      </a:r>
                      <a:endParaRPr lang="en-US" sz="1100" dirty="0"/>
                    </a:p>
                  </a:txBody>
                  <a:tcPr/>
                </a:tc>
              </a:tr>
              <a:tr h="370840">
                <a:tc>
                  <a:txBody>
                    <a:bodyPr/>
                    <a:lstStyle/>
                    <a:p>
                      <a:r>
                        <a:rPr lang="en-US" sz="1100" dirty="0" smtClean="0"/>
                        <a:t>Continuous Service Agreements (CSAs) are NOT reflected in the data extract</a:t>
                      </a:r>
                      <a:endParaRPr lang="en-US" sz="1100" dirty="0"/>
                    </a:p>
                  </a:txBody>
                  <a:tcPr/>
                </a:tc>
                <a:tc>
                  <a:txBody>
                    <a:bodyPr/>
                    <a:lstStyle/>
                    <a:p>
                      <a:pPr marL="0" lvl="0" indent="0">
                        <a:buFont typeface="Arial" panose="020B0604020202020204" pitchFamily="34" charset="0"/>
                        <a:buNone/>
                      </a:pPr>
                      <a:r>
                        <a:rPr lang="en-US" sz="1100" dirty="0" smtClean="0"/>
                        <a:t>The ESI ID Service History extract only includes CR relationships as the energy provider. If there is an issue with a CSA relationship, a day to day MarkeTrak issue may be filed</a:t>
                      </a:r>
                      <a:endParaRPr lang="en-US" sz="1100" dirty="0"/>
                    </a:p>
                  </a:txBody>
                  <a:tcPr/>
                </a:tc>
              </a:tr>
              <a:tr h="370840">
                <a:tc>
                  <a:txBody>
                    <a:bodyPr/>
                    <a:lstStyle/>
                    <a:p>
                      <a:r>
                        <a:rPr lang="en-US" sz="1100" dirty="0" smtClean="0"/>
                        <a:t>Pending (In Review or Scheduled) energy relationship transactions are NOT reflected in the data extract</a:t>
                      </a:r>
                      <a:endParaRPr lang="en-US" sz="1100" dirty="0"/>
                    </a:p>
                  </a:txBody>
                  <a:tcPr/>
                </a:tc>
                <a:tc>
                  <a:txBody>
                    <a:bodyPr/>
                    <a:lstStyle/>
                    <a:p>
                      <a:pPr marL="0" lvl="0" indent="0">
                        <a:buFont typeface="Arial" panose="020B0604020202020204" pitchFamily="34" charset="0"/>
                        <a:buNone/>
                      </a:pPr>
                      <a:r>
                        <a:rPr lang="en-US" sz="1100" dirty="0" smtClean="0"/>
                        <a:t>Only transactions completed by 867 transactions that have been updated to the Data Archive are provided in the data extract.</a:t>
                      </a:r>
                    </a:p>
                    <a:p>
                      <a:pPr marL="0" lvl="0" indent="0">
                        <a:buFont typeface="Arial" panose="020B0604020202020204" pitchFamily="34" charset="0"/>
                        <a:buNone/>
                      </a:pPr>
                      <a:r>
                        <a:rPr lang="en-US" sz="1100" dirty="0" smtClean="0"/>
                        <a:t>If there is an issue with a pending service order, a day to day MarkeTrak issue may be filed</a:t>
                      </a:r>
                    </a:p>
                  </a:txBody>
                  <a:tcPr/>
                </a:tc>
              </a:tr>
              <a:tr h="370840">
                <a:tc>
                  <a:txBody>
                    <a:bodyPr/>
                    <a:lstStyle/>
                    <a:p>
                      <a:r>
                        <a:rPr lang="en-US" sz="1100" dirty="0" smtClean="0"/>
                        <a:t>ERCOT system IDR data that matches for each interval but Start and Stop Time do not match</a:t>
                      </a:r>
                      <a:endParaRPr lang="en-US" sz="1100" dirty="0"/>
                    </a:p>
                  </a:txBody>
                  <a:tcPr/>
                </a:tc>
                <a:tc>
                  <a:txBody>
                    <a:bodyPr/>
                    <a:lstStyle/>
                    <a:p>
                      <a:pPr marL="0" lvl="0" indent="0">
                        <a:buFont typeface="Arial" panose="020B0604020202020204" pitchFamily="34" charset="0"/>
                        <a:buNone/>
                      </a:pPr>
                      <a:r>
                        <a:rPr lang="en-US" sz="1100" dirty="0" smtClean="0"/>
                        <a:t>There are instances where ERCOT has manually cut IDR data at midnight to support TDSP submission of 814_20 maintain transactions</a:t>
                      </a:r>
                      <a:endParaRPr lang="en-US" sz="1100" dirty="0"/>
                    </a:p>
                  </a:txBody>
                  <a:tcPr/>
                </a:tc>
              </a:tr>
            </a:tbl>
          </a:graphicData>
        </a:graphic>
      </p:graphicFrame>
    </p:spTree>
    <p:extLst>
      <p:ext uri="{BB962C8B-B14F-4D97-AF65-F5344CB8AC3E}">
        <p14:creationId xmlns:p14="http://schemas.microsoft.com/office/powerpoint/2010/main" val="4249002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Add User</a:t>
            </a:r>
            <a:endParaRPr lang="en-US" b="1" dirty="0">
              <a:solidFill>
                <a:schemeClr val="accent1"/>
              </a:solidFill>
            </a:endParaRPr>
          </a:p>
        </p:txBody>
      </p:sp>
      <p:sp>
        <p:nvSpPr>
          <p:cNvPr id="3" name="Content Placeholder 2"/>
          <p:cNvSpPr>
            <a:spLocks noGrp="1"/>
          </p:cNvSpPr>
          <p:nvPr>
            <p:ph idx="1"/>
          </p:nvPr>
        </p:nvSpPr>
        <p:spPr>
          <a:xfrm>
            <a:off x="5638800" y="914400"/>
            <a:ext cx="3200400" cy="5486400"/>
          </a:xfrm>
        </p:spPr>
        <p:txBody>
          <a:bodyPr/>
          <a:lstStyle/>
          <a:p>
            <a:r>
              <a:rPr lang="en-US" sz="1650" dirty="0"/>
              <a:t>Employee ID: Enter the Employee ID from the digital certificate.  There is no need to precede the Employee ID with duns$.  </a:t>
            </a:r>
            <a:r>
              <a:rPr lang="en-US" sz="1650" dirty="0" err="1"/>
              <a:t>MarkeTrak</a:t>
            </a:r>
            <a:r>
              <a:rPr lang="en-US" sz="1650" dirty="0"/>
              <a:t> automatically adds duns$ to the Employee ID.</a:t>
            </a:r>
          </a:p>
          <a:p>
            <a:pPr>
              <a:spcBef>
                <a:spcPts val="1200"/>
              </a:spcBef>
            </a:pPr>
            <a:r>
              <a:rPr lang="en-US" sz="1650" dirty="0"/>
              <a:t>Enter remaining information making sure telephone number is 10 digits and Email address is formatted correctly.</a:t>
            </a:r>
          </a:p>
          <a:p>
            <a:pPr>
              <a:spcBef>
                <a:spcPts val="1200"/>
              </a:spcBef>
            </a:pPr>
            <a:r>
              <a:rPr lang="en-US" sz="1650" dirty="0"/>
              <a:t>Your Company duns will be defaulted in the Company field.</a:t>
            </a:r>
          </a:p>
          <a:p>
            <a:pPr>
              <a:spcBef>
                <a:spcPts val="1200"/>
              </a:spcBef>
            </a:pPr>
            <a:r>
              <a:rPr lang="en-US" sz="1650" dirty="0"/>
              <a:t>User Type: User type will typically be either Regular or MP Admin User.</a:t>
            </a:r>
          </a:p>
          <a:p>
            <a:pPr>
              <a:spcBef>
                <a:spcPts val="1200"/>
              </a:spcBef>
            </a:pPr>
            <a:r>
              <a:rPr lang="en-US" sz="1650" dirty="0"/>
              <a:t>Select OK to continue.</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r="13165"/>
          <a:stretch>
            <a:fillRect/>
          </a:stretch>
        </p:blipFill>
        <p:spPr bwMode="auto">
          <a:xfrm>
            <a:off x="209550" y="1066800"/>
            <a:ext cx="527685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3342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it-IT" dirty="0"/>
              <a:t>Data Variance (DEV) Non LSE Issues</a:t>
            </a:r>
            <a:endParaRPr lang="en-US" b="1" dirty="0">
              <a:solidFill>
                <a:schemeClr val="accent1"/>
              </a:solidFill>
            </a:endParaRPr>
          </a:p>
        </p:txBody>
      </p:sp>
      <p:sp>
        <p:nvSpPr>
          <p:cNvPr id="3" name="Content Placeholder 2"/>
          <p:cNvSpPr>
            <a:spLocks noGrp="1"/>
          </p:cNvSpPr>
          <p:nvPr>
            <p:ph idx="1"/>
          </p:nvPr>
        </p:nvSpPr>
        <p:spPr>
          <a:xfrm>
            <a:off x="304800" y="914400"/>
            <a:ext cx="8534400" cy="304800"/>
          </a:xfrm>
        </p:spPr>
        <p:txBody>
          <a:bodyPr/>
          <a:lstStyle/>
          <a:p>
            <a:pPr marL="0" indent="0">
              <a:spcBef>
                <a:spcPts val="1200"/>
              </a:spcBef>
              <a:buNone/>
            </a:pPr>
            <a:r>
              <a:rPr lang="en-US" sz="1800" b="1" dirty="0" smtClean="0"/>
              <a:t>Valid </a:t>
            </a:r>
            <a:r>
              <a:rPr lang="en-US" sz="1800" b="1" dirty="0"/>
              <a:t>submission of Data Extract Variance Types: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60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355860525"/>
              </p:ext>
            </p:extLst>
          </p:nvPr>
        </p:nvGraphicFramePr>
        <p:xfrm>
          <a:off x="190500" y="1371600"/>
          <a:ext cx="8763000" cy="4770120"/>
        </p:xfrm>
        <a:graphic>
          <a:graphicData uri="http://schemas.openxmlformats.org/drawingml/2006/table">
            <a:tbl>
              <a:tblPr firstRow="1" bandRow="1">
                <a:tableStyleId>{5C22544A-7EE6-4342-B048-85BDC9FD1C3A}</a:tableStyleId>
              </a:tblPr>
              <a:tblGrid>
                <a:gridCol w="4914900"/>
                <a:gridCol w="3848100"/>
              </a:tblGrid>
              <a:tr h="370840">
                <a:tc>
                  <a:txBody>
                    <a:bodyPr/>
                    <a:lstStyle/>
                    <a:p>
                      <a:pPr algn="ctr"/>
                      <a:r>
                        <a:rPr lang="en-US" sz="1400" dirty="0" smtClean="0"/>
                        <a:t>Description of Variance</a:t>
                      </a:r>
                      <a:endParaRPr lang="en-US" sz="1400" dirty="0"/>
                    </a:p>
                  </a:txBody>
                  <a:tcPr marT="91440" marB="91440"/>
                </a:tc>
                <a:tc>
                  <a:txBody>
                    <a:bodyPr/>
                    <a:lstStyle/>
                    <a:p>
                      <a:pPr algn="ctr"/>
                      <a:r>
                        <a:rPr lang="en-US" sz="1400" dirty="0" smtClean="0"/>
                        <a:t>Details</a:t>
                      </a:r>
                      <a:endParaRPr lang="en-US" sz="1400" dirty="0"/>
                    </a:p>
                  </a:txBody>
                  <a:tcPr marT="91440" marB="91440"/>
                </a:tc>
              </a:tr>
              <a:tr h="370840">
                <a:tc>
                  <a:txBody>
                    <a:bodyPr/>
                    <a:lstStyle/>
                    <a:p>
                      <a:r>
                        <a:rPr kumimoji="0" lang="en-US" sz="1400" kern="1200" dirty="0" smtClean="0">
                          <a:solidFill>
                            <a:schemeClr val="dk1"/>
                          </a:solidFill>
                          <a:effectLst/>
                          <a:latin typeface="+mn-lt"/>
                          <a:ea typeface="+mn-ea"/>
                          <a:cs typeface="+mn-cs"/>
                        </a:rPr>
                        <a:t>ESI ID present in TDSP system but not in ERCOT system</a:t>
                      </a:r>
                      <a:endParaRPr lang="en-US" sz="1400" dirty="0"/>
                    </a:p>
                  </a:txBody>
                  <a:tcPr anchor="ctr"/>
                </a:tc>
                <a:tc>
                  <a:txBody>
                    <a:bodyPr/>
                    <a:lstStyle/>
                    <a:p>
                      <a:pPr marL="0" lvl="0" indent="0">
                        <a:buFont typeface="Arial" panose="020B0604020202020204" pitchFamily="34" charset="0"/>
                        <a:buNone/>
                      </a:pPr>
                      <a:r>
                        <a:rPr kumimoji="0" lang="en-US" sz="1400" kern="1200" dirty="0" smtClean="0">
                          <a:solidFill>
                            <a:schemeClr val="dk1"/>
                          </a:solidFill>
                          <a:effectLst/>
                          <a:latin typeface="+mn-lt"/>
                          <a:ea typeface="+mn-ea"/>
                          <a:cs typeface="+mn-cs"/>
                        </a:rPr>
                        <a:t>ESI ID does not exist in ERCOT systems</a:t>
                      </a:r>
                      <a:endParaRPr lang="en-US" sz="1400" dirty="0"/>
                    </a:p>
                  </a:txBody>
                  <a:tcPr anchor="ctr"/>
                </a:tc>
              </a:tr>
              <a:tr h="370840">
                <a:tc>
                  <a:txBody>
                    <a:bodyPr/>
                    <a:lstStyle/>
                    <a:p>
                      <a:r>
                        <a:rPr kumimoji="0" lang="en-US" sz="1400" kern="1200" dirty="0" smtClean="0">
                          <a:solidFill>
                            <a:schemeClr val="dk1"/>
                          </a:solidFill>
                          <a:effectLst/>
                          <a:latin typeface="+mn-lt"/>
                          <a:ea typeface="+mn-ea"/>
                          <a:cs typeface="+mn-cs"/>
                        </a:rPr>
                        <a:t>ESI ID present in ERCOT system but not in MP system</a:t>
                      </a:r>
                      <a:endParaRPr lang="en-US" sz="1400" dirty="0"/>
                    </a:p>
                  </a:txBody>
                  <a:tcPr anchor="ctr"/>
                </a:tc>
                <a:tc>
                  <a:txBody>
                    <a:bodyPr/>
                    <a:lstStyle/>
                    <a:p>
                      <a:pPr marL="0" lvl="0" indent="0">
                        <a:buFont typeface="Arial" panose="020B0604020202020204" pitchFamily="34" charset="0"/>
                        <a:buNone/>
                      </a:pPr>
                      <a:r>
                        <a:rPr kumimoji="0" lang="en-US" sz="1400" kern="1200" dirty="0" smtClean="0">
                          <a:solidFill>
                            <a:schemeClr val="dk1"/>
                          </a:solidFill>
                          <a:effectLst/>
                          <a:latin typeface="+mn-lt"/>
                          <a:ea typeface="+mn-ea"/>
                          <a:cs typeface="+mn-cs"/>
                        </a:rPr>
                        <a:t>ESI ID needs to be retired</a:t>
                      </a:r>
                      <a:endParaRPr lang="en-US" sz="1400" dirty="0"/>
                    </a:p>
                  </a:txBody>
                  <a:tcPr anchor="ctr"/>
                </a:tc>
              </a:tr>
              <a:tr h="370840">
                <a:tc>
                  <a:txBody>
                    <a:bodyPr/>
                    <a:lstStyle/>
                    <a:p>
                      <a:r>
                        <a:rPr kumimoji="0" lang="en-US" sz="1400" kern="1200" dirty="0" smtClean="0">
                          <a:solidFill>
                            <a:schemeClr val="dk1"/>
                          </a:solidFill>
                          <a:effectLst/>
                          <a:latin typeface="+mn-lt"/>
                          <a:ea typeface="+mn-ea"/>
                          <a:cs typeface="+mn-cs"/>
                        </a:rPr>
                        <a:t>ESI ID present in ERCOT system but has start date issues</a:t>
                      </a:r>
                      <a:endParaRPr lang="en-US" sz="1400" dirty="0"/>
                    </a:p>
                  </a:txBody>
                  <a:tcPr/>
                </a:tc>
                <a:tc>
                  <a:txBody>
                    <a:bodyPr/>
                    <a:lstStyle/>
                    <a:p>
                      <a:pPr marL="0" lvl="0" indent="0">
                        <a:buFont typeface="Arial" panose="020B0604020202020204" pitchFamily="34" charset="0"/>
                        <a:buNone/>
                      </a:pPr>
                      <a:r>
                        <a:rPr kumimoji="0" lang="en-US" sz="1400" kern="1200" dirty="0" smtClean="0">
                          <a:solidFill>
                            <a:schemeClr val="dk1"/>
                          </a:solidFill>
                          <a:effectLst/>
                          <a:latin typeface="+mn-lt"/>
                          <a:ea typeface="+mn-ea"/>
                          <a:cs typeface="+mn-cs"/>
                        </a:rPr>
                        <a:t>ESI ID Start Date needs to be adjusted  to an earlier date</a:t>
                      </a:r>
                      <a:endParaRPr lang="en-US" sz="1400" dirty="0"/>
                    </a:p>
                  </a:txBody>
                  <a:tcPr anchor="ctr"/>
                </a:tc>
              </a:tr>
              <a:tr h="370840">
                <a:tc>
                  <a:txBody>
                    <a:bodyPr/>
                    <a:lstStyle/>
                    <a:p>
                      <a:r>
                        <a:rPr lang="en-US" sz="1400" dirty="0" smtClean="0"/>
                        <a:t>Inactive record has date issues</a:t>
                      </a:r>
                      <a:endParaRPr lang="en-US" sz="1400" dirty="0"/>
                    </a:p>
                  </a:txBody>
                  <a:tcPr anchor="ctr"/>
                </a:tc>
                <a:tc>
                  <a:txBody>
                    <a:bodyPr/>
                    <a:lstStyle/>
                    <a:p>
                      <a:pPr marL="0" lvl="0" indent="0">
                        <a:buFont typeface="Arial" panose="020B0604020202020204" pitchFamily="34" charset="0"/>
                        <a:buNone/>
                      </a:pPr>
                      <a:r>
                        <a:rPr lang="en-US" sz="1400" dirty="0" smtClean="0"/>
                        <a:t>ESI ID is Inactive but has incorrect date</a:t>
                      </a:r>
                      <a:endParaRPr lang="en-US" sz="1400" dirty="0"/>
                    </a:p>
                  </a:txBody>
                  <a:tcPr anchor="ctr"/>
                </a:tc>
              </a:tr>
              <a:tr h="370840">
                <a:tc>
                  <a:txBody>
                    <a:bodyPr/>
                    <a:lstStyle/>
                    <a:p>
                      <a:r>
                        <a:rPr lang="en-US" sz="1400" dirty="0" smtClean="0"/>
                        <a:t>Status Assignment</a:t>
                      </a:r>
                      <a:endParaRPr lang="en-US" sz="1400" dirty="0"/>
                    </a:p>
                  </a:txBody>
                  <a:tcPr anchor="ctr"/>
                </a:tc>
                <a:tc>
                  <a:txBody>
                    <a:bodyPr/>
                    <a:lstStyle/>
                    <a:p>
                      <a:pPr marL="0" lvl="0" indent="0">
                        <a:buFont typeface="Arial" panose="020B0604020202020204" pitchFamily="34" charset="0"/>
                        <a:buNone/>
                      </a:pPr>
                      <a:r>
                        <a:rPr lang="en-US" sz="1400" dirty="0" smtClean="0"/>
                        <a:t>Status needs to be Inactive</a:t>
                      </a:r>
                      <a:endParaRPr lang="en-US" sz="1400" dirty="0"/>
                    </a:p>
                  </a:txBody>
                  <a:tcPr anchor="ctr"/>
                </a:tc>
              </a:tr>
              <a:tr h="370840">
                <a:tc>
                  <a:txBody>
                    <a:bodyPr/>
                    <a:lstStyle/>
                    <a:p>
                      <a:r>
                        <a:rPr lang="en-US" sz="1400" dirty="0" smtClean="0"/>
                        <a:t>Un-Retire ESI ID</a:t>
                      </a:r>
                      <a:endParaRPr lang="en-US" sz="1400" dirty="0"/>
                    </a:p>
                  </a:txBody>
                  <a:tcPr anchor="ctr"/>
                </a:tc>
                <a:tc>
                  <a:txBody>
                    <a:bodyPr/>
                    <a:lstStyle/>
                    <a:p>
                      <a:pPr marL="0" lvl="0" indent="0">
                        <a:buFont typeface="Arial" panose="020B0604020202020204" pitchFamily="34" charset="0"/>
                        <a:buNone/>
                      </a:pPr>
                      <a:r>
                        <a:rPr lang="en-US" sz="1400" dirty="0" smtClean="0"/>
                        <a:t>ESI ID retired in error, reinstate to De-energized</a:t>
                      </a:r>
                    </a:p>
                  </a:txBody>
                  <a:tcPr anchor="ctr"/>
                </a:tc>
              </a:tr>
              <a:tr h="370840">
                <a:tc>
                  <a:txBody>
                    <a:bodyPr/>
                    <a:lstStyle/>
                    <a:p>
                      <a:r>
                        <a:rPr lang="fr-FR" sz="1400" dirty="0" smtClean="0"/>
                        <a:t>Region Code Assignment</a:t>
                      </a:r>
                      <a:r>
                        <a:rPr lang="fr-FR" sz="1400" baseline="0" dirty="0" smtClean="0"/>
                        <a:t> </a:t>
                      </a:r>
                      <a:endParaRPr lang="en-US" sz="1400" dirty="0"/>
                    </a:p>
                  </a:txBody>
                  <a:tcPr anchor="ctr"/>
                </a:tc>
                <a:tc>
                  <a:txBody>
                    <a:bodyPr/>
                    <a:lstStyle/>
                    <a:p>
                      <a:pPr marL="0" lvl="0" indent="0">
                        <a:buFont typeface="Arial" panose="020B0604020202020204" pitchFamily="34" charset="0"/>
                        <a:buNone/>
                      </a:pPr>
                      <a:r>
                        <a:rPr lang="fr-FR" sz="1400" dirty="0" smtClean="0"/>
                        <a:t>Incorrect Region Code</a:t>
                      </a:r>
                      <a:endParaRPr lang="en-US" sz="1400" dirty="0"/>
                    </a:p>
                  </a:txBody>
                  <a:tcPr anchor="ctr"/>
                </a:tc>
              </a:tr>
              <a:tr h="370840">
                <a:tc>
                  <a:txBody>
                    <a:bodyPr/>
                    <a:lstStyle/>
                    <a:p>
                      <a:r>
                        <a:rPr lang="en-US" sz="1400" dirty="0" smtClean="0"/>
                        <a:t>Loss Code Assignment</a:t>
                      </a:r>
                      <a:endParaRPr lang="en-US" sz="1400" dirty="0"/>
                    </a:p>
                  </a:txBody>
                  <a:tcPr anchor="ctr"/>
                </a:tc>
                <a:tc>
                  <a:txBody>
                    <a:bodyPr/>
                    <a:lstStyle/>
                    <a:p>
                      <a:pPr marL="0" lvl="0" indent="0">
                        <a:buFont typeface="Arial" panose="020B0604020202020204" pitchFamily="34" charset="0"/>
                        <a:buNone/>
                      </a:pPr>
                      <a:r>
                        <a:rPr lang="en-US" sz="1400" dirty="0" smtClean="0"/>
                        <a:t>Incorrect Loss Code</a:t>
                      </a:r>
                      <a:endParaRPr lang="en-US" sz="1400" dirty="0"/>
                    </a:p>
                  </a:txBody>
                  <a:tcPr anchor="ctr"/>
                </a:tc>
              </a:tr>
              <a:tr h="370840">
                <a:tc>
                  <a:txBody>
                    <a:bodyPr/>
                    <a:lstStyle/>
                    <a:p>
                      <a:r>
                        <a:rPr lang="en-US" sz="1400" dirty="0" smtClean="0"/>
                        <a:t>Profile Code Assignment</a:t>
                      </a:r>
                      <a:endParaRPr lang="en-US" sz="1400" dirty="0"/>
                    </a:p>
                  </a:txBody>
                  <a:tcPr anchor="ctr"/>
                </a:tc>
                <a:tc>
                  <a:txBody>
                    <a:bodyPr/>
                    <a:lstStyle/>
                    <a:p>
                      <a:pPr marL="0" lvl="0" indent="0">
                        <a:buFont typeface="Arial" panose="020B0604020202020204" pitchFamily="34" charset="0"/>
                        <a:buNone/>
                      </a:pPr>
                      <a:r>
                        <a:rPr lang="en-US" sz="1400" dirty="0" smtClean="0"/>
                        <a:t>Incorrect Profile Code</a:t>
                      </a:r>
                      <a:endParaRPr lang="en-US" sz="1400" dirty="0"/>
                    </a:p>
                  </a:txBody>
                  <a:tcPr anchor="ctr"/>
                </a:tc>
              </a:tr>
              <a:tr h="370840">
                <a:tc>
                  <a:txBody>
                    <a:bodyPr/>
                    <a:lstStyle/>
                    <a:p>
                      <a:r>
                        <a:rPr lang="en-US" sz="1400" dirty="0" smtClean="0"/>
                        <a:t>Station Code Assignment</a:t>
                      </a:r>
                      <a:endParaRPr lang="en-US" sz="1400" dirty="0"/>
                    </a:p>
                  </a:txBody>
                  <a:tcPr anchor="ctr"/>
                </a:tc>
                <a:tc>
                  <a:txBody>
                    <a:bodyPr/>
                    <a:lstStyle/>
                    <a:p>
                      <a:pPr marL="0" lvl="0" indent="0">
                        <a:buFont typeface="Arial" panose="020B0604020202020204" pitchFamily="34" charset="0"/>
                        <a:buNone/>
                      </a:pPr>
                      <a:r>
                        <a:rPr lang="en-US" sz="1400" dirty="0" smtClean="0"/>
                        <a:t>Incorrect Station Code</a:t>
                      </a:r>
                      <a:endParaRPr lang="en-US" sz="1400" dirty="0"/>
                    </a:p>
                  </a:txBody>
                  <a:tcPr anchor="ctr"/>
                </a:tc>
              </a:tr>
              <a:tr h="370840">
                <a:tc>
                  <a:txBody>
                    <a:bodyPr/>
                    <a:lstStyle/>
                    <a:p>
                      <a:r>
                        <a:rPr lang="en-US" sz="1400" dirty="0" smtClean="0"/>
                        <a:t>Zip Assignment</a:t>
                      </a:r>
                      <a:endParaRPr lang="en-US" sz="1400" dirty="0"/>
                    </a:p>
                  </a:txBody>
                  <a:tcPr anchor="ctr"/>
                </a:tc>
                <a:tc>
                  <a:txBody>
                    <a:bodyPr/>
                    <a:lstStyle/>
                    <a:p>
                      <a:pPr marL="0" lvl="0" indent="0">
                        <a:buFont typeface="Arial" panose="020B0604020202020204" pitchFamily="34" charset="0"/>
                        <a:buNone/>
                      </a:pPr>
                      <a:r>
                        <a:rPr lang="en-US" sz="1400" dirty="0" smtClean="0"/>
                        <a:t>Incorrect Zip</a:t>
                      </a:r>
                      <a:endParaRPr lang="en-US" sz="1400" dirty="0"/>
                    </a:p>
                  </a:txBody>
                  <a:tcPr anchor="ctr"/>
                </a:tc>
              </a:tr>
            </a:tbl>
          </a:graphicData>
        </a:graphic>
      </p:graphicFrame>
    </p:spTree>
    <p:extLst>
      <p:ext uri="{BB962C8B-B14F-4D97-AF65-F5344CB8AC3E}">
        <p14:creationId xmlns:p14="http://schemas.microsoft.com/office/powerpoint/2010/main" val="17843732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it-IT" dirty="0"/>
              <a:t>Data Variance (DEV) Non LSE Issues</a:t>
            </a:r>
            <a:endParaRPr lang="en-US" b="1" dirty="0">
              <a:solidFill>
                <a:schemeClr val="accent1"/>
              </a:solidFill>
            </a:endParaRPr>
          </a:p>
        </p:txBody>
      </p:sp>
      <p:sp>
        <p:nvSpPr>
          <p:cNvPr id="3" name="Content Placeholder 2"/>
          <p:cNvSpPr>
            <a:spLocks noGrp="1"/>
          </p:cNvSpPr>
          <p:nvPr>
            <p:ph idx="1"/>
          </p:nvPr>
        </p:nvSpPr>
        <p:spPr>
          <a:xfrm>
            <a:off x="304800" y="914400"/>
            <a:ext cx="8534400" cy="304800"/>
          </a:xfrm>
        </p:spPr>
        <p:txBody>
          <a:bodyPr/>
          <a:lstStyle/>
          <a:p>
            <a:pPr marL="0" indent="0">
              <a:spcBef>
                <a:spcPts val="1200"/>
              </a:spcBef>
              <a:buNone/>
            </a:pPr>
            <a:r>
              <a:rPr lang="en-US" sz="1800" b="1" dirty="0" smtClean="0"/>
              <a:t>Valid </a:t>
            </a:r>
            <a:r>
              <a:rPr lang="en-US" sz="1800" b="1" dirty="0"/>
              <a:t>submission of Data Extract Variance Types: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61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86070870"/>
              </p:ext>
            </p:extLst>
          </p:nvPr>
        </p:nvGraphicFramePr>
        <p:xfrm>
          <a:off x="190500" y="1371600"/>
          <a:ext cx="8763000" cy="4663440"/>
        </p:xfrm>
        <a:graphic>
          <a:graphicData uri="http://schemas.openxmlformats.org/drawingml/2006/table">
            <a:tbl>
              <a:tblPr firstRow="1" bandRow="1">
                <a:tableStyleId>{5C22544A-7EE6-4342-B048-85BDC9FD1C3A}</a:tableStyleId>
              </a:tblPr>
              <a:tblGrid>
                <a:gridCol w="4914900"/>
                <a:gridCol w="3848100"/>
              </a:tblGrid>
              <a:tr h="370840">
                <a:tc>
                  <a:txBody>
                    <a:bodyPr/>
                    <a:lstStyle/>
                    <a:p>
                      <a:pPr algn="ctr"/>
                      <a:r>
                        <a:rPr lang="en-US" sz="1400" dirty="0" smtClean="0"/>
                        <a:t>Description of Variance</a:t>
                      </a:r>
                      <a:endParaRPr lang="en-US" sz="1400" dirty="0"/>
                    </a:p>
                  </a:txBody>
                  <a:tcPr marT="91440" marB="91440"/>
                </a:tc>
                <a:tc>
                  <a:txBody>
                    <a:bodyPr/>
                    <a:lstStyle/>
                    <a:p>
                      <a:pPr algn="ctr"/>
                      <a:r>
                        <a:rPr lang="en-US" sz="1400" dirty="0" smtClean="0"/>
                        <a:t>Details</a:t>
                      </a:r>
                      <a:endParaRPr lang="en-US" sz="1400" dirty="0"/>
                    </a:p>
                  </a:txBody>
                  <a:tcPr marT="91440" marB="91440"/>
                </a:tc>
              </a:tr>
              <a:tr h="370840">
                <a:tc>
                  <a:txBody>
                    <a:bodyPr/>
                    <a:lstStyle/>
                    <a:p>
                      <a:r>
                        <a:rPr lang="en-US" sz="1450" dirty="0" smtClean="0"/>
                        <a:t>IDR Usage present in MP system but not in ERCOT system</a:t>
                      </a:r>
                      <a:endParaRPr lang="en-US" sz="1450" dirty="0"/>
                    </a:p>
                  </a:txBody>
                  <a:tcPr/>
                </a:tc>
                <a:tc>
                  <a:txBody>
                    <a:bodyPr/>
                    <a:lstStyle/>
                    <a:p>
                      <a:pPr marL="0" lvl="0" indent="0">
                        <a:buFont typeface="Arial" panose="020B0604020202020204" pitchFamily="34" charset="0"/>
                        <a:buNone/>
                      </a:pPr>
                      <a:r>
                        <a:rPr lang="en-US" sz="1450" dirty="0" smtClean="0"/>
                        <a:t>IDR Data needs to be loaded at ERCOT</a:t>
                      </a:r>
                      <a:endParaRPr lang="en-US" sz="1450" dirty="0"/>
                    </a:p>
                  </a:txBody>
                  <a:tcPr/>
                </a:tc>
              </a:tr>
              <a:tr h="370840">
                <a:tc>
                  <a:txBody>
                    <a:bodyPr/>
                    <a:lstStyle/>
                    <a:p>
                      <a:r>
                        <a:rPr lang="en-US" sz="1450" dirty="0" smtClean="0"/>
                        <a:t>IDR Usage present in ERCOT system but not in MP system</a:t>
                      </a:r>
                      <a:endParaRPr lang="en-US" sz="1450" dirty="0"/>
                    </a:p>
                  </a:txBody>
                  <a:tcPr/>
                </a:tc>
                <a:tc>
                  <a:txBody>
                    <a:bodyPr/>
                    <a:lstStyle/>
                    <a:p>
                      <a:pPr marL="0" lvl="0" indent="0">
                        <a:buFont typeface="Arial" panose="020B0604020202020204" pitchFamily="34" charset="0"/>
                        <a:buNone/>
                      </a:pPr>
                      <a:r>
                        <a:rPr lang="en-US" sz="1450" dirty="0" smtClean="0"/>
                        <a:t>Data needs to be cancelled from ERCOT system or TDSP to submit IDR Data to CR</a:t>
                      </a:r>
                      <a:endParaRPr lang="en-US" sz="1450" dirty="0"/>
                    </a:p>
                  </a:txBody>
                  <a:tcPr/>
                </a:tc>
              </a:tr>
              <a:tr h="370840">
                <a:tc>
                  <a:txBody>
                    <a:bodyPr/>
                    <a:lstStyle/>
                    <a:p>
                      <a:r>
                        <a:rPr lang="en-US" sz="1450" dirty="0" smtClean="0"/>
                        <a:t>IDR Usage present in both systems but has date issues</a:t>
                      </a:r>
                      <a:endParaRPr lang="en-US" sz="1450" dirty="0"/>
                    </a:p>
                  </a:txBody>
                  <a:tcPr/>
                </a:tc>
                <a:tc>
                  <a:txBody>
                    <a:bodyPr/>
                    <a:lstStyle/>
                    <a:p>
                      <a:pPr marL="0" lvl="0" indent="0">
                        <a:buFont typeface="Arial" panose="020B0604020202020204" pitchFamily="34" charset="0"/>
                        <a:buNone/>
                      </a:pPr>
                      <a:r>
                        <a:rPr lang="en-US" sz="1450" dirty="0" smtClean="0"/>
                        <a:t>Delete and reload LSE file or TDSP to verify IDR Data values</a:t>
                      </a:r>
                      <a:endParaRPr lang="en-US" sz="1450" dirty="0"/>
                    </a:p>
                  </a:txBody>
                  <a:tcPr/>
                </a:tc>
              </a:tr>
              <a:tr h="370840">
                <a:tc>
                  <a:txBody>
                    <a:bodyPr/>
                    <a:lstStyle/>
                    <a:p>
                      <a:r>
                        <a:rPr lang="en-US" sz="1450" dirty="0" smtClean="0"/>
                        <a:t>IDR Usage present in both systems but has kWh issues</a:t>
                      </a:r>
                      <a:endParaRPr lang="en-US" sz="1450" dirty="0"/>
                    </a:p>
                  </a:txBody>
                  <a:tcPr/>
                </a:tc>
                <a:tc>
                  <a:txBody>
                    <a:bodyPr/>
                    <a:lstStyle/>
                    <a:p>
                      <a:pPr marL="0" lvl="0" indent="0">
                        <a:buFont typeface="Arial" panose="020B0604020202020204" pitchFamily="34" charset="0"/>
                        <a:buNone/>
                      </a:pPr>
                      <a:r>
                        <a:rPr lang="en-US" sz="1450" dirty="0" smtClean="0"/>
                        <a:t>Load corrected LSE file or TDSP to verify IDR Data values</a:t>
                      </a:r>
                      <a:endParaRPr lang="en-US" sz="1450" dirty="0"/>
                    </a:p>
                  </a:txBody>
                  <a:tcPr/>
                </a:tc>
              </a:tr>
              <a:tr h="370840">
                <a:tc>
                  <a:txBody>
                    <a:bodyPr/>
                    <a:lstStyle/>
                    <a:p>
                      <a:r>
                        <a:rPr lang="en-US" sz="1450" dirty="0" smtClean="0"/>
                        <a:t>Non-IDR Usage present in MP system but not in ERCOT system</a:t>
                      </a:r>
                      <a:endParaRPr lang="en-US" sz="1450" dirty="0"/>
                    </a:p>
                  </a:txBody>
                  <a:tcPr/>
                </a:tc>
                <a:tc>
                  <a:txBody>
                    <a:bodyPr/>
                    <a:lstStyle/>
                    <a:p>
                      <a:pPr marL="0" lvl="0" indent="0">
                        <a:buFont typeface="Arial" panose="020B0604020202020204" pitchFamily="34" charset="0"/>
                        <a:buNone/>
                      </a:pPr>
                      <a:r>
                        <a:rPr lang="en-US" sz="1450" dirty="0" smtClean="0"/>
                        <a:t>NIDR Data needs to be loaded at ERCOT</a:t>
                      </a:r>
                    </a:p>
                    <a:p>
                      <a:pPr marL="0" lvl="0" indent="0">
                        <a:buFont typeface="Arial" panose="020B0604020202020204" pitchFamily="34" charset="0"/>
                        <a:buNone/>
                      </a:pPr>
                      <a:endParaRPr lang="en-US" sz="1450" dirty="0" smtClean="0"/>
                    </a:p>
                  </a:txBody>
                  <a:tcPr/>
                </a:tc>
              </a:tr>
              <a:tr h="370840">
                <a:tc>
                  <a:txBody>
                    <a:bodyPr/>
                    <a:lstStyle/>
                    <a:p>
                      <a:r>
                        <a:rPr lang="en-US" sz="1450" dirty="0" smtClean="0"/>
                        <a:t>Non-IDR Usage present in ERCOT system but not in MP system</a:t>
                      </a:r>
                      <a:endParaRPr lang="en-US" sz="1450" dirty="0"/>
                    </a:p>
                  </a:txBody>
                  <a:tcPr/>
                </a:tc>
                <a:tc>
                  <a:txBody>
                    <a:bodyPr/>
                    <a:lstStyle/>
                    <a:p>
                      <a:pPr marL="0" lvl="0" indent="0">
                        <a:buFont typeface="Arial" panose="020B0604020202020204" pitchFamily="34" charset="0"/>
                        <a:buNone/>
                      </a:pPr>
                      <a:r>
                        <a:rPr lang="en-US" sz="1450" dirty="0" smtClean="0"/>
                        <a:t>Data needs to be cancelled from ERCOT system or TDSP to submit NIDR Data to CR</a:t>
                      </a:r>
                      <a:endParaRPr lang="en-US" sz="1450" dirty="0"/>
                    </a:p>
                  </a:txBody>
                  <a:tcPr/>
                </a:tc>
              </a:tr>
              <a:tr h="370840">
                <a:tc>
                  <a:txBody>
                    <a:bodyPr/>
                    <a:lstStyle/>
                    <a:p>
                      <a:r>
                        <a:rPr lang="en-US" sz="1450" dirty="0" smtClean="0"/>
                        <a:t>Non-IDR Usage present in both systems but has date issues</a:t>
                      </a:r>
                      <a:endParaRPr lang="en-US" sz="1450" dirty="0"/>
                    </a:p>
                  </a:txBody>
                  <a:tcPr/>
                </a:tc>
                <a:tc>
                  <a:txBody>
                    <a:bodyPr/>
                    <a:lstStyle/>
                    <a:p>
                      <a:pPr marL="0" lvl="0" indent="0">
                        <a:buFont typeface="Arial" panose="020B0604020202020204" pitchFamily="34" charset="0"/>
                        <a:buNone/>
                      </a:pPr>
                      <a:r>
                        <a:rPr lang="en-US" sz="1450" dirty="0" smtClean="0"/>
                        <a:t>Dates of NIDR reads are incorrect. Update to new STOPTIME</a:t>
                      </a:r>
                      <a:endParaRPr lang="en-US" sz="1450" dirty="0"/>
                    </a:p>
                  </a:txBody>
                  <a:tcPr/>
                </a:tc>
              </a:tr>
              <a:tr h="370840">
                <a:tc>
                  <a:txBody>
                    <a:bodyPr/>
                    <a:lstStyle/>
                    <a:p>
                      <a:r>
                        <a:rPr lang="en-US" sz="1450" dirty="0" smtClean="0"/>
                        <a:t>Non-IDR Usage present in both systems but has kWh or kW total issues</a:t>
                      </a:r>
                      <a:endParaRPr lang="en-US" sz="1450" dirty="0"/>
                    </a:p>
                  </a:txBody>
                  <a:tcPr/>
                </a:tc>
                <a:tc>
                  <a:txBody>
                    <a:bodyPr/>
                    <a:lstStyle/>
                    <a:p>
                      <a:pPr marL="0" lvl="0" indent="0">
                        <a:buFont typeface="Arial" panose="020B0604020202020204" pitchFamily="34" charset="0"/>
                        <a:buNone/>
                      </a:pPr>
                      <a:r>
                        <a:rPr lang="en-US" sz="1450" dirty="0" smtClean="0"/>
                        <a:t>Need to update loaded data or TDSP to verify NIDR Data values</a:t>
                      </a:r>
                    </a:p>
                  </a:txBody>
                  <a:tcPr/>
                </a:tc>
              </a:tr>
            </a:tbl>
          </a:graphicData>
        </a:graphic>
      </p:graphicFrame>
    </p:spTree>
    <p:extLst>
      <p:ext uri="{BB962C8B-B14F-4D97-AF65-F5344CB8AC3E}">
        <p14:creationId xmlns:p14="http://schemas.microsoft.com/office/powerpoint/2010/main" val="24557932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it-IT" dirty="0"/>
              <a:t>Data Variance (DEV) Non LSE Issues</a:t>
            </a:r>
            <a:endParaRPr lang="en-US" b="1" dirty="0">
              <a:solidFill>
                <a:schemeClr val="accent1"/>
              </a:solidFill>
            </a:endParaRPr>
          </a:p>
        </p:txBody>
      </p:sp>
      <p:sp>
        <p:nvSpPr>
          <p:cNvPr id="3" name="Content Placeholder 2"/>
          <p:cNvSpPr>
            <a:spLocks noGrp="1"/>
          </p:cNvSpPr>
          <p:nvPr>
            <p:ph idx="1"/>
          </p:nvPr>
        </p:nvSpPr>
        <p:spPr>
          <a:xfrm>
            <a:off x="304800" y="914400"/>
            <a:ext cx="8534400" cy="2438400"/>
          </a:xfrm>
        </p:spPr>
        <p:txBody>
          <a:bodyPr/>
          <a:lstStyle/>
          <a:p>
            <a:pPr marL="0" indent="0">
              <a:spcBef>
                <a:spcPts val="600"/>
              </a:spcBef>
              <a:buNone/>
            </a:pPr>
            <a:r>
              <a:rPr lang="en-US" sz="1600" b="1" dirty="0"/>
              <a:t>DEV Non LSE Timing</a:t>
            </a:r>
          </a:p>
          <a:p>
            <a:pPr marL="0" indent="0">
              <a:spcBef>
                <a:spcPts val="1200"/>
              </a:spcBef>
              <a:buNone/>
            </a:pPr>
            <a:r>
              <a:rPr lang="en-US" sz="1600" dirty="0"/>
              <a:t>Per the 10-16-2003 RMS directive, a 75 calendar day deadline for completion of each issue will be implemented. Each MP (including ERCOT) will complete the DEV process in accordance with the timelines and other requirements of the DEV manual.  Variance must be submitted at least 75 calendar days prior to the scheduled True-Up settlement/resettlement to allow the full 75 calendar day resolution period for the various parties Variances submitted in less than 75 calendar days from the scheduled resettlement of the True-Up settlement/resettlement may not be fully resolved prior to the True-Up settlement/resettlement</a:t>
            </a:r>
            <a:r>
              <a:rPr lang="en-US" sz="1600" dirty="0" smtClean="0"/>
              <a:t>.</a:t>
            </a: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62</a:t>
            </a:fld>
            <a:endParaRPr lang="en-US"/>
          </a:p>
        </p:txBody>
      </p:sp>
    </p:spTree>
    <p:extLst>
      <p:ext uri="{BB962C8B-B14F-4D97-AF65-F5344CB8AC3E}">
        <p14:creationId xmlns:p14="http://schemas.microsoft.com/office/powerpoint/2010/main" val="31840964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it-IT" dirty="0"/>
              <a:t>Data Variance (DEV) Non LSE Issues</a:t>
            </a:r>
            <a:endParaRPr lang="en-US" b="1" dirty="0">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a:spcBef>
                <a:spcPts val="600"/>
              </a:spcBef>
              <a:buNone/>
            </a:pPr>
            <a:r>
              <a:rPr lang="en-US" sz="1600" b="1" dirty="0"/>
              <a:t>DEV Non LSE </a:t>
            </a:r>
            <a:r>
              <a:rPr lang="en-US" sz="1600" b="1" dirty="0" smtClean="0"/>
              <a:t>Timing (cont.)</a:t>
            </a:r>
            <a:endParaRPr lang="en-US" sz="1600" b="1" dirty="0"/>
          </a:p>
          <a:p>
            <a:pPr marL="0" indent="0">
              <a:spcBef>
                <a:spcPts val="1200"/>
              </a:spcBef>
              <a:buNone/>
            </a:pPr>
            <a:r>
              <a:rPr lang="en-US" sz="1600" dirty="0" smtClean="0"/>
              <a:t>The following details the expected turn-around deadlines for variances to ensure the 75 calendar day timeline is met:   </a:t>
            </a:r>
          </a:p>
          <a:p>
            <a:pPr marL="347472" indent="-347472">
              <a:spcBef>
                <a:spcPts val="1200"/>
              </a:spcBef>
            </a:pPr>
            <a:r>
              <a:rPr lang="en-US" sz="1600" dirty="0" smtClean="0"/>
              <a:t>NIDR and IDR Usage DEV Issues:</a:t>
            </a:r>
          </a:p>
          <a:p>
            <a:pPr marL="747522" lvl="1" indent="-347472">
              <a:spcBef>
                <a:spcPts val="600"/>
              </a:spcBef>
            </a:pPr>
            <a:r>
              <a:rPr lang="en-US" sz="1600" dirty="0" smtClean="0"/>
              <a:t>45 calendar days for TDSP validation and analysis to be completed</a:t>
            </a:r>
          </a:p>
          <a:p>
            <a:pPr marL="747522" lvl="1" indent="-347472">
              <a:spcBef>
                <a:spcPts val="600"/>
              </a:spcBef>
            </a:pPr>
            <a:r>
              <a:rPr lang="en-US" sz="1600" dirty="0" smtClean="0"/>
              <a:t>30 calendar days for TDSP to send transactions (if necessary) or for CR to manually update their system (if needed) </a:t>
            </a:r>
          </a:p>
          <a:p>
            <a:pPr marL="347472" indent="-347472">
              <a:spcBef>
                <a:spcPts val="600"/>
              </a:spcBef>
            </a:pPr>
            <a:r>
              <a:rPr lang="en-US" sz="1600" dirty="0" smtClean="0"/>
              <a:t>ESI ID Characteristics DEV Issues: </a:t>
            </a:r>
          </a:p>
          <a:p>
            <a:pPr marL="747522" lvl="1" indent="-347472">
              <a:spcBef>
                <a:spcPts val="600"/>
              </a:spcBef>
            </a:pPr>
            <a:r>
              <a:rPr lang="en-US" sz="1600" dirty="0" smtClean="0"/>
              <a:t>45 calendar days for TDSP validation and analysis to be completed</a:t>
            </a:r>
          </a:p>
          <a:p>
            <a:pPr marL="747522" lvl="1" indent="-347472">
              <a:spcBef>
                <a:spcPts val="600"/>
              </a:spcBef>
            </a:pPr>
            <a:r>
              <a:rPr lang="en-US" sz="1600" dirty="0" smtClean="0"/>
              <a:t>30 calendar days for TDSP to send transactions (if necessary) or for CR to manually update their system (if needed) </a:t>
            </a:r>
          </a:p>
          <a:p>
            <a:pPr marL="347472" indent="-347472">
              <a:spcBef>
                <a:spcPts val="600"/>
              </a:spcBef>
            </a:pPr>
            <a:r>
              <a:rPr lang="en-US" sz="1600" dirty="0" smtClean="0"/>
              <a:t>ESI ID Existence DEV Issues: </a:t>
            </a:r>
          </a:p>
          <a:p>
            <a:pPr marL="747522" lvl="1" indent="-347472">
              <a:spcBef>
                <a:spcPts val="600"/>
              </a:spcBef>
            </a:pPr>
            <a:r>
              <a:rPr lang="en-US" sz="1600" dirty="0" smtClean="0"/>
              <a:t>10 calendar days for initial validation and analysis by ERCOT</a:t>
            </a:r>
          </a:p>
          <a:p>
            <a:pPr marL="747522" lvl="1" indent="-347472">
              <a:spcBef>
                <a:spcPts val="600"/>
              </a:spcBef>
            </a:pPr>
            <a:r>
              <a:rPr lang="en-US" sz="1600" dirty="0" smtClean="0"/>
              <a:t>65 calendar days for TDSP to send transactions (if necessary) </a:t>
            </a:r>
          </a:p>
          <a:p>
            <a:pPr marL="347472" indent="-347472">
              <a:spcBef>
                <a:spcPts val="600"/>
              </a:spcBef>
            </a:pPr>
            <a:r>
              <a:rPr lang="en-US" sz="1600" dirty="0" smtClean="0"/>
              <a:t>Issues requiring additional analysis or follow-up data from other MPs will be updated in </a:t>
            </a:r>
            <a:r>
              <a:rPr lang="en-US" sz="1600" dirty="0" err="1" smtClean="0"/>
              <a:t>MarkeTrak</a:t>
            </a:r>
            <a:r>
              <a:rPr lang="en-US" sz="1600" dirty="0" smtClean="0"/>
              <a:t> to indicate such a need. MPs are required to respond with the necessary information within seven (7) business days. </a:t>
            </a: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63</a:t>
            </a:fld>
            <a:endParaRPr lang="en-US"/>
          </a:p>
        </p:txBody>
      </p:sp>
    </p:spTree>
    <p:extLst>
      <p:ext uri="{BB962C8B-B14F-4D97-AF65-F5344CB8AC3E}">
        <p14:creationId xmlns:p14="http://schemas.microsoft.com/office/powerpoint/2010/main" val="23868512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it-IT" dirty="0"/>
              <a:t>Data Variance (DEV) Non LSE Issues</a:t>
            </a:r>
            <a:endParaRPr lang="en-US" b="1" dirty="0">
              <a:solidFill>
                <a:schemeClr val="accent1"/>
              </a:solidFill>
            </a:endParaRPr>
          </a:p>
        </p:txBody>
      </p:sp>
      <p:sp>
        <p:nvSpPr>
          <p:cNvPr id="3" name="Content Placeholder 2"/>
          <p:cNvSpPr>
            <a:spLocks noGrp="1"/>
          </p:cNvSpPr>
          <p:nvPr>
            <p:ph idx="1"/>
          </p:nvPr>
        </p:nvSpPr>
        <p:spPr>
          <a:xfrm>
            <a:off x="304800" y="914400"/>
            <a:ext cx="8534400" cy="381000"/>
          </a:xfrm>
        </p:spPr>
        <p:txBody>
          <a:bodyPr/>
          <a:lstStyle/>
          <a:p>
            <a:pPr marL="0" indent="0">
              <a:spcBef>
                <a:spcPts val="1200"/>
              </a:spcBef>
              <a:buNone/>
            </a:pPr>
            <a:r>
              <a:rPr lang="en-US" sz="1600" b="1" dirty="0"/>
              <a:t>Submitting a DEV Non LSE Issue – Example of IDR: In MP System not </a:t>
            </a:r>
            <a:r>
              <a:rPr lang="en-US" sz="1600" b="1" dirty="0" smtClean="0"/>
              <a:t>ERCOT</a:t>
            </a:r>
            <a:endParaRPr lang="en-US" sz="1600" b="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64</a:t>
            </a:fld>
            <a:endParaRPr lang="en-US"/>
          </a:p>
        </p:txBody>
      </p:sp>
      <p:sp>
        <p:nvSpPr>
          <p:cNvPr id="5" name="Content Placeholder 2"/>
          <p:cNvSpPr txBox="1">
            <a:spLocks/>
          </p:cNvSpPr>
          <p:nvPr/>
        </p:nvSpPr>
        <p:spPr>
          <a:xfrm>
            <a:off x="301752" y="1337469"/>
            <a:ext cx="3203448" cy="483473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7472" indent="-347472">
              <a:spcBef>
                <a:spcPts val="1200"/>
              </a:spcBef>
            </a:pPr>
            <a:r>
              <a:rPr lang="en-US" sz="1500" dirty="0" smtClean="0"/>
              <a:t>CR to TDSP</a:t>
            </a:r>
          </a:p>
          <a:p>
            <a:pPr marL="347472" indent="-347472">
              <a:spcBef>
                <a:spcPts val="1200"/>
              </a:spcBef>
            </a:pPr>
            <a:r>
              <a:rPr lang="en-US" sz="1500" dirty="0" smtClean="0"/>
              <a:t>The DEV issue of In MP system not ERCOT should be submitted when the ESI ID IDR meter data is in the MP’s system, but not in the data extract from ERCOT. </a:t>
            </a:r>
          </a:p>
          <a:p>
            <a:pPr marL="347472" indent="-347472">
              <a:spcBef>
                <a:spcPts val="1200"/>
              </a:spcBef>
            </a:pPr>
            <a:r>
              <a:rPr lang="en-US" sz="1500" dirty="0" smtClean="0"/>
              <a:t>The following fields must be populated for successful submission: </a:t>
            </a:r>
          </a:p>
          <a:p>
            <a:pPr marL="747522" lvl="1" indent="-347472">
              <a:spcBef>
                <a:spcPts val="1200"/>
              </a:spcBef>
            </a:pPr>
            <a:r>
              <a:rPr lang="en-US" sz="1500" dirty="0" smtClean="0"/>
              <a:t>Assignee</a:t>
            </a:r>
          </a:p>
          <a:p>
            <a:pPr marL="747522" lvl="1" indent="-347472">
              <a:spcBef>
                <a:spcPts val="0"/>
              </a:spcBef>
            </a:pPr>
            <a:r>
              <a:rPr lang="en-US" sz="1500" dirty="0" smtClean="0"/>
              <a:t>New STARTTIME</a:t>
            </a:r>
          </a:p>
          <a:p>
            <a:pPr marL="747522" lvl="1" indent="-347472">
              <a:spcBef>
                <a:spcPts val="0"/>
              </a:spcBef>
            </a:pPr>
            <a:r>
              <a:rPr lang="en-US" sz="1500" dirty="0" smtClean="0"/>
              <a:t>New STOPTIME</a:t>
            </a:r>
          </a:p>
          <a:p>
            <a:pPr marL="747522" lvl="1" indent="-347472">
              <a:spcBef>
                <a:spcPts val="0"/>
              </a:spcBef>
            </a:pPr>
            <a:r>
              <a:rPr lang="en-US" sz="1500" dirty="0" smtClean="0"/>
              <a:t>NEW TOTAL</a:t>
            </a:r>
          </a:p>
          <a:p>
            <a:pPr marL="747522" lvl="1" indent="-347472">
              <a:spcBef>
                <a:spcPts val="0"/>
              </a:spcBef>
            </a:pPr>
            <a:r>
              <a:rPr lang="en-US" sz="1500" dirty="0" smtClean="0"/>
              <a:t>ESIID</a:t>
            </a:r>
          </a:p>
          <a:p>
            <a:pPr marL="747522" lvl="1" indent="-347472">
              <a:spcBef>
                <a:spcPts val="0"/>
              </a:spcBef>
            </a:pPr>
            <a:r>
              <a:rPr lang="en-US" sz="1500" dirty="0" smtClean="0"/>
              <a:t>ADDTIME </a:t>
            </a:r>
          </a:p>
          <a:p>
            <a:pPr marL="747522" lvl="1" indent="-347472">
              <a:spcBef>
                <a:spcPts val="0"/>
              </a:spcBef>
            </a:pPr>
            <a:r>
              <a:rPr lang="en-US" sz="1500" dirty="0" smtClean="0"/>
              <a:t>CHANNEL is 4 by default</a:t>
            </a:r>
          </a:p>
          <a:p>
            <a:pPr marL="347472" indent="-347472">
              <a:spcBef>
                <a:spcPts val="1200"/>
              </a:spcBef>
            </a:pPr>
            <a:r>
              <a:rPr lang="en-US" sz="1500" dirty="0" smtClean="0"/>
              <a:t>Select OK</a:t>
            </a:r>
            <a:endParaRPr lang="en-US" sz="1500" dirty="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b="15392"/>
          <a:stretch>
            <a:fillRect/>
          </a:stretch>
        </p:blipFill>
        <p:spPr bwMode="auto">
          <a:xfrm>
            <a:off x="3667125" y="1470819"/>
            <a:ext cx="518160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45863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it-IT" dirty="0"/>
              <a:t>Data Variance (DEV) Non LSE Issues</a:t>
            </a:r>
            <a:endParaRPr lang="en-US" b="1" dirty="0">
              <a:solidFill>
                <a:schemeClr val="accent1"/>
              </a:solidFill>
            </a:endParaRPr>
          </a:p>
        </p:txBody>
      </p:sp>
      <p:sp>
        <p:nvSpPr>
          <p:cNvPr id="3" name="Content Placeholder 2"/>
          <p:cNvSpPr>
            <a:spLocks noGrp="1"/>
          </p:cNvSpPr>
          <p:nvPr>
            <p:ph idx="1"/>
          </p:nvPr>
        </p:nvSpPr>
        <p:spPr>
          <a:xfrm>
            <a:off x="304800" y="914400"/>
            <a:ext cx="8534400" cy="1981200"/>
          </a:xfrm>
        </p:spPr>
        <p:txBody>
          <a:bodyPr/>
          <a:lstStyle/>
          <a:p>
            <a:pPr marL="0" indent="0">
              <a:spcBef>
                <a:spcPts val="1200"/>
              </a:spcBef>
              <a:buNone/>
            </a:pPr>
            <a:r>
              <a:rPr lang="en-US" sz="1600" b="1" dirty="0"/>
              <a:t>Submitting a DEV Non LSE Issue – Example of IDR: In MP System not </a:t>
            </a:r>
            <a:r>
              <a:rPr lang="en-US" sz="1600" b="1" dirty="0" smtClean="0"/>
              <a:t>ERCOT </a:t>
            </a:r>
            <a:endParaRPr lang="en-US" sz="1600" b="1" dirty="0"/>
          </a:p>
          <a:p>
            <a:pPr marL="347472" indent="-347472">
              <a:spcBef>
                <a:spcPts val="1200"/>
              </a:spcBef>
            </a:pPr>
            <a:r>
              <a:rPr lang="en-US" sz="1600" dirty="0"/>
              <a:t>The issue enters TDSP’s queue in the state of New </a:t>
            </a:r>
          </a:p>
          <a:p>
            <a:pPr marL="347472" indent="-347472">
              <a:spcBef>
                <a:spcPts val="1200"/>
              </a:spcBef>
            </a:pPr>
            <a:r>
              <a:rPr lang="en-US" sz="1600" dirty="0"/>
              <a:t>The CR only may Withdraw the issue prior to acknowledgement by TDSP </a:t>
            </a:r>
          </a:p>
          <a:p>
            <a:pPr marL="347472" indent="-347472">
              <a:spcBef>
                <a:spcPts val="1200"/>
              </a:spcBef>
            </a:pPr>
            <a:r>
              <a:rPr lang="en-US" sz="1600" dirty="0"/>
              <a:t>TDSP selects Begin Working and the CR can no longer Withdraw the issue</a:t>
            </a:r>
          </a:p>
          <a:p>
            <a:pPr marL="347472" indent="-347472">
              <a:spcBef>
                <a:spcPts val="1200"/>
              </a:spcBef>
            </a:pPr>
            <a:r>
              <a:rPr lang="en-US" sz="1600" dirty="0"/>
              <a:t>TDSP has the options of Complete and </a:t>
            </a:r>
            <a:r>
              <a:rPr lang="en-US" sz="1600" dirty="0" err="1"/>
              <a:t>Unexecutable</a:t>
            </a:r>
            <a:r>
              <a:rPr lang="en-US" sz="1600" dirty="0"/>
              <a: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65</a:t>
            </a:fld>
            <a:endParaRPr lang="en-US"/>
          </a:p>
        </p:txBody>
      </p:sp>
      <p:sp>
        <p:nvSpPr>
          <p:cNvPr id="5" name="Content Placeholder 2"/>
          <p:cNvSpPr txBox="1">
            <a:spLocks/>
          </p:cNvSpPr>
          <p:nvPr/>
        </p:nvSpPr>
        <p:spPr>
          <a:xfrm>
            <a:off x="266700" y="5410200"/>
            <a:ext cx="8534400" cy="609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7472" indent="-347472">
              <a:spcBef>
                <a:spcPts val="1200"/>
              </a:spcBef>
            </a:pPr>
            <a:r>
              <a:rPr lang="en-US" sz="1600" dirty="0" smtClean="0"/>
              <a:t>If </a:t>
            </a:r>
            <a:r>
              <a:rPr lang="en-US" sz="1600" dirty="0"/>
              <a:t>in agreement TDSP will take appropriate action then select Complete which transitions the issue to Pending Complete with the CR.</a:t>
            </a: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2979737"/>
            <a:ext cx="829945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flipV="1">
            <a:off x="981075" y="3695699"/>
            <a:ext cx="38100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371600" y="3695699"/>
            <a:ext cx="371475" cy="885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3482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it-IT" dirty="0"/>
              <a:t>Data Variance (DEV) Non LSE Issues</a:t>
            </a:r>
            <a:endParaRPr lang="en-US" b="1" dirty="0">
              <a:solidFill>
                <a:schemeClr val="accent1"/>
              </a:solidFill>
            </a:endParaRPr>
          </a:p>
        </p:txBody>
      </p:sp>
      <p:sp>
        <p:nvSpPr>
          <p:cNvPr id="3" name="Content Placeholder 2"/>
          <p:cNvSpPr>
            <a:spLocks noGrp="1"/>
          </p:cNvSpPr>
          <p:nvPr>
            <p:ph idx="1"/>
          </p:nvPr>
        </p:nvSpPr>
        <p:spPr>
          <a:xfrm>
            <a:off x="304800" y="914400"/>
            <a:ext cx="8534400" cy="2971800"/>
          </a:xfrm>
        </p:spPr>
        <p:txBody>
          <a:bodyPr/>
          <a:lstStyle/>
          <a:p>
            <a:pPr marL="0" indent="0">
              <a:spcBef>
                <a:spcPts val="1200"/>
              </a:spcBef>
              <a:buNone/>
            </a:pPr>
            <a:r>
              <a:rPr lang="en-US" sz="1600" b="1" dirty="0"/>
              <a:t>Submitting a DEV Non LSE Issue – Example of IDR: In MP System not </a:t>
            </a:r>
            <a:r>
              <a:rPr lang="en-US" sz="1600" b="1" dirty="0" smtClean="0"/>
              <a:t>ERCOT</a:t>
            </a:r>
            <a:endParaRPr lang="en-US" sz="1600" b="1" dirty="0"/>
          </a:p>
          <a:p>
            <a:pPr marL="347472" indent="-347472">
              <a:spcBef>
                <a:spcPts val="1200"/>
              </a:spcBef>
            </a:pPr>
            <a:r>
              <a:rPr lang="en-US" sz="1600" dirty="0"/>
              <a:t>The CR selects Complete and the issue is closed</a:t>
            </a:r>
          </a:p>
          <a:p>
            <a:pPr marL="347472" indent="-347472">
              <a:spcBef>
                <a:spcPts val="1200"/>
              </a:spcBef>
            </a:pPr>
            <a:r>
              <a:rPr lang="en-US" sz="1600" dirty="0"/>
              <a:t>If not in agreement the TDSP may:</a:t>
            </a:r>
          </a:p>
          <a:p>
            <a:pPr marL="747522" lvl="1" indent="-347472">
              <a:spcBef>
                <a:spcPts val="1200"/>
              </a:spcBef>
            </a:pPr>
            <a:r>
              <a:rPr lang="en-US" sz="1600" dirty="0"/>
              <a:t>Select </a:t>
            </a:r>
            <a:r>
              <a:rPr lang="en-US" sz="1600" dirty="0" err="1"/>
              <a:t>Unexecutable</a:t>
            </a:r>
            <a:r>
              <a:rPr lang="en-US" sz="1600" dirty="0"/>
              <a:t> which will require a comment and return the issue back to the CR’s queue as </a:t>
            </a:r>
            <a:r>
              <a:rPr lang="en-US" sz="1600" dirty="0" err="1"/>
              <a:t>Unexecutable</a:t>
            </a:r>
            <a:r>
              <a:rPr lang="en-US" sz="1600" dirty="0"/>
              <a:t> (Pending Complete).  </a:t>
            </a:r>
          </a:p>
          <a:p>
            <a:pPr marL="347472" indent="-347472">
              <a:spcBef>
                <a:spcPts val="1200"/>
              </a:spcBef>
            </a:pPr>
            <a:r>
              <a:rPr lang="en-US" sz="1600" dirty="0"/>
              <a:t>CR will select Accept and issue will be closed.</a:t>
            </a:r>
          </a:p>
          <a:p>
            <a:pPr marL="347472" indent="-347472">
              <a:spcBef>
                <a:spcPts val="1200"/>
              </a:spcBef>
            </a:pPr>
            <a:r>
              <a:rPr lang="en-US" sz="1600" dirty="0"/>
              <a:t>Once in the Pending Complete state, if the issue is not transitioned for 14 calendar days the issue will automatically go to Auto Complete. The issue will then be closed.</a:t>
            </a:r>
          </a:p>
        </p:txBody>
      </p:sp>
      <p:sp>
        <p:nvSpPr>
          <p:cNvPr id="4" name="Slide Number Placeholder 3"/>
          <p:cNvSpPr>
            <a:spLocks noGrp="1"/>
          </p:cNvSpPr>
          <p:nvPr>
            <p:ph type="sldNum" sz="quarter" idx="4"/>
          </p:nvPr>
        </p:nvSpPr>
        <p:spPr/>
        <p:txBody>
          <a:bodyPr/>
          <a:lstStyle/>
          <a:p>
            <a:fld id="{1D93BD3E-1E9A-4970-A6F7-E7AC52762E0C}" type="slidenum">
              <a:rPr lang="en-US" smtClean="0"/>
              <a:pPr/>
              <a:t>66</a:t>
            </a:fld>
            <a:endParaRPr lang="en-US"/>
          </a:p>
        </p:txBody>
      </p:sp>
    </p:spTree>
    <p:extLst>
      <p:ext uri="{BB962C8B-B14F-4D97-AF65-F5344CB8AC3E}">
        <p14:creationId xmlns:p14="http://schemas.microsoft.com/office/powerpoint/2010/main" val="41227476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it-IT" dirty="0"/>
              <a:t>Data Variance (DEV) Non LSE Issues</a:t>
            </a:r>
            <a:endParaRPr lang="en-US" b="1" dirty="0">
              <a:solidFill>
                <a:schemeClr val="accent1"/>
              </a:solidFill>
            </a:endParaRPr>
          </a:p>
        </p:txBody>
      </p:sp>
      <p:sp>
        <p:nvSpPr>
          <p:cNvPr id="3" name="Content Placeholder 2"/>
          <p:cNvSpPr>
            <a:spLocks noGrp="1"/>
          </p:cNvSpPr>
          <p:nvPr>
            <p:ph idx="1"/>
          </p:nvPr>
        </p:nvSpPr>
        <p:spPr>
          <a:xfrm>
            <a:off x="304800" y="914400"/>
            <a:ext cx="8534400" cy="388938"/>
          </a:xfrm>
        </p:spPr>
        <p:txBody>
          <a:bodyPr/>
          <a:lstStyle/>
          <a:p>
            <a:pPr marL="0" indent="0">
              <a:spcBef>
                <a:spcPts val="1200"/>
              </a:spcBef>
              <a:buNone/>
            </a:pPr>
            <a:r>
              <a:rPr lang="en-US" sz="1600" b="1" dirty="0"/>
              <a:t>Submitting a DEV Non LSE Issue – Example of IDR: In MP System not </a:t>
            </a:r>
            <a:r>
              <a:rPr lang="en-US" sz="1600" b="1" dirty="0" smtClean="0"/>
              <a:t>ERCOT </a:t>
            </a:r>
            <a:endParaRPr lang="en-US" sz="1600" b="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67</a:t>
            </a:fld>
            <a:endParaRPr lang="en-US"/>
          </a:p>
        </p:txBody>
      </p:sp>
      <p:sp>
        <p:nvSpPr>
          <p:cNvPr id="5" name="Content Placeholder 2"/>
          <p:cNvSpPr txBox="1">
            <a:spLocks/>
          </p:cNvSpPr>
          <p:nvPr/>
        </p:nvSpPr>
        <p:spPr>
          <a:xfrm>
            <a:off x="304800" y="1325880"/>
            <a:ext cx="3886200" cy="47926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7472" indent="-347472">
              <a:spcBef>
                <a:spcPts val="1200"/>
              </a:spcBef>
            </a:pPr>
            <a:r>
              <a:rPr lang="en-US" sz="1250" dirty="0"/>
              <a:t>TDSP to ERCOT or CR to TDSP</a:t>
            </a:r>
          </a:p>
          <a:p>
            <a:pPr marL="347472" indent="-347472">
              <a:spcBef>
                <a:spcPts val="600"/>
              </a:spcBef>
            </a:pPr>
            <a:r>
              <a:rPr lang="en-US" sz="1250" dirty="0"/>
              <a:t>The DEV Issue of In both system with date issues should be submitted when the ESI ID Non-IDR meter data is in the data extract from ERCOT and in the MP’s system, but has a STOPTIME issue. </a:t>
            </a:r>
          </a:p>
          <a:p>
            <a:pPr marL="347472" indent="-347472">
              <a:spcBef>
                <a:spcPts val="600"/>
              </a:spcBef>
            </a:pPr>
            <a:r>
              <a:rPr lang="en-US" sz="1250" dirty="0"/>
              <a:t>The following fields must be populated for successful submission: </a:t>
            </a:r>
          </a:p>
          <a:p>
            <a:pPr marL="747522" lvl="1" indent="-347472">
              <a:spcBef>
                <a:spcPts val="1200"/>
              </a:spcBef>
            </a:pPr>
            <a:r>
              <a:rPr lang="en-US" sz="1250" dirty="0"/>
              <a:t>Assignee  </a:t>
            </a:r>
          </a:p>
          <a:p>
            <a:pPr marL="747522" lvl="1" indent="-347472">
              <a:spcBef>
                <a:spcPts val="0"/>
              </a:spcBef>
            </a:pPr>
            <a:r>
              <a:rPr lang="en-US" sz="1250" dirty="0"/>
              <a:t>New STOPTIME</a:t>
            </a:r>
          </a:p>
          <a:p>
            <a:pPr marL="747522" lvl="1" indent="-347472">
              <a:spcBef>
                <a:spcPts val="0"/>
              </a:spcBef>
            </a:pPr>
            <a:r>
              <a:rPr lang="en-US" sz="1250" dirty="0"/>
              <a:t>New Total</a:t>
            </a:r>
          </a:p>
          <a:p>
            <a:pPr marL="747522" lvl="1" indent="-347472">
              <a:spcBef>
                <a:spcPts val="0"/>
              </a:spcBef>
            </a:pPr>
            <a:r>
              <a:rPr lang="en-US" sz="1250" dirty="0"/>
              <a:t>ESIID</a:t>
            </a:r>
          </a:p>
          <a:p>
            <a:pPr marL="747522" lvl="1" indent="-347472">
              <a:spcBef>
                <a:spcPts val="0"/>
              </a:spcBef>
            </a:pPr>
            <a:r>
              <a:rPr lang="en-US" sz="1250" dirty="0"/>
              <a:t>UIDESIID</a:t>
            </a:r>
          </a:p>
          <a:p>
            <a:pPr marL="747522" lvl="1" indent="-347472">
              <a:spcBef>
                <a:spcPts val="0"/>
              </a:spcBef>
            </a:pPr>
            <a:r>
              <a:rPr lang="en-US" sz="1250" dirty="0"/>
              <a:t>STARTTIME (STARTTIME - SCR727 Extract)</a:t>
            </a:r>
          </a:p>
          <a:p>
            <a:pPr marL="747522" lvl="1" indent="-347472">
              <a:spcBef>
                <a:spcPts val="0"/>
              </a:spcBef>
            </a:pPr>
            <a:r>
              <a:rPr lang="en-US" sz="1250" dirty="0"/>
              <a:t>STOPTIME (STOPTIME - SCR727 Extract)</a:t>
            </a:r>
          </a:p>
          <a:p>
            <a:pPr marL="747522" lvl="1" indent="-347472">
              <a:spcBef>
                <a:spcPts val="0"/>
              </a:spcBef>
            </a:pPr>
            <a:r>
              <a:rPr lang="en-US" sz="1250" dirty="0"/>
              <a:t>TIMESTAMP (TIMESTAMP - SCR727 Extract)</a:t>
            </a:r>
          </a:p>
          <a:p>
            <a:pPr marL="747522" lvl="1" indent="-347472">
              <a:spcBef>
                <a:spcPts val="0"/>
              </a:spcBef>
            </a:pPr>
            <a:r>
              <a:rPr lang="en-US" sz="1250" dirty="0"/>
              <a:t>METERTYPE</a:t>
            </a:r>
          </a:p>
          <a:p>
            <a:pPr marL="747522" lvl="1" indent="-347472">
              <a:spcBef>
                <a:spcPts val="0"/>
              </a:spcBef>
            </a:pPr>
            <a:r>
              <a:rPr lang="en-US" sz="1250" dirty="0"/>
              <a:t>TOTAL (TOTAL - SCR727 Extract)</a:t>
            </a:r>
          </a:p>
          <a:p>
            <a:pPr marL="347472" indent="-347472">
              <a:spcBef>
                <a:spcPts val="1200"/>
              </a:spcBef>
            </a:pPr>
            <a:r>
              <a:rPr lang="en-US" sz="1250" dirty="0"/>
              <a:t>Select OK</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r="9515"/>
          <a:stretch>
            <a:fillRect/>
          </a:stretch>
        </p:blipFill>
        <p:spPr bwMode="auto">
          <a:xfrm>
            <a:off x="4219575" y="1455738"/>
            <a:ext cx="4619625"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6900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it-IT" dirty="0"/>
              <a:t>Data Variance (DEV) Non LSE Issues</a:t>
            </a:r>
            <a:endParaRPr lang="en-US" b="1" dirty="0">
              <a:solidFill>
                <a:schemeClr val="accent1"/>
              </a:solidFill>
            </a:endParaRPr>
          </a:p>
        </p:txBody>
      </p:sp>
      <p:sp>
        <p:nvSpPr>
          <p:cNvPr id="3" name="Content Placeholder 2"/>
          <p:cNvSpPr>
            <a:spLocks noGrp="1"/>
          </p:cNvSpPr>
          <p:nvPr>
            <p:ph idx="1"/>
          </p:nvPr>
        </p:nvSpPr>
        <p:spPr>
          <a:xfrm>
            <a:off x="304800" y="914400"/>
            <a:ext cx="8534400" cy="609600"/>
          </a:xfrm>
        </p:spPr>
        <p:txBody>
          <a:bodyPr/>
          <a:lstStyle/>
          <a:p>
            <a:pPr marL="0" indent="0">
              <a:spcBef>
                <a:spcPts val="1200"/>
              </a:spcBef>
              <a:buNone/>
            </a:pPr>
            <a:r>
              <a:rPr lang="en-US" sz="1600" b="1" dirty="0"/>
              <a:t>Submitting a DEV Non LSE Issue – Example of Non-IDR: In Both Systems with Date </a:t>
            </a:r>
            <a:r>
              <a:rPr lang="en-US" sz="1600" b="1" dirty="0" smtClean="0"/>
              <a:t>Issues</a:t>
            </a: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68</a:t>
            </a:fld>
            <a:endParaRPr lang="en-US"/>
          </a:p>
        </p:txBody>
      </p:sp>
      <p:sp>
        <p:nvSpPr>
          <p:cNvPr id="5" name="Content Placeholder 2"/>
          <p:cNvSpPr txBox="1">
            <a:spLocks/>
          </p:cNvSpPr>
          <p:nvPr/>
        </p:nvSpPr>
        <p:spPr>
          <a:xfrm>
            <a:off x="304800" y="3657600"/>
            <a:ext cx="8534400" cy="256730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7472" indent="-347472">
              <a:spcBef>
                <a:spcPts val="1200"/>
              </a:spcBef>
            </a:pPr>
            <a:r>
              <a:rPr lang="en-US" sz="1500" dirty="0"/>
              <a:t>If in agreement TDSP will take appropriate action then select Complete which transitions the issue to Pending Complete with the CR.  The CR selects Complete and the issue is closed</a:t>
            </a:r>
          </a:p>
          <a:p>
            <a:pPr marL="347472" indent="-347472">
              <a:spcBef>
                <a:spcPts val="1200"/>
              </a:spcBef>
            </a:pPr>
            <a:r>
              <a:rPr lang="en-US" sz="1500" dirty="0"/>
              <a:t>If not in agreement TDSP may:</a:t>
            </a:r>
          </a:p>
          <a:p>
            <a:pPr marL="747522" lvl="1" indent="-347472">
              <a:spcBef>
                <a:spcPts val="1200"/>
              </a:spcBef>
            </a:pPr>
            <a:r>
              <a:rPr lang="en-US" sz="1500" dirty="0"/>
              <a:t>Select </a:t>
            </a:r>
            <a:r>
              <a:rPr lang="en-US" sz="1500" dirty="0" err="1"/>
              <a:t>Unexecutable</a:t>
            </a:r>
            <a:r>
              <a:rPr lang="en-US" sz="1500" dirty="0"/>
              <a:t> which will require a comment and return the issue back to CR’s queue as </a:t>
            </a:r>
            <a:r>
              <a:rPr lang="en-US" sz="1500" dirty="0" err="1"/>
              <a:t>Unexecutable</a:t>
            </a:r>
            <a:r>
              <a:rPr lang="en-US" sz="1500" dirty="0"/>
              <a:t>-Pending Complete.</a:t>
            </a:r>
          </a:p>
          <a:p>
            <a:pPr marL="347472" indent="-347472">
              <a:spcBef>
                <a:spcPts val="1200"/>
              </a:spcBef>
            </a:pPr>
            <a:r>
              <a:rPr lang="en-US" sz="1500" dirty="0"/>
              <a:t>CR will select Accept and issue will be closed</a:t>
            </a:r>
          </a:p>
          <a:p>
            <a:pPr marL="347472" indent="-347472">
              <a:spcBef>
                <a:spcPts val="1200"/>
              </a:spcBef>
            </a:pPr>
            <a:r>
              <a:rPr lang="en-US" sz="1500" dirty="0"/>
              <a:t>Once in the Pending Complete state, if the issue is not transitioned for 14 calendar days the issue will automatically go to Auto Complete. The issue will then be closed.</a:t>
            </a:r>
          </a:p>
        </p:txBody>
      </p:sp>
      <p:sp>
        <p:nvSpPr>
          <p:cNvPr id="10" name="Content Placeholder 2"/>
          <p:cNvSpPr txBox="1">
            <a:spLocks/>
          </p:cNvSpPr>
          <p:nvPr/>
        </p:nvSpPr>
        <p:spPr>
          <a:xfrm>
            <a:off x="301752" y="1554480"/>
            <a:ext cx="2670048" cy="193952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7472" indent="-347472">
              <a:spcBef>
                <a:spcPts val="1200"/>
              </a:spcBef>
            </a:pPr>
            <a:r>
              <a:rPr lang="en-US" sz="1500" dirty="0" smtClean="0"/>
              <a:t>The issue enters TDSP’s queue in the state of New.</a:t>
            </a:r>
          </a:p>
          <a:p>
            <a:pPr marL="347472" indent="-347472">
              <a:spcBef>
                <a:spcPts val="1200"/>
              </a:spcBef>
            </a:pPr>
            <a:r>
              <a:rPr lang="en-US" sz="1500" dirty="0" smtClean="0"/>
              <a:t>TDSP has the options of Complete and </a:t>
            </a:r>
            <a:r>
              <a:rPr lang="en-US" sz="1500" dirty="0" err="1" smtClean="0"/>
              <a:t>Unexecutable</a:t>
            </a:r>
            <a:r>
              <a:rPr lang="en-US" sz="1500" dirty="0" smtClean="0"/>
              <a:t> </a:t>
            </a:r>
            <a:endParaRPr lang="en-US" sz="15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b="23927"/>
          <a:stretch>
            <a:fillRect/>
          </a:stretch>
        </p:blipFill>
        <p:spPr bwMode="auto">
          <a:xfrm>
            <a:off x="3100387" y="1482646"/>
            <a:ext cx="5757863" cy="201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H="1" flipV="1">
            <a:off x="3581400" y="1952664"/>
            <a:ext cx="2286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10000" y="1952664"/>
            <a:ext cx="2286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870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a:t>
            </a:r>
            <a:endParaRPr lang="en-US" dirty="0"/>
          </a:p>
        </p:txBody>
      </p:sp>
      <p:sp>
        <p:nvSpPr>
          <p:cNvPr id="3" name="Content Placeholder 2"/>
          <p:cNvSpPr>
            <a:spLocks noGrp="1"/>
          </p:cNvSpPr>
          <p:nvPr>
            <p:ph idx="1"/>
          </p:nvPr>
        </p:nvSpPr>
        <p:spPr>
          <a:xfrm>
            <a:off x="304800" y="1139032"/>
            <a:ext cx="8534400" cy="1459706"/>
          </a:xfrm>
        </p:spPr>
        <p:txBody>
          <a:bodyPr/>
          <a:lstStyle/>
          <a:p>
            <a:pPr marL="0" indent="0">
              <a:spcBef>
                <a:spcPts val="1800"/>
              </a:spcBef>
              <a:buNone/>
            </a:pPr>
            <a:r>
              <a:rPr lang="en-US" sz="2000" b="1" i="1" dirty="0"/>
              <a:t>True or </a:t>
            </a:r>
            <a:r>
              <a:rPr lang="en-US" sz="2000" b="1" i="1" dirty="0" smtClean="0"/>
              <a:t>False</a:t>
            </a:r>
          </a:p>
          <a:p>
            <a:pPr marL="0" indent="0">
              <a:spcBef>
                <a:spcPts val="1800"/>
              </a:spcBef>
              <a:buNone/>
            </a:pPr>
            <a:r>
              <a:rPr lang="en-US" sz="2000" dirty="0"/>
              <a:t>In order to synchronize a Move-In </a:t>
            </a:r>
            <a:r>
              <a:rPr lang="en-US" sz="2000" dirty="0" err="1"/>
              <a:t>StartTime</a:t>
            </a:r>
            <a:r>
              <a:rPr lang="en-US" sz="2000" dirty="0"/>
              <a:t> from May 1, 2016  to May 3, 2016, a </a:t>
            </a:r>
            <a:r>
              <a:rPr lang="en-US" sz="2000" dirty="0" err="1"/>
              <a:t>MarkeTrak</a:t>
            </a:r>
            <a:r>
              <a:rPr lang="en-US" sz="2000" dirty="0"/>
              <a:t> DEV LSE should be submitted</a:t>
            </a:r>
          </a:p>
        </p:txBody>
      </p:sp>
      <p:sp>
        <p:nvSpPr>
          <p:cNvPr id="4" name="Slide Number Placeholder 3"/>
          <p:cNvSpPr>
            <a:spLocks noGrp="1"/>
          </p:cNvSpPr>
          <p:nvPr>
            <p:ph type="sldNum" sz="quarter" idx="4"/>
          </p:nvPr>
        </p:nvSpPr>
        <p:spPr/>
        <p:txBody>
          <a:bodyPr/>
          <a:lstStyle/>
          <a:p>
            <a:fld id="{1D93BD3E-1E9A-4970-A6F7-E7AC52762E0C}" type="slidenum">
              <a:rPr lang="en-US" smtClean="0"/>
              <a:pPr/>
              <a:t>69</a:t>
            </a:fld>
            <a:endParaRPr lang="en-US"/>
          </a:p>
        </p:txBody>
      </p:sp>
      <p:sp>
        <p:nvSpPr>
          <p:cNvPr id="5" name="Content Placeholder 2"/>
          <p:cNvSpPr txBox="1">
            <a:spLocks/>
          </p:cNvSpPr>
          <p:nvPr/>
        </p:nvSpPr>
        <p:spPr>
          <a:xfrm>
            <a:off x="304800" y="3124200"/>
            <a:ext cx="85344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smtClean="0">
                <a:solidFill>
                  <a:schemeClr val="accent1"/>
                </a:solidFill>
              </a:rPr>
              <a:t>FALSE</a:t>
            </a:r>
          </a:p>
          <a:p>
            <a:pPr marL="0" indent="0" algn="ctr">
              <a:spcBef>
                <a:spcPts val="1800"/>
              </a:spcBef>
              <a:buNone/>
            </a:pPr>
            <a:r>
              <a:rPr lang="en-US" sz="2000" i="1" dirty="0"/>
              <a:t>Invalid submission via the +/- (2 calendar day) </a:t>
            </a:r>
            <a:r>
              <a:rPr lang="en-US" sz="2000" i="1" dirty="0" smtClean="0"/>
              <a:t>window.</a:t>
            </a:r>
            <a:endParaRPr lang="en-US" sz="2000" i="1" dirty="0"/>
          </a:p>
        </p:txBody>
      </p:sp>
      <p:sp>
        <p:nvSpPr>
          <p:cNvPr id="6" name="Rectangle 5"/>
          <p:cNvSpPr/>
          <p:nvPr/>
        </p:nvSpPr>
        <p:spPr>
          <a:xfrm>
            <a:off x="685800" y="3048000"/>
            <a:ext cx="75438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95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Add User</a:t>
            </a:r>
            <a:endParaRPr lang="en-US" b="1" dirty="0">
              <a:solidFill>
                <a:schemeClr val="accent1"/>
              </a:solidFill>
            </a:endParaRPr>
          </a:p>
        </p:txBody>
      </p:sp>
      <p:sp>
        <p:nvSpPr>
          <p:cNvPr id="3" name="Content Placeholder 2"/>
          <p:cNvSpPr>
            <a:spLocks noGrp="1"/>
          </p:cNvSpPr>
          <p:nvPr>
            <p:ph idx="1"/>
          </p:nvPr>
        </p:nvSpPr>
        <p:spPr>
          <a:xfrm>
            <a:off x="5229225" y="914400"/>
            <a:ext cx="3609975" cy="2438400"/>
          </a:xfrm>
        </p:spPr>
        <p:txBody>
          <a:bodyPr/>
          <a:lstStyle/>
          <a:p>
            <a:r>
              <a:rPr lang="en-US" sz="1500" dirty="0"/>
              <a:t>Add User issue is created</a:t>
            </a:r>
          </a:p>
          <a:p>
            <a:pPr>
              <a:spcBef>
                <a:spcPts val="600"/>
              </a:spcBef>
            </a:pPr>
            <a:r>
              <a:rPr lang="en-US" sz="1500" dirty="0"/>
              <a:t>The Contact Record and Company Association have been created.</a:t>
            </a:r>
          </a:p>
          <a:p>
            <a:pPr>
              <a:spcBef>
                <a:spcPts val="600"/>
              </a:spcBef>
            </a:pPr>
            <a:r>
              <a:rPr lang="en-US" sz="1500" dirty="0"/>
              <a:t>Review the information and if edits are needed, select the </a:t>
            </a:r>
            <a:r>
              <a:rPr lang="en-US" sz="1500" dirty="0" err="1"/>
              <a:t>‘Re</a:t>
            </a:r>
            <a:r>
              <a:rPr lang="en-US" sz="1500" dirty="0"/>
              <a:t>-Select Parameters’ button.  Or the user can select Withdraw to cancel the Add User process.</a:t>
            </a:r>
          </a:p>
          <a:p>
            <a:pPr>
              <a:spcBef>
                <a:spcPts val="600"/>
              </a:spcBef>
            </a:pPr>
            <a:r>
              <a:rPr lang="en-US" sz="1500" dirty="0"/>
              <a:t>Edit the information and select ‘OK’.</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r="43008"/>
          <a:stretch>
            <a:fillRect/>
          </a:stretch>
        </p:blipFill>
        <p:spPr bwMode="auto">
          <a:xfrm>
            <a:off x="152400" y="914400"/>
            <a:ext cx="4970463" cy="419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9225" y="3446463"/>
            <a:ext cx="3886200" cy="292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flipV="1">
            <a:off x="2209800" y="1524000"/>
            <a:ext cx="557213"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8600" y="4343400"/>
            <a:ext cx="5000625"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1911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a:t>
            </a:r>
            <a:endParaRPr lang="en-US" dirty="0"/>
          </a:p>
        </p:txBody>
      </p:sp>
      <p:sp>
        <p:nvSpPr>
          <p:cNvPr id="3" name="Content Placeholder 2"/>
          <p:cNvSpPr>
            <a:spLocks noGrp="1"/>
          </p:cNvSpPr>
          <p:nvPr>
            <p:ph idx="1"/>
          </p:nvPr>
        </p:nvSpPr>
        <p:spPr>
          <a:xfrm>
            <a:off x="304800" y="1139032"/>
            <a:ext cx="8534400" cy="3280568"/>
          </a:xfrm>
        </p:spPr>
        <p:txBody>
          <a:bodyPr/>
          <a:lstStyle/>
          <a:p>
            <a:pPr marL="0" indent="0">
              <a:spcBef>
                <a:spcPts val="1800"/>
              </a:spcBef>
              <a:buNone/>
            </a:pPr>
            <a:r>
              <a:rPr lang="en-US" sz="2000" b="1" i="1" dirty="0"/>
              <a:t>DEV Non-LSE </a:t>
            </a:r>
            <a:r>
              <a:rPr lang="en-US" sz="2000" b="1" i="1" dirty="0" err="1"/>
              <a:t>MarkeTrak</a:t>
            </a:r>
            <a:r>
              <a:rPr lang="en-US" sz="2000" b="1" i="1" dirty="0"/>
              <a:t> issues are submitted to synchronize the following</a:t>
            </a:r>
            <a:r>
              <a:rPr lang="en-US" sz="2000" b="1" i="1" dirty="0" smtClean="0"/>
              <a:t>:</a:t>
            </a:r>
          </a:p>
          <a:p>
            <a:pPr marL="857250" lvl="1" indent="-457200">
              <a:spcBef>
                <a:spcPts val="2400"/>
              </a:spcBef>
              <a:buFont typeface="+mj-lt"/>
              <a:buAutoNum type="alphaLcParenR"/>
            </a:pPr>
            <a:r>
              <a:rPr lang="en-US" sz="2000" dirty="0"/>
              <a:t>ESI_ID Characteristics</a:t>
            </a:r>
          </a:p>
          <a:p>
            <a:pPr marL="857250" lvl="1" indent="-457200">
              <a:spcBef>
                <a:spcPts val="1200"/>
              </a:spcBef>
              <a:buFont typeface="+mj-lt"/>
              <a:buAutoNum type="alphaLcParenR"/>
            </a:pPr>
            <a:r>
              <a:rPr lang="en-US" sz="2000" dirty="0"/>
              <a:t>Usage Data</a:t>
            </a:r>
          </a:p>
          <a:p>
            <a:pPr marL="857250" lvl="1" indent="-457200">
              <a:spcBef>
                <a:spcPts val="1200"/>
              </a:spcBef>
              <a:buFont typeface="+mj-lt"/>
              <a:buAutoNum type="alphaLcParenR"/>
            </a:pPr>
            <a:r>
              <a:rPr lang="en-US" sz="2000" dirty="0"/>
              <a:t>ESI_ID Existence</a:t>
            </a:r>
          </a:p>
          <a:p>
            <a:pPr marL="857250" lvl="1" indent="-457200">
              <a:spcBef>
                <a:spcPts val="1200"/>
              </a:spcBef>
              <a:buFont typeface="+mj-lt"/>
              <a:buAutoNum type="alphaLcParenR"/>
            </a:pPr>
            <a:r>
              <a:rPr lang="en-US" sz="2000" dirty="0"/>
              <a:t>A and C Only</a:t>
            </a:r>
          </a:p>
          <a:p>
            <a:pPr marL="857250" lvl="1" indent="-457200">
              <a:spcBef>
                <a:spcPts val="1200"/>
              </a:spcBef>
              <a:buFont typeface="+mj-lt"/>
              <a:buAutoNum type="alphaLcParenR"/>
            </a:pPr>
            <a:r>
              <a:rPr lang="en-US" sz="2000" dirty="0"/>
              <a:t>All of the Above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70</a:t>
            </a:fld>
            <a:endParaRPr lang="en-US"/>
          </a:p>
        </p:txBody>
      </p:sp>
      <p:sp>
        <p:nvSpPr>
          <p:cNvPr id="5" name="Content Placeholder 2"/>
          <p:cNvSpPr txBox="1">
            <a:spLocks/>
          </p:cNvSpPr>
          <p:nvPr/>
        </p:nvSpPr>
        <p:spPr>
          <a:xfrm>
            <a:off x="304800" y="4800600"/>
            <a:ext cx="85344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chemeClr val="accent1"/>
                </a:solidFill>
              </a:rPr>
              <a:t>ANSWER</a:t>
            </a:r>
          </a:p>
          <a:p>
            <a:pPr marL="0" indent="0" algn="ctr">
              <a:spcBef>
                <a:spcPts val="1800"/>
              </a:spcBef>
              <a:buNone/>
            </a:pPr>
            <a:r>
              <a:rPr lang="en-US" sz="2000" i="1" dirty="0" smtClean="0"/>
              <a:t>All </a:t>
            </a:r>
            <a:r>
              <a:rPr lang="en-US" sz="2000" i="1" dirty="0"/>
              <a:t>of the </a:t>
            </a:r>
            <a:r>
              <a:rPr lang="en-US" sz="2000" i="1" dirty="0" smtClean="0"/>
              <a:t>Above</a:t>
            </a:r>
            <a:endParaRPr lang="en-US" sz="2000" i="1" dirty="0"/>
          </a:p>
        </p:txBody>
      </p:sp>
      <p:sp>
        <p:nvSpPr>
          <p:cNvPr id="6" name="Rectangle 5"/>
          <p:cNvSpPr/>
          <p:nvPr/>
        </p:nvSpPr>
        <p:spPr>
          <a:xfrm>
            <a:off x="1828800" y="46482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75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0" y="3005807"/>
            <a:ext cx="5105400" cy="815608"/>
          </a:xfrm>
          <a:prstGeom prst="rect">
            <a:avLst/>
          </a:prstGeom>
          <a:noFill/>
        </p:spPr>
        <p:txBody>
          <a:bodyPr wrap="square" rtlCol="0">
            <a:spAutoFit/>
          </a:bodyPr>
          <a:lstStyle/>
          <a:p>
            <a:r>
              <a:rPr lang="en-US" sz="1400" b="1" dirty="0" err="1"/>
              <a:t>MarkeTrak</a:t>
            </a:r>
            <a:r>
              <a:rPr lang="en-US" sz="1400" b="1" dirty="0"/>
              <a:t> Training</a:t>
            </a:r>
            <a:endParaRPr lang="en-US" sz="1400" dirty="0"/>
          </a:p>
          <a:p>
            <a:pPr>
              <a:spcBef>
                <a:spcPts val="600"/>
              </a:spcBef>
            </a:pPr>
            <a:r>
              <a:rPr lang="en-US" sz="2800" b="1" dirty="0" smtClean="0"/>
              <a:t>Inadvertent </a:t>
            </a:r>
            <a:r>
              <a:rPr lang="en-US" sz="2800" b="1" dirty="0"/>
              <a:t>Gain (IAG</a:t>
            </a:r>
            <a:r>
              <a:rPr lang="en-US" sz="2800" b="1" dirty="0" smtClean="0"/>
              <a:t>)</a:t>
            </a:r>
            <a:endParaRPr lang="en-US" sz="2800" dirty="0"/>
          </a:p>
        </p:txBody>
      </p:sp>
    </p:spTree>
    <p:extLst>
      <p:ext uri="{BB962C8B-B14F-4D97-AF65-F5344CB8AC3E}">
        <p14:creationId xmlns:p14="http://schemas.microsoft.com/office/powerpoint/2010/main" val="36135666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What is an IGL?</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400" dirty="0"/>
              <a:t>An </a:t>
            </a:r>
            <a:r>
              <a:rPr lang="en-US" sz="2400" b="1" dirty="0"/>
              <a:t>Inadvertent Gain/Loss (IGL)</a:t>
            </a:r>
            <a:r>
              <a:rPr lang="en-US" sz="2400" dirty="0"/>
              <a:t> is an unauthorized change of a customer’s Retail Electric </a:t>
            </a:r>
            <a:r>
              <a:rPr lang="en-US" sz="2400" dirty="0" smtClean="0"/>
              <a:t>Provider</a:t>
            </a:r>
          </a:p>
          <a:p>
            <a:pPr>
              <a:spcBef>
                <a:spcPts val="1800"/>
              </a:spcBef>
            </a:pPr>
            <a:r>
              <a:rPr lang="en-US" sz="2400" dirty="0"/>
              <a:t>Commonly referred to as either an Inadvertent Gain (IAG) or Inadvertent Loss (IAL), an inadvertent situation occurs when a customer or a premise is changed to a REP that is different than their expected REP of choice</a:t>
            </a:r>
            <a:r>
              <a:rPr lang="en-US" sz="2400" dirty="0" smtClean="0"/>
              <a:t>.</a:t>
            </a:r>
            <a:endParaRPr lang="en-US" sz="2400" dirty="0"/>
          </a:p>
          <a:p>
            <a:pPr>
              <a:spcBef>
                <a:spcPts val="1800"/>
              </a:spcBef>
            </a:pPr>
            <a:r>
              <a:rPr lang="en-US" sz="2400" dirty="0"/>
              <a:t>When resolving IGL issues, the </a:t>
            </a:r>
            <a:r>
              <a:rPr lang="en-US" sz="2400" b="1" i="1" dirty="0"/>
              <a:t>ultimate </a:t>
            </a:r>
            <a:r>
              <a:rPr lang="en-US" sz="2400" b="1" i="1" dirty="0" smtClean="0"/>
              <a:t>goal </a:t>
            </a:r>
            <a:r>
              <a:rPr lang="en-US" sz="2400" dirty="0" smtClean="0"/>
              <a:t>is </a:t>
            </a:r>
            <a:r>
              <a:rPr lang="en-US" sz="2400" dirty="0"/>
              <a:t>to return the Customer to their REP of choice in a </a:t>
            </a:r>
            <a:r>
              <a:rPr lang="en-US" sz="2400" b="1" i="1" dirty="0"/>
              <a:t>quick and efficient </a:t>
            </a:r>
            <a:r>
              <a:rPr lang="en-US" sz="2400" dirty="0"/>
              <a:t>manner with minimal inconvenience to the Customer</a:t>
            </a:r>
            <a:r>
              <a:rPr lang="en-US" sz="2400" dirty="0" smtClean="0"/>
              <a:t>.</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72</a:t>
            </a:fld>
            <a:endParaRPr lang="en-US"/>
          </a:p>
        </p:txBody>
      </p:sp>
    </p:spTree>
    <p:extLst>
      <p:ext uri="{BB962C8B-B14F-4D97-AF65-F5344CB8AC3E}">
        <p14:creationId xmlns:p14="http://schemas.microsoft.com/office/powerpoint/2010/main" val="23604976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does an IGL occur?</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200"/>
              </a:spcBef>
              <a:buNone/>
            </a:pPr>
            <a:r>
              <a:rPr lang="en-US" sz="2400" dirty="0"/>
              <a:t>An Inadvertent Gain or Loss can occur under various circumstances:</a:t>
            </a:r>
          </a:p>
          <a:p>
            <a:pPr>
              <a:spcBef>
                <a:spcPts val="1200"/>
              </a:spcBef>
            </a:pPr>
            <a:r>
              <a:rPr lang="en-US" sz="2400" dirty="0"/>
              <a:t>Incorrect information provided by the Customer during enrollment – service address or ESI ID</a:t>
            </a:r>
          </a:p>
          <a:p>
            <a:pPr>
              <a:spcBef>
                <a:spcPts val="1200"/>
              </a:spcBef>
            </a:pPr>
            <a:r>
              <a:rPr lang="en-US" sz="2400" dirty="0"/>
              <a:t>Incorrect information entered by the REP during enrollment</a:t>
            </a:r>
          </a:p>
          <a:p>
            <a:pPr>
              <a:spcBef>
                <a:spcPts val="1200"/>
              </a:spcBef>
            </a:pPr>
            <a:r>
              <a:rPr lang="en-US" sz="2400" dirty="0"/>
              <a:t>Unauthorized enrollments – slamming</a:t>
            </a:r>
          </a:p>
          <a:p>
            <a:pPr>
              <a:spcBef>
                <a:spcPts val="1200"/>
              </a:spcBef>
            </a:pPr>
            <a:r>
              <a:rPr lang="en-US" sz="2400" dirty="0"/>
              <a:t>Confusing enrollment processes by REPs </a:t>
            </a:r>
          </a:p>
        </p:txBody>
      </p:sp>
      <p:sp>
        <p:nvSpPr>
          <p:cNvPr id="4" name="Slide Number Placeholder 3"/>
          <p:cNvSpPr>
            <a:spLocks noGrp="1"/>
          </p:cNvSpPr>
          <p:nvPr>
            <p:ph type="sldNum" sz="quarter" idx="4"/>
          </p:nvPr>
        </p:nvSpPr>
        <p:spPr/>
        <p:txBody>
          <a:bodyPr/>
          <a:lstStyle/>
          <a:p>
            <a:fld id="{1D93BD3E-1E9A-4970-A6F7-E7AC52762E0C}" type="slidenum">
              <a:rPr lang="en-US" smtClean="0"/>
              <a:pPr/>
              <a:t>73</a:t>
            </a:fld>
            <a:endParaRPr lang="en-US"/>
          </a:p>
        </p:txBody>
      </p:sp>
    </p:spTree>
    <p:extLst>
      <p:ext uri="{BB962C8B-B14F-4D97-AF65-F5344CB8AC3E}">
        <p14:creationId xmlns:p14="http://schemas.microsoft.com/office/powerpoint/2010/main" val="30241337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Reference Documents </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buFont typeface="+mj-lt"/>
              <a:buAutoNum type="arabicParenR"/>
            </a:pPr>
            <a:r>
              <a:rPr lang="en-US" sz="2400" dirty="0"/>
              <a:t>PUCT Subst. Rule §25.495, Unauthorized Change of Retail Electric </a:t>
            </a:r>
            <a:r>
              <a:rPr lang="en-US" sz="2400" dirty="0" smtClean="0"/>
              <a:t>Provider</a:t>
            </a:r>
            <a:endParaRPr lang="en-US" sz="2400" dirty="0"/>
          </a:p>
          <a:p>
            <a:pPr>
              <a:spcBef>
                <a:spcPts val="1800"/>
              </a:spcBef>
              <a:buFont typeface="+mj-lt"/>
              <a:buAutoNum type="arabicParenR"/>
            </a:pPr>
            <a:r>
              <a:rPr lang="en-US" sz="2400" dirty="0"/>
              <a:t>ERCOT Retail Market Guide Section 7.3, Inadvertent Gain </a:t>
            </a:r>
            <a:r>
              <a:rPr lang="en-US" sz="2400" dirty="0" smtClean="0"/>
              <a:t>Process</a:t>
            </a:r>
            <a:endParaRPr lang="en-US" sz="2400" dirty="0"/>
          </a:p>
          <a:p>
            <a:pPr>
              <a:spcBef>
                <a:spcPts val="1800"/>
              </a:spcBef>
              <a:buFont typeface="+mj-lt"/>
              <a:buAutoNum type="arabicParenR"/>
            </a:pPr>
            <a:r>
              <a:rPr lang="en-US" sz="2400" dirty="0" err="1"/>
              <a:t>MarkeTrak</a:t>
            </a:r>
            <a:r>
              <a:rPr lang="en-US" sz="2400" dirty="0"/>
              <a:t> User’s Guide</a:t>
            </a:r>
          </a:p>
        </p:txBody>
      </p:sp>
      <p:sp>
        <p:nvSpPr>
          <p:cNvPr id="4" name="Slide Number Placeholder 3"/>
          <p:cNvSpPr>
            <a:spLocks noGrp="1"/>
          </p:cNvSpPr>
          <p:nvPr>
            <p:ph type="sldNum" sz="quarter" idx="4"/>
          </p:nvPr>
        </p:nvSpPr>
        <p:spPr/>
        <p:txBody>
          <a:bodyPr/>
          <a:lstStyle/>
          <a:p>
            <a:fld id="{1D93BD3E-1E9A-4970-A6F7-E7AC52762E0C}" type="slidenum">
              <a:rPr lang="en-US" smtClean="0"/>
              <a:pPr/>
              <a:t>74</a:t>
            </a:fld>
            <a:endParaRPr lang="en-US"/>
          </a:p>
        </p:txBody>
      </p:sp>
    </p:spTree>
    <p:extLst>
      <p:ext uri="{BB962C8B-B14F-4D97-AF65-F5344CB8AC3E}">
        <p14:creationId xmlns:p14="http://schemas.microsoft.com/office/powerpoint/2010/main" val="19330502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Reference Documents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a:spcBef>
                <a:spcPts val="1200"/>
              </a:spcBef>
            </a:pPr>
            <a:r>
              <a:rPr lang="en-US" sz="1800" dirty="0"/>
              <a:t>ERCOT Retail Market Guide</a:t>
            </a:r>
          </a:p>
          <a:p>
            <a:pPr marL="800100" lvl="2" indent="0">
              <a:spcBef>
                <a:spcPts val="1200"/>
              </a:spcBef>
              <a:buNone/>
            </a:pPr>
            <a:r>
              <a:rPr lang="en-US" sz="1800" dirty="0">
                <a:hlinkClick r:id="rId3"/>
              </a:rPr>
              <a:t>http://</a:t>
            </a:r>
            <a:r>
              <a:rPr lang="en-US" sz="1800" dirty="0" smtClean="0">
                <a:hlinkClick r:id="rId3"/>
              </a:rPr>
              <a:t>www.ercot.com/mktrules/guides/retail/current</a:t>
            </a:r>
            <a:endParaRPr lang="en-US" sz="1800" dirty="0" smtClean="0"/>
          </a:p>
          <a:p>
            <a:pPr marL="0" indent="0">
              <a:spcBef>
                <a:spcPts val="0"/>
              </a:spcBef>
              <a:buNone/>
            </a:pPr>
            <a:endParaRPr lang="en-US" sz="1000" dirty="0" smtClean="0"/>
          </a:p>
          <a:p>
            <a:pPr marL="0" indent="0">
              <a:spcBef>
                <a:spcPts val="0"/>
              </a:spcBef>
              <a:buNone/>
            </a:pPr>
            <a:r>
              <a:rPr lang="en-US" sz="1500" dirty="0" smtClean="0"/>
              <a:t>7.3 </a:t>
            </a:r>
            <a:r>
              <a:rPr lang="en-US" sz="1500" dirty="0"/>
              <a:t>Inadvertent Gain </a:t>
            </a:r>
            <a:r>
              <a:rPr lang="en-US" sz="1500" dirty="0" smtClean="0"/>
              <a:t>Process</a:t>
            </a:r>
          </a:p>
          <a:p>
            <a:pPr marL="400050" lvl="1" indent="0">
              <a:spcBef>
                <a:spcPts val="0"/>
              </a:spcBef>
              <a:buNone/>
            </a:pPr>
            <a:r>
              <a:rPr lang="en-US" sz="1500" i="1" dirty="0" smtClean="0"/>
              <a:t>7.3.1 Escalation Process</a:t>
            </a:r>
          </a:p>
          <a:p>
            <a:pPr marL="400050" lvl="1" indent="0">
              <a:spcBef>
                <a:spcPts val="0"/>
              </a:spcBef>
              <a:buNone/>
            </a:pPr>
            <a:r>
              <a:rPr lang="en-US" sz="1500" i="1" dirty="0" smtClean="0"/>
              <a:t>7.3.2 </a:t>
            </a:r>
            <a:r>
              <a:rPr lang="en-US" sz="1500" i="1" dirty="0"/>
              <a:t>Competitive Retailer’s Inadvertent Gain Process</a:t>
            </a:r>
          </a:p>
          <a:p>
            <a:pPr marL="800100" lvl="2" indent="0">
              <a:spcBef>
                <a:spcPts val="0"/>
              </a:spcBef>
              <a:buNone/>
            </a:pPr>
            <a:r>
              <a:rPr lang="en-US" sz="1500" dirty="0" smtClean="0"/>
              <a:t>7.3.2.1	Buyer’s </a:t>
            </a:r>
            <a:r>
              <a:rPr lang="en-US" sz="1500" dirty="0"/>
              <a:t>Remorse</a:t>
            </a:r>
          </a:p>
          <a:p>
            <a:pPr marL="800100" lvl="2" indent="0">
              <a:spcBef>
                <a:spcPts val="0"/>
              </a:spcBef>
              <a:buNone/>
            </a:pPr>
            <a:r>
              <a:rPr lang="en-US" sz="1500" dirty="0" smtClean="0"/>
              <a:t>7.3.2.2	Prevention </a:t>
            </a:r>
            <a:r>
              <a:rPr lang="en-US" sz="1500" dirty="0"/>
              <a:t>of Inadvertent Gains</a:t>
            </a:r>
          </a:p>
          <a:p>
            <a:pPr marL="800100" lvl="2" indent="0">
              <a:spcBef>
                <a:spcPts val="0"/>
              </a:spcBef>
              <a:buNone/>
            </a:pPr>
            <a:r>
              <a:rPr lang="en-US" sz="1500" dirty="0" smtClean="0"/>
              <a:t>7.3.2.3	Resolution </a:t>
            </a:r>
            <a:r>
              <a:rPr lang="en-US" sz="1500" dirty="0"/>
              <a:t>of Inadvertent Gains</a:t>
            </a:r>
          </a:p>
          <a:p>
            <a:pPr marL="800100" lvl="2" indent="0">
              <a:spcBef>
                <a:spcPts val="0"/>
              </a:spcBef>
              <a:buNone/>
            </a:pPr>
            <a:r>
              <a:rPr lang="en-US" sz="1500" dirty="0" smtClean="0"/>
              <a:t>7.3.2.4	Valid </a:t>
            </a:r>
            <a:r>
              <a:rPr lang="en-US" sz="1500" dirty="0"/>
              <a:t>Reject/</a:t>
            </a:r>
            <a:r>
              <a:rPr lang="en-US" sz="1500" dirty="0" err="1"/>
              <a:t>Unexecutable</a:t>
            </a:r>
            <a:r>
              <a:rPr lang="en-US" sz="1500" dirty="0"/>
              <a:t> Reasons</a:t>
            </a:r>
          </a:p>
          <a:p>
            <a:pPr marL="800100" lvl="2" indent="0">
              <a:spcBef>
                <a:spcPts val="0"/>
              </a:spcBef>
              <a:buNone/>
            </a:pPr>
            <a:r>
              <a:rPr lang="en-US" sz="1500" dirty="0" smtClean="0"/>
              <a:t>7.3.2.5	Invalid </a:t>
            </a:r>
            <a:r>
              <a:rPr lang="en-US" sz="1500" dirty="0"/>
              <a:t>Reject/</a:t>
            </a:r>
            <a:r>
              <a:rPr lang="en-US" sz="1500" dirty="0" err="1"/>
              <a:t>Unexecutable</a:t>
            </a:r>
            <a:r>
              <a:rPr lang="en-US" sz="1500" dirty="0"/>
              <a:t> Reasons</a:t>
            </a:r>
          </a:p>
          <a:p>
            <a:pPr marL="800100" lvl="2" indent="0">
              <a:spcBef>
                <a:spcPts val="0"/>
              </a:spcBef>
              <a:buNone/>
            </a:pPr>
            <a:r>
              <a:rPr lang="en-US" sz="1500" dirty="0" smtClean="0"/>
              <a:t>7.3.2.6	Out-of-Sync </a:t>
            </a:r>
            <a:r>
              <a:rPr lang="en-US" sz="1500" dirty="0"/>
              <a:t>Conditions</a:t>
            </a:r>
          </a:p>
          <a:p>
            <a:pPr marL="800100" lvl="2" indent="0">
              <a:spcBef>
                <a:spcPts val="0"/>
              </a:spcBef>
              <a:buNone/>
            </a:pPr>
            <a:r>
              <a:rPr lang="en-US" sz="1500" dirty="0" smtClean="0"/>
              <a:t>7.3.2.7	No </a:t>
            </a:r>
            <a:r>
              <a:rPr lang="en-US" sz="1500" dirty="0"/>
              <a:t>Losing Competitive Retailer of Record</a:t>
            </a:r>
          </a:p>
          <a:p>
            <a:pPr marL="400050" lvl="1" indent="0">
              <a:spcBef>
                <a:spcPts val="0"/>
              </a:spcBef>
              <a:buNone/>
            </a:pPr>
            <a:r>
              <a:rPr lang="en-US" sz="1500" i="1" dirty="0"/>
              <a:t>7.3.3  Charges Associated with Returning the Customer</a:t>
            </a:r>
          </a:p>
          <a:p>
            <a:pPr marL="400050" lvl="1" indent="0">
              <a:spcBef>
                <a:spcPts val="0"/>
              </a:spcBef>
              <a:buNone/>
            </a:pPr>
            <a:r>
              <a:rPr lang="en-US" sz="1500" i="1" dirty="0"/>
              <a:t>7.3.4  Transmission and/or Distribution Service Provider Inadvertent Gain Process</a:t>
            </a:r>
          </a:p>
          <a:p>
            <a:pPr marL="800100" lvl="2" indent="0">
              <a:spcBef>
                <a:spcPts val="0"/>
              </a:spcBef>
              <a:buNone/>
            </a:pPr>
            <a:r>
              <a:rPr lang="en-US" sz="1500" dirty="0" smtClean="0"/>
              <a:t>7.3.4.1	Inadvertent </a:t>
            </a:r>
            <a:r>
              <a:rPr lang="en-US" sz="1500" dirty="0"/>
              <a:t>Dates Greater than 150 days</a:t>
            </a:r>
          </a:p>
          <a:p>
            <a:pPr marL="800100" lvl="2" indent="0">
              <a:spcBef>
                <a:spcPts val="0"/>
              </a:spcBef>
              <a:buNone/>
            </a:pPr>
            <a:r>
              <a:rPr lang="en-US" sz="1500" dirty="0" smtClean="0"/>
              <a:t>7.3.4.2	Inadvertent </a:t>
            </a:r>
            <a:r>
              <a:rPr lang="en-US" sz="1500" dirty="0"/>
              <a:t>Order is Pending</a:t>
            </a:r>
          </a:p>
          <a:p>
            <a:pPr marL="800100" lvl="2" indent="0">
              <a:spcBef>
                <a:spcPts val="0"/>
              </a:spcBef>
              <a:buNone/>
            </a:pPr>
            <a:r>
              <a:rPr lang="en-US" sz="1500" dirty="0" smtClean="0"/>
              <a:t>7.3.4.3	Third </a:t>
            </a:r>
            <a:r>
              <a:rPr lang="en-US" sz="1500" dirty="0"/>
              <a:t>Party has Gained Electric Service Identifier (Leapfrog Scenario)</a:t>
            </a:r>
          </a:p>
          <a:p>
            <a:pPr marL="800100" lvl="2" indent="0">
              <a:spcBef>
                <a:spcPts val="0"/>
              </a:spcBef>
              <a:buNone/>
            </a:pPr>
            <a:r>
              <a:rPr lang="en-US" sz="1500" dirty="0" smtClean="0"/>
              <a:t>7.3.4.4	Transmission </a:t>
            </a:r>
            <a:r>
              <a:rPr lang="en-US" sz="1500" dirty="0"/>
              <a:t>and/or Distribution Service Provider Billing</a:t>
            </a:r>
          </a:p>
          <a:p>
            <a:pPr marL="400050" lvl="1" indent="0">
              <a:spcBef>
                <a:spcPts val="0"/>
              </a:spcBef>
              <a:buNone/>
            </a:pPr>
            <a:r>
              <a:rPr lang="en-US" sz="1500" i="1" dirty="0"/>
              <a:t>7.3.5  Customer Rescission after Completion of a Switch Transaction</a:t>
            </a:r>
          </a:p>
          <a:p>
            <a:pPr marL="800100" lvl="2" indent="0">
              <a:spcBef>
                <a:spcPts val="0"/>
              </a:spcBef>
              <a:buNone/>
            </a:pPr>
            <a:r>
              <a:rPr lang="en-US" sz="1500" dirty="0" smtClean="0"/>
              <a:t>7.3.5.1	Additional </a:t>
            </a:r>
            <a:r>
              <a:rPr lang="en-US" sz="1500" dirty="0"/>
              <a:t>Valid Reasons for Rejection of a Rescission-based Issue</a:t>
            </a:r>
            <a:endParaRPr lang="en-US" sz="15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75</a:t>
            </a:fld>
            <a:endParaRPr lang="en-US"/>
          </a:p>
        </p:txBody>
      </p:sp>
    </p:spTree>
    <p:extLst>
      <p:ext uri="{BB962C8B-B14F-4D97-AF65-F5344CB8AC3E}">
        <p14:creationId xmlns:p14="http://schemas.microsoft.com/office/powerpoint/2010/main" val="27232333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Reference Documents</a:t>
            </a:r>
            <a:endParaRPr lang="en-US" b="1" dirty="0">
              <a:solidFill>
                <a:schemeClr val="accent1"/>
              </a:solidFill>
            </a:endParaRPr>
          </a:p>
        </p:txBody>
      </p:sp>
      <p:sp>
        <p:nvSpPr>
          <p:cNvPr id="3" name="Content Placeholder 2"/>
          <p:cNvSpPr>
            <a:spLocks noGrp="1"/>
          </p:cNvSpPr>
          <p:nvPr>
            <p:ph idx="1"/>
          </p:nvPr>
        </p:nvSpPr>
        <p:spPr>
          <a:xfrm>
            <a:off x="304800" y="914400"/>
            <a:ext cx="8534400" cy="4724400"/>
          </a:xfrm>
        </p:spPr>
        <p:txBody>
          <a:bodyPr/>
          <a:lstStyle/>
          <a:p>
            <a:pPr marL="0" indent="0">
              <a:spcBef>
                <a:spcPts val="1800"/>
              </a:spcBef>
              <a:buNone/>
            </a:pPr>
            <a:r>
              <a:rPr lang="en-US" sz="2000" b="1" dirty="0"/>
              <a:t>Retail Market Guide Section 7.3  Inadvertent Gain Process</a:t>
            </a:r>
          </a:p>
          <a:p>
            <a:pPr marL="0" indent="0">
              <a:spcBef>
                <a:spcPts val="1800"/>
              </a:spcBef>
              <a:buNone/>
            </a:pPr>
            <a:r>
              <a:rPr lang="en-US" sz="2000" dirty="0"/>
              <a:t>Guidelines for ensuring that inadvertently gained ESI IDs are returned to the Losing REP in a quick and efficient manner with minimal inconvenience to the Customer as required by PUC Subst. Rule 25.495 Unauthorized Change of Retail Electric </a:t>
            </a:r>
            <a:r>
              <a:rPr lang="en-US" sz="2000" dirty="0" smtClean="0"/>
              <a:t>Provider</a:t>
            </a:r>
            <a:endParaRPr lang="en-US" sz="2000" dirty="0"/>
          </a:p>
          <a:p>
            <a:pPr marL="0" indent="0">
              <a:spcBef>
                <a:spcPts val="1800"/>
              </a:spcBef>
              <a:buNone/>
            </a:pPr>
            <a:r>
              <a:rPr lang="en-US" sz="2000" b="1" dirty="0"/>
              <a:t>Escalation Process:</a:t>
            </a:r>
          </a:p>
          <a:p>
            <a:pPr>
              <a:spcBef>
                <a:spcPts val="1800"/>
              </a:spcBef>
            </a:pPr>
            <a:r>
              <a:rPr lang="en-US" sz="2000" dirty="0"/>
              <a:t>Each Market Participant is responsible for it’s own compliance with the PUCT rules and RMG procedures &amp; timelines.</a:t>
            </a:r>
          </a:p>
          <a:p>
            <a:pPr>
              <a:spcBef>
                <a:spcPts val="1800"/>
              </a:spcBef>
            </a:pPr>
            <a:r>
              <a:rPr lang="en-US" sz="2000" dirty="0"/>
              <a:t>Each Market Participant shall maintain and update escalation contacts within the </a:t>
            </a:r>
            <a:r>
              <a:rPr lang="en-US" sz="2000" dirty="0" err="1"/>
              <a:t>MarkeTrak</a:t>
            </a:r>
            <a:r>
              <a:rPr lang="en-US" sz="2000" dirty="0"/>
              <a:t> Rolodex</a:t>
            </a:r>
          </a:p>
          <a:p>
            <a:pPr>
              <a:spcBef>
                <a:spcPts val="1800"/>
              </a:spcBef>
            </a:pPr>
            <a:r>
              <a:rPr lang="en-US" sz="2000" dirty="0" err="1"/>
              <a:t>MarkeTrak</a:t>
            </a:r>
            <a:r>
              <a:rPr lang="en-US" sz="2000" dirty="0"/>
              <a:t> will send escalation emails to the escalation contacts whenever an issue has remained in a ‘New’ or ‘Pending’ state for more than 3 calendar </a:t>
            </a:r>
            <a:r>
              <a:rPr lang="en-US" sz="2000" dirty="0" smtClean="0"/>
              <a:t>days</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76</a:t>
            </a:fld>
            <a:endParaRPr lang="en-US"/>
          </a:p>
        </p:txBody>
      </p:sp>
    </p:spTree>
    <p:extLst>
      <p:ext uri="{BB962C8B-B14F-4D97-AF65-F5344CB8AC3E}">
        <p14:creationId xmlns:p14="http://schemas.microsoft.com/office/powerpoint/2010/main" val="384215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Reference Documents</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1800" dirty="0" err="1"/>
              <a:t>MarkeTrak</a:t>
            </a:r>
            <a:r>
              <a:rPr lang="en-US" sz="1800" dirty="0"/>
              <a:t> User Guide</a:t>
            </a:r>
          </a:p>
          <a:p>
            <a:pPr marL="400050" lvl="1" indent="0">
              <a:spcBef>
                <a:spcPts val="1800"/>
              </a:spcBef>
              <a:buNone/>
            </a:pPr>
            <a:r>
              <a:rPr lang="en-US" sz="1800" dirty="0">
                <a:hlinkClick r:id="rId3"/>
              </a:rPr>
              <a:t>http://www.ercot.com/content/services/client_svcs/mktrk_info/MarkeTrak%2520User%2520Guide[1]%20(2).zip</a:t>
            </a:r>
            <a:endParaRPr lang="en-US" sz="1800" dirty="0"/>
          </a:p>
          <a:p>
            <a:pPr marL="0" indent="0">
              <a:spcBef>
                <a:spcPts val="2400"/>
              </a:spcBef>
              <a:buNone/>
            </a:pPr>
            <a:r>
              <a:rPr lang="en-US" sz="1800" dirty="0" smtClean="0"/>
              <a:t>2.1	Day </a:t>
            </a:r>
            <a:r>
              <a:rPr lang="en-US" sz="1800" dirty="0"/>
              <a:t>to Day Issues – Inadvertent Gain</a:t>
            </a:r>
          </a:p>
          <a:p>
            <a:pPr marL="0" indent="0">
              <a:spcBef>
                <a:spcPts val="1800"/>
              </a:spcBef>
              <a:buNone/>
            </a:pPr>
            <a:r>
              <a:rPr lang="en-US" sz="1800" dirty="0"/>
              <a:t>	2.1.1  Required Fields for Inadvertent Gain</a:t>
            </a:r>
          </a:p>
          <a:p>
            <a:pPr marL="0" indent="0">
              <a:spcBef>
                <a:spcPts val="1800"/>
              </a:spcBef>
              <a:buNone/>
            </a:pPr>
            <a:r>
              <a:rPr lang="en-US" sz="1800" dirty="0"/>
              <a:t>	2.1.2  Definition of Inadvertent Gain</a:t>
            </a:r>
          </a:p>
          <a:p>
            <a:pPr marL="0" indent="0">
              <a:spcBef>
                <a:spcPts val="1800"/>
              </a:spcBef>
              <a:buNone/>
            </a:pPr>
            <a:r>
              <a:rPr lang="en-US" sz="1800" dirty="0"/>
              <a:t>	2.1.3  Submitting an Inadvertent Gain</a:t>
            </a:r>
          </a:p>
          <a:p>
            <a:pPr marL="0" indent="0">
              <a:spcBef>
                <a:spcPts val="1800"/>
              </a:spcBef>
              <a:buNone/>
            </a:pPr>
            <a:r>
              <a:rPr lang="en-US" sz="1800" dirty="0"/>
              <a:t>	2.1.4  Submitting a Customer Rescission Issue</a:t>
            </a:r>
          </a:p>
          <a:p>
            <a:pPr marL="0" indent="0">
              <a:spcBef>
                <a:spcPts val="1800"/>
              </a:spcBef>
              <a:buNone/>
            </a:pPr>
            <a:r>
              <a:rPr lang="en-US" sz="1800" dirty="0"/>
              <a:t>	2.1.5  Redirect Fees Subtype</a:t>
            </a:r>
          </a:p>
        </p:txBody>
      </p:sp>
      <p:sp>
        <p:nvSpPr>
          <p:cNvPr id="4" name="Slide Number Placeholder 3"/>
          <p:cNvSpPr>
            <a:spLocks noGrp="1"/>
          </p:cNvSpPr>
          <p:nvPr>
            <p:ph type="sldNum" sz="quarter" idx="4"/>
          </p:nvPr>
        </p:nvSpPr>
        <p:spPr/>
        <p:txBody>
          <a:bodyPr/>
          <a:lstStyle/>
          <a:p>
            <a:fld id="{1D93BD3E-1E9A-4970-A6F7-E7AC52762E0C}" type="slidenum">
              <a:rPr lang="en-US" smtClean="0"/>
              <a:pPr/>
              <a:t>77</a:t>
            </a:fld>
            <a:endParaRPr lang="en-US"/>
          </a:p>
        </p:txBody>
      </p:sp>
    </p:spTree>
    <p:extLst>
      <p:ext uri="{BB962C8B-B14F-4D97-AF65-F5344CB8AC3E}">
        <p14:creationId xmlns:p14="http://schemas.microsoft.com/office/powerpoint/2010/main" val="30225718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Inadvertent Gain</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200"/>
              </a:spcBef>
            </a:pPr>
            <a:r>
              <a:rPr lang="en-US" sz="1600" dirty="0" smtClean="0"/>
              <a:t>An </a:t>
            </a:r>
            <a:r>
              <a:rPr lang="en-US" sz="1600" dirty="0"/>
              <a:t>inadvertent issue begins upon the discovery of an Inadvertent Gain or Move-In transaction submission.  Upon identification of an Inadvertent Gain or Move-in, the CR will check the transaction status via the ERCOT MIS. </a:t>
            </a:r>
          </a:p>
          <a:p>
            <a:pPr lvl="1">
              <a:spcBef>
                <a:spcPts val="1200"/>
              </a:spcBef>
            </a:pPr>
            <a:r>
              <a:rPr lang="en-US" sz="1600" dirty="0"/>
              <a:t>If transaction Status is pending, and the Inadvertent CR is the submitting CR, then the CR will cancel their submitting transaction either by submitting an EDI cancel transaction or by submitting a Cancel with Approval </a:t>
            </a:r>
            <a:r>
              <a:rPr lang="en-US" sz="1600" dirty="0" err="1"/>
              <a:t>MarkeTrak</a:t>
            </a:r>
            <a:r>
              <a:rPr lang="en-US" sz="1600" dirty="0"/>
              <a:t> issue. </a:t>
            </a:r>
          </a:p>
          <a:p>
            <a:pPr lvl="1">
              <a:spcBef>
                <a:spcPts val="1200"/>
              </a:spcBef>
            </a:pPr>
            <a:r>
              <a:rPr lang="en-US" sz="1600" dirty="0"/>
              <a:t>For other Status types or if the CR was not the submitter of the transaction, the CR will log a </a:t>
            </a:r>
            <a:r>
              <a:rPr lang="en-US" sz="1600" dirty="0" err="1"/>
              <a:t>MarkeTrak</a:t>
            </a:r>
            <a:r>
              <a:rPr lang="en-US" sz="1600" dirty="0"/>
              <a:t> Inadvertent issue. </a:t>
            </a:r>
          </a:p>
          <a:p>
            <a:pPr lvl="1">
              <a:spcBef>
                <a:spcPts val="1200"/>
              </a:spcBef>
            </a:pPr>
            <a:r>
              <a:rPr lang="en-US" sz="1600" dirty="0"/>
              <a:t>CR’s will work together in a manner outlined in Section 7.2 of the Retail Market Guide (RMG) to determine appropriate resolution. </a:t>
            </a:r>
          </a:p>
          <a:p>
            <a:pPr lvl="1">
              <a:spcBef>
                <a:spcPts val="1200"/>
              </a:spcBef>
            </a:pPr>
            <a:r>
              <a:rPr lang="en-US" sz="1600" dirty="0"/>
              <a:t>If the CR/TDSP resolution requires a backdated move-in being generated by the Original CR, then the date should be at least the Gaining CR start date plus 1 day to avoid creating transaction business process exceptions at ERCOT and the TDSP.</a:t>
            </a:r>
          </a:p>
          <a:p>
            <a:pPr lvl="1">
              <a:spcBef>
                <a:spcPts val="1200"/>
              </a:spcBef>
            </a:pPr>
            <a:r>
              <a:rPr lang="en-US" sz="1600" dirty="0"/>
              <a:t>The submitter should include any details, Customer name and/or meter number, which may expedite resolution of the issue.</a:t>
            </a:r>
          </a:p>
        </p:txBody>
      </p:sp>
      <p:sp>
        <p:nvSpPr>
          <p:cNvPr id="4" name="Slide Number Placeholder 3"/>
          <p:cNvSpPr>
            <a:spLocks noGrp="1"/>
          </p:cNvSpPr>
          <p:nvPr>
            <p:ph type="sldNum" sz="quarter" idx="4"/>
          </p:nvPr>
        </p:nvSpPr>
        <p:spPr/>
        <p:txBody>
          <a:bodyPr/>
          <a:lstStyle/>
          <a:p>
            <a:fld id="{1D93BD3E-1E9A-4970-A6F7-E7AC52762E0C}" type="slidenum">
              <a:rPr lang="en-US" smtClean="0"/>
              <a:pPr/>
              <a:t>78</a:t>
            </a:fld>
            <a:endParaRPr lang="en-US"/>
          </a:p>
        </p:txBody>
      </p:sp>
    </p:spTree>
    <p:extLst>
      <p:ext uri="{BB962C8B-B14F-4D97-AF65-F5344CB8AC3E}">
        <p14:creationId xmlns:p14="http://schemas.microsoft.com/office/powerpoint/2010/main" val="12498397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Inadvertent Gain</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600"/>
              </a:spcBef>
              <a:buNone/>
            </a:pPr>
            <a:r>
              <a:rPr lang="en-US" sz="1200" dirty="0"/>
              <a:t>ERCOT’s Receipt of Inadvertent Gain </a:t>
            </a:r>
            <a:r>
              <a:rPr lang="en-US" sz="1200" dirty="0" smtClean="0"/>
              <a:t>Issue:</a:t>
            </a:r>
            <a:endParaRPr lang="en-US" sz="1200" dirty="0"/>
          </a:p>
          <a:p>
            <a:pPr>
              <a:spcBef>
                <a:spcPts val="600"/>
              </a:spcBef>
            </a:pPr>
            <a:r>
              <a:rPr lang="en-US" sz="1200" dirty="0"/>
              <a:t>Confirm the pending or actual change of CR relationship.</a:t>
            </a:r>
          </a:p>
          <a:p>
            <a:pPr>
              <a:spcBef>
                <a:spcPts val="600"/>
              </a:spcBef>
            </a:pPr>
            <a:r>
              <a:rPr lang="en-US" sz="1200" dirty="0"/>
              <a:t>Assign CR2 and the TDSP to the </a:t>
            </a:r>
            <a:r>
              <a:rPr lang="en-US" sz="1200" dirty="0" err="1"/>
              <a:t>MarkeTrak</a:t>
            </a:r>
            <a:r>
              <a:rPr lang="en-US" sz="1200" dirty="0"/>
              <a:t> issue.</a:t>
            </a:r>
          </a:p>
          <a:p>
            <a:pPr>
              <a:spcBef>
                <a:spcPts val="600"/>
              </a:spcBef>
            </a:pPr>
            <a:r>
              <a:rPr lang="en-US" sz="1200" dirty="0"/>
              <a:t>ERCOT will transition the </a:t>
            </a:r>
            <a:r>
              <a:rPr lang="en-US" sz="1200" dirty="0" err="1"/>
              <a:t>MarkeTrak</a:t>
            </a:r>
            <a:r>
              <a:rPr lang="en-US" sz="1200" dirty="0"/>
              <a:t> issue to the parties involved with CR2 as the Responsible MP.</a:t>
            </a:r>
          </a:p>
          <a:p>
            <a:pPr>
              <a:spcBef>
                <a:spcPts val="600"/>
              </a:spcBef>
            </a:pPr>
            <a:r>
              <a:rPr lang="en-US" sz="1200" dirty="0"/>
              <a:t>CR2 is responsible for selecting Begin Working to transition the item into a State of In Progress.</a:t>
            </a:r>
          </a:p>
          <a:p>
            <a:pPr>
              <a:spcBef>
                <a:spcPts val="600"/>
              </a:spcBef>
            </a:pPr>
            <a:r>
              <a:rPr lang="en-US" sz="1200" dirty="0"/>
              <a:t>The Original CR must wait for the TDSP to select Ready to Receive prior to sending the EDI to regain the account.</a:t>
            </a:r>
          </a:p>
          <a:p>
            <a:pPr marL="0" indent="0">
              <a:spcBef>
                <a:spcPts val="600"/>
              </a:spcBef>
              <a:buNone/>
            </a:pPr>
            <a:endParaRPr lang="en-US" sz="1200" dirty="0" smtClean="0"/>
          </a:p>
          <a:p>
            <a:pPr marL="0" indent="0">
              <a:spcBef>
                <a:spcPts val="600"/>
              </a:spcBef>
              <a:buNone/>
            </a:pPr>
            <a:r>
              <a:rPr lang="en-US" sz="1200" dirty="0" smtClean="0"/>
              <a:t>Examples </a:t>
            </a:r>
            <a:r>
              <a:rPr lang="en-US" sz="1200" dirty="0"/>
              <a:t>of Invalid Inadvertent Gain Issues where ERCOT will select Invalid IAG and populate the Invalid IAG Reason field with the reason the issue could not be worked:</a:t>
            </a:r>
          </a:p>
          <a:p>
            <a:pPr>
              <a:spcBef>
                <a:spcPts val="600"/>
              </a:spcBef>
            </a:pPr>
            <a:r>
              <a:rPr lang="en-US" sz="1200" dirty="0"/>
              <a:t>Invalid ESI ID</a:t>
            </a:r>
          </a:p>
          <a:p>
            <a:pPr>
              <a:spcBef>
                <a:spcPts val="600"/>
              </a:spcBef>
            </a:pPr>
            <a:r>
              <a:rPr lang="en-US" sz="1200" dirty="0"/>
              <a:t>Wrong or Invalid Tran ID</a:t>
            </a:r>
          </a:p>
          <a:p>
            <a:pPr>
              <a:spcBef>
                <a:spcPts val="600"/>
              </a:spcBef>
            </a:pPr>
            <a:r>
              <a:rPr lang="en-US" sz="1200" dirty="0"/>
              <a:t>Invalid Order Type (order something other than MVI or Switch)</a:t>
            </a:r>
          </a:p>
          <a:p>
            <a:pPr>
              <a:spcBef>
                <a:spcPts val="600"/>
              </a:spcBef>
            </a:pPr>
            <a:r>
              <a:rPr lang="en-US" sz="1200" dirty="0"/>
              <a:t>Submitter selected Gaining and is not the Gaining CR</a:t>
            </a:r>
          </a:p>
          <a:p>
            <a:pPr>
              <a:spcBef>
                <a:spcPts val="600"/>
              </a:spcBef>
            </a:pPr>
            <a:r>
              <a:rPr lang="en-US" sz="1200" dirty="0"/>
              <a:t>Submitter selected Losing and is not the Losing CR</a:t>
            </a:r>
          </a:p>
          <a:p>
            <a:pPr>
              <a:spcBef>
                <a:spcPts val="600"/>
              </a:spcBef>
            </a:pPr>
            <a:r>
              <a:rPr lang="en-US" sz="1200" dirty="0"/>
              <a:t>ESI ID was De-Energized prior to completion of MVI</a:t>
            </a:r>
          </a:p>
          <a:p>
            <a:pPr>
              <a:spcBef>
                <a:spcPts val="600"/>
              </a:spcBef>
            </a:pPr>
            <a:r>
              <a:rPr lang="en-US" sz="1200" dirty="0"/>
              <a:t>The Losing and Gaining CR are the same</a:t>
            </a:r>
          </a:p>
          <a:p>
            <a:pPr>
              <a:spcBef>
                <a:spcPts val="600"/>
              </a:spcBef>
            </a:pPr>
            <a:r>
              <a:rPr lang="en-US" sz="1200" dirty="0"/>
              <a:t>Losing CR has left the Market</a:t>
            </a:r>
          </a:p>
          <a:p>
            <a:pPr>
              <a:spcBef>
                <a:spcPts val="600"/>
              </a:spcBef>
            </a:pPr>
            <a:r>
              <a:rPr lang="en-US" sz="1200" dirty="0"/>
              <a:t>Gaining CR has left the Market</a:t>
            </a:r>
          </a:p>
          <a:p>
            <a:pPr>
              <a:spcBef>
                <a:spcPts val="600"/>
              </a:spcBef>
            </a:pPr>
            <a:r>
              <a:rPr lang="en-US" sz="1200" dirty="0"/>
              <a:t>Order was Cancelled – No IAG </a:t>
            </a:r>
          </a:p>
          <a:p>
            <a:pPr>
              <a:spcBef>
                <a:spcPts val="600"/>
              </a:spcBef>
            </a:pPr>
            <a:r>
              <a:rPr lang="en-US" sz="1200" dirty="0"/>
              <a:t>Other</a:t>
            </a:r>
          </a:p>
        </p:txBody>
      </p:sp>
      <p:sp>
        <p:nvSpPr>
          <p:cNvPr id="4" name="Slide Number Placeholder 3"/>
          <p:cNvSpPr>
            <a:spLocks noGrp="1"/>
          </p:cNvSpPr>
          <p:nvPr>
            <p:ph type="sldNum" sz="quarter" idx="4"/>
          </p:nvPr>
        </p:nvSpPr>
        <p:spPr/>
        <p:txBody>
          <a:bodyPr/>
          <a:lstStyle/>
          <a:p>
            <a:fld id="{1D93BD3E-1E9A-4970-A6F7-E7AC52762E0C}" type="slidenum">
              <a:rPr lang="en-US" smtClean="0"/>
              <a:pPr/>
              <a:t>79</a:t>
            </a:fld>
            <a:endParaRPr lang="en-US"/>
          </a:p>
        </p:txBody>
      </p:sp>
    </p:spTree>
    <p:extLst>
      <p:ext uri="{BB962C8B-B14F-4D97-AF65-F5344CB8AC3E}">
        <p14:creationId xmlns:p14="http://schemas.microsoft.com/office/powerpoint/2010/main" val="2146425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Add User</a:t>
            </a:r>
            <a:endParaRPr lang="en-US" b="1" dirty="0">
              <a:solidFill>
                <a:schemeClr val="accent1"/>
              </a:solidFill>
            </a:endParaRPr>
          </a:p>
        </p:txBody>
      </p:sp>
      <p:sp>
        <p:nvSpPr>
          <p:cNvPr id="3" name="Content Placeholder 2"/>
          <p:cNvSpPr>
            <a:spLocks noGrp="1"/>
          </p:cNvSpPr>
          <p:nvPr>
            <p:ph idx="1"/>
          </p:nvPr>
        </p:nvSpPr>
        <p:spPr>
          <a:xfrm>
            <a:off x="5334000" y="3429000"/>
            <a:ext cx="3505200" cy="2590800"/>
          </a:xfrm>
        </p:spPr>
        <p:txBody>
          <a:bodyPr/>
          <a:lstStyle/>
          <a:p>
            <a:r>
              <a:rPr lang="en-US" sz="1650" dirty="0"/>
              <a:t>Select the ‘Commit’ transition to complete the Add User request.</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r="43008"/>
          <a:stretch>
            <a:fillRect/>
          </a:stretch>
        </p:blipFill>
        <p:spPr bwMode="auto">
          <a:xfrm>
            <a:off x="228600" y="1143000"/>
            <a:ext cx="4970463" cy="419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838200" y="1676401"/>
            <a:ext cx="4495800" cy="190499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3199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Inadvertent Gain</a:t>
            </a:r>
            <a:endParaRPr lang="en-US" b="1" dirty="0">
              <a:solidFill>
                <a:schemeClr val="accent1"/>
              </a:solidFill>
            </a:endParaRPr>
          </a:p>
        </p:txBody>
      </p:sp>
      <p:sp>
        <p:nvSpPr>
          <p:cNvPr id="3" name="Content Placeholder 2"/>
          <p:cNvSpPr>
            <a:spLocks noGrp="1"/>
          </p:cNvSpPr>
          <p:nvPr>
            <p:ph idx="1"/>
          </p:nvPr>
        </p:nvSpPr>
        <p:spPr>
          <a:xfrm>
            <a:off x="301752" y="937260"/>
            <a:ext cx="2974848" cy="1882140"/>
          </a:xfrm>
        </p:spPr>
        <p:txBody>
          <a:bodyPr/>
          <a:lstStyle/>
          <a:p>
            <a:pPr marL="0" indent="0">
              <a:spcBef>
                <a:spcPts val="600"/>
              </a:spcBef>
              <a:buNone/>
            </a:pPr>
            <a:r>
              <a:rPr lang="en-US" sz="1600" dirty="0"/>
              <a:t>Submitting an Inadvertent Gain – CR Submits as the Gaining CR</a:t>
            </a:r>
          </a:p>
          <a:p>
            <a:pPr>
              <a:spcBef>
                <a:spcPts val="600"/>
              </a:spcBef>
            </a:pPr>
            <a:r>
              <a:rPr lang="en-US" sz="1600" dirty="0"/>
              <a:t>From the Submit Tree, select IAG – Inadvertent Gaining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80</a:t>
            </a:fld>
            <a:endParaRPr lang="en-US"/>
          </a:p>
        </p:txBody>
      </p:sp>
      <p:sp>
        <p:nvSpPr>
          <p:cNvPr id="5" name="Content Placeholder 2"/>
          <p:cNvSpPr txBox="1">
            <a:spLocks/>
          </p:cNvSpPr>
          <p:nvPr/>
        </p:nvSpPr>
        <p:spPr>
          <a:xfrm>
            <a:off x="301752" y="3592793"/>
            <a:ext cx="2974848" cy="204600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buNone/>
            </a:pPr>
            <a:r>
              <a:rPr lang="en-US" sz="1600" dirty="0"/>
              <a:t>CR1 (Gaining/Original CR) will enter all required information. </a:t>
            </a:r>
          </a:p>
          <a:p>
            <a:pPr>
              <a:spcBef>
                <a:spcPts val="600"/>
              </a:spcBef>
            </a:pPr>
            <a:r>
              <a:rPr lang="en-US" sz="1600" dirty="0"/>
              <a:t>ESIID</a:t>
            </a:r>
          </a:p>
          <a:p>
            <a:pPr>
              <a:spcBef>
                <a:spcPts val="600"/>
              </a:spcBef>
            </a:pPr>
            <a:r>
              <a:rPr lang="en-US" sz="1600" dirty="0"/>
              <a:t>Original Tran ID – The original </a:t>
            </a:r>
            <a:r>
              <a:rPr lang="en-US" sz="1600" dirty="0" err="1"/>
              <a:t>tran</a:t>
            </a:r>
            <a:r>
              <a:rPr lang="en-US" sz="1600" dirty="0"/>
              <a:t> id of the other CR’s enrollment. (BGN06 of the 814_06).</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235" y="937260"/>
            <a:ext cx="51530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b="38747"/>
          <a:stretch>
            <a:fillRect/>
          </a:stretch>
        </p:blipFill>
        <p:spPr bwMode="auto">
          <a:xfrm>
            <a:off x="3427095" y="3660617"/>
            <a:ext cx="5495925" cy="181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4578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Inadvertent Gain</a:t>
            </a:r>
            <a:endParaRPr lang="en-US" b="1" dirty="0">
              <a:solidFill>
                <a:schemeClr val="accent1"/>
              </a:solidFill>
            </a:endParaRPr>
          </a:p>
        </p:txBody>
      </p:sp>
      <p:sp>
        <p:nvSpPr>
          <p:cNvPr id="3" name="Content Placeholder 2"/>
          <p:cNvSpPr>
            <a:spLocks noGrp="1"/>
          </p:cNvSpPr>
          <p:nvPr>
            <p:ph idx="1"/>
          </p:nvPr>
        </p:nvSpPr>
        <p:spPr>
          <a:xfrm>
            <a:off x="304800" y="914400"/>
            <a:ext cx="8534400" cy="1905000"/>
          </a:xfrm>
        </p:spPr>
        <p:txBody>
          <a:bodyPr/>
          <a:lstStyle/>
          <a:p>
            <a:pPr marL="0" indent="0">
              <a:spcBef>
                <a:spcPts val="600"/>
              </a:spcBef>
              <a:buNone/>
            </a:pPr>
            <a:r>
              <a:rPr lang="en-US" sz="1200" i="1" dirty="0">
                <a:solidFill>
                  <a:srgbClr val="FF0000"/>
                </a:solidFill>
              </a:rPr>
              <a:t>CRITICAL: The Comments field is technically optional; however, not providing the required information referenced in RMG Section 7.3.2(1) could result in a delay of issue resolution. Please include any additional information in this box.</a:t>
            </a:r>
          </a:p>
          <a:p>
            <a:pPr lvl="1">
              <a:spcBef>
                <a:spcPts val="600"/>
              </a:spcBef>
            </a:pPr>
            <a:r>
              <a:rPr lang="en-US" sz="1200" i="1" dirty="0">
                <a:solidFill>
                  <a:srgbClr val="FF0000"/>
                </a:solidFill>
              </a:rPr>
              <a:t>Customer Name (Always)</a:t>
            </a:r>
          </a:p>
          <a:p>
            <a:pPr lvl="1">
              <a:spcBef>
                <a:spcPts val="600"/>
              </a:spcBef>
            </a:pPr>
            <a:r>
              <a:rPr lang="en-US" sz="1200" i="1" dirty="0">
                <a:solidFill>
                  <a:srgbClr val="FF0000"/>
                </a:solidFill>
              </a:rPr>
              <a:t>Meter Number  (If available)</a:t>
            </a:r>
          </a:p>
          <a:p>
            <a:pPr lvl="1">
              <a:spcBef>
                <a:spcPts val="600"/>
              </a:spcBef>
            </a:pPr>
            <a:r>
              <a:rPr lang="en-US" sz="1200" i="1" dirty="0">
                <a:solidFill>
                  <a:srgbClr val="FF0000"/>
                </a:solidFill>
              </a:rPr>
              <a:t>Any other pertinent information that will help expedite </a:t>
            </a:r>
            <a:r>
              <a:rPr lang="en-US" sz="1200" i="1" dirty="0" smtClean="0">
                <a:solidFill>
                  <a:srgbClr val="FF0000"/>
                </a:solidFill>
              </a:rPr>
              <a:t>resolution</a:t>
            </a:r>
            <a:endParaRPr lang="en-US" sz="1200" i="1" dirty="0">
              <a:solidFill>
                <a:srgbClr val="FF0000"/>
              </a:solidFill>
            </a:endParaRPr>
          </a:p>
          <a:p>
            <a:pPr>
              <a:spcBef>
                <a:spcPts val="1800"/>
              </a:spcBef>
            </a:pPr>
            <a:r>
              <a:rPr lang="en-US" sz="1200" dirty="0"/>
              <a:t>Select OK to create the IAG – Inadvertent Gaining </a:t>
            </a:r>
            <a:r>
              <a:rPr lang="en-US" sz="1200" dirty="0" err="1"/>
              <a:t>MarkeTrak</a:t>
            </a:r>
            <a:r>
              <a:rPr lang="en-US" sz="1200" dirty="0"/>
              <a:t> Issue.  The issue enters the state of New (ERCOT) and is visible only by the Submitting CR and ERCOT</a:t>
            </a:r>
            <a:r>
              <a:rPr lang="en-US" sz="1200" dirty="0" smtClean="0"/>
              <a:t>.</a:t>
            </a:r>
            <a:endParaRPr lang="en-US" sz="12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81</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788920"/>
            <a:ext cx="4876800" cy="239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381000" y="5313185"/>
            <a:ext cx="8458200" cy="93521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sz="1200" dirty="0"/>
              <a:t>The Submitting CR has the option to Withdraw the issue at this point</a:t>
            </a:r>
          </a:p>
          <a:p>
            <a:pPr>
              <a:spcBef>
                <a:spcPts val="600"/>
              </a:spcBef>
            </a:pPr>
            <a:r>
              <a:rPr lang="en-US" sz="1200" dirty="0"/>
              <a:t>ERCOT will select Begin Working to provide the Gaining CR Start Date, if the Gaining CR is still the rep of record (Gaining CR ROR), assign CR2 (Gaining CR) and TDSP. ERCOT will then select “OK” to move the issue to CR2 (Gaining CR).</a:t>
            </a:r>
          </a:p>
        </p:txBody>
      </p:sp>
    </p:spTree>
    <p:extLst>
      <p:ext uri="{BB962C8B-B14F-4D97-AF65-F5344CB8AC3E}">
        <p14:creationId xmlns:p14="http://schemas.microsoft.com/office/powerpoint/2010/main" val="29910593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Inadvertent Gain</a:t>
            </a:r>
            <a:endParaRPr lang="en-US" b="1" dirty="0">
              <a:solidFill>
                <a:schemeClr val="accent1"/>
              </a:solidFill>
            </a:endParaRPr>
          </a:p>
        </p:txBody>
      </p:sp>
      <p:sp>
        <p:nvSpPr>
          <p:cNvPr id="3" name="Content Placeholder 2"/>
          <p:cNvSpPr>
            <a:spLocks noGrp="1"/>
          </p:cNvSpPr>
          <p:nvPr>
            <p:ph idx="1"/>
          </p:nvPr>
        </p:nvSpPr>
        <p:spPr>
          <a:xfrm>
            <a:off x="304800" y="914400"/>
            <a:ext cx="8534400" cy="533400"/>
          </a:xfrm>
        </p:spPr>
        <p:txBody>
          <a:bodyPr/>
          <a:lstStyle/>
          <a:p>
            <a:pPr>
              <a:spcBef>
                <a:spcPts val="1200"/>
              </a:spcBef>
            </a:pPr>
            <a:r>
              <a:rPr lang="en-US" sz="1400" dirty="0"/>
              <a:t>CR2 (Losing CR) will select Begin Working and Issue details and Investigate Market Conditions to determine the appropriate regain date.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82</a:t>
            </a:fld>
            <a:endParaRPr lang="en-US"/>
          </a:p>
        </p:txBody>
      </p:sp>
      <p:sp>
        <p:nvSpPr>
          <p:cNvPr id="5" name="Content Placeholder 2"/>
          <p:cNvSpPr txBox="1">
            <a:spLocks/>
          </p:cNvSpPr>
          <p:nvPr/>
        </p:nvSpPr>
        <p:spPr>
          <a:xfrm>
            <a:off x="381000" y="3352800"/>
            <a:ext cx="8534400" cy="1752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pPr>
            <a:r>
              <a:rPr lang="en-US" sz="1400" dirty="0"/>
              <a:t>If CR2 (Losing/Original CR) determines that an Inadvertent Gain has NOT taken place, they have the option to select “</a:t>
            </a:r>
            <a:r>
              <a:rPr lang="en-US" sz="1400" dirty="0" err="1"/>
              <a:t>Unexecutable</a:t>
            </a:r>
            <a:r>
              <a:rPr lang="en-US" sz="1400" dirty="0"/>
              <a:t>” to stop the Inadvertent Gain process.  Invalid IAG Reason is required, enter one of the following:</a:t>
            </a:r>
          </a:p>
          <a:p>
            <a:pPr lvl="1">
              <a:spcBef>
                <a:spcPts val="1200"/>
              </a:spcBef>
            </a:pPr>
            <a:r>
              <a:rPr lang="en-US" sz="1400" dirty="0"/>
              <a:t>3rd party CR involved</a:t>
            </a:r>
          </a:p>
          <a:p>
            <a:pPr lvl="1">
              <a:spcBef>
                <a:spcPts val="0"/>
              </a:spcBef>
            </a:pPr>
            <a:r>
              <a:rPr lang="en-US" sz="1400" dirty="0"/>
              <a:t>Authorized Enrollment Confirmed</a:t>
            </a:r>
          </a:p>
          <a:p>
            <a:pPr lvl="1">
              <a:spcBef>
                <a:spcPts val="0"/>
              </a:spcBef>
            </a:pPr>
            <a:r>
              <a:rPr lang="en-US" sz="1400" dirty="0"/>
              <a:t>Duplicate Issue</a:t>
            </a:r>
          </a:p>
          <a:p>
            <a:pPr lvl="1">
              <a:spcBef>
                <a:spcPts val="0"/>
              </a:spcBef>
            </a:pPr>
            <a:r>
              <a:rPr lang="en-US" sz="1400" dirty="0"/>
              <a:t>Other (should require comments)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256" y="1524000"/>
            <a:ext cx="54959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9256" y="5181600"/>
            <a:ext cx="54959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8663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Inadvertent Gain</a:t>
            </a:r>
            <a:endParaRPr lang="en-US" b="1" dirty="0">
              <a:solidFill>
                <a:schemeClr val="accent1"/>
              </a:solidFill>
            </a:endParaRPr>
          </a:p>
        </p:txBody>
      </p:sp>
      <p:sp>
        <p:nvSpPr>
          <p:cNvPr id="3" name="Content Placeholder 2"/>
          <p:cNvSpPr>
            <a:spLocks noGrp="1"/>
          </p:cNvSpPr>
          <p:nvPr>
            <p:ph idx="1"/>
          </p:nvPr>
        </p:nvSpPr>
        <p:spPr>
          <a:xfrm>
            <a:off x="304800" y="914400"/>
            <a:ext cx="2581275" cy="3352800"/>
          </a:xfrm>
        </p:spPr>
        <p:txBody>
          <a:bodyPr/>
          <a:lstStyle/>
          <a:p>
            <a:pPr>
              <a:spcBef>
                <a:spcPts val="600"/>
              </a:spcBef>
            </a:pPr>
            <a:r>
              <a:rPr lang="en-US" sz="1500" dirty="0"/>
              <a:t>If CR2 (Losing/Original CR) determines they will need more information from CR1 (Gaining CR), then they will need to select Send to Gaining CR. This transition allows both CR’s to talk back and forth while transitioning the issue back and forth before a resolution is made</a:t>
            </a:r>
            <a:r>
              <a:rPr lang="en-US" sz="1500" dirty="0" smtClean="0"/>
              <a:t>.</a:t>
            </a:r>
            <a:endParaRPr lang="en-US" sz="15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83</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90600"/>
            <a:ext cx="564832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301752" y="4572000"/>
            <a:ext cx="8534400" cy="1524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sz="1500" dirty="0" smtClean="0"/>
              <a:t>If CR2 (Losing/Original CR) determines that an Inadvertent Gain has taken place, they will select Send to TDSP, enter the proposed regain date, add comments and select  “OK” to move the issue to the TDSP. A validation will occur on the Proposed Regain Date:  Validate that the date is less than “</a:t>
            </a:r>
            <a:r>
              <a:rPr lang="en-US" sz="1500" dirty="0" smtClean="0">
                <a:solidFill>
                  <a:srgbClr val="FF0000"/>
                </a:solidFill>
              </a:rPr>
              <a:t>Submit Date” + 10 days</a:t>
            </a:r>
            <a:r>
              <a:rPr lang="en-US" sz="1500" dirty="0" smtClean="0"/>
              <a:t>.  If not the following error message will be displayed “Proposed Regain Date is greater than 10 Calendar days from the submittal of </a:t>
            </a:r>
            <a:r>
              <a:rPr lang="en-US" sz="1500" dirty="0" err="1" smtClean="0"/>
              <a:t>MarkeTrak</a:t>
            </a:r>
            <a:r>
              <a:rPr lang="en-US" sz="1500" dirty="0" smtClean="0"/>
              <a:t> Issue, please update with valid Proposed Regain date.”</a:t>
            </a:r>
            <a:endParaRPr lang="en-US" sz="1500" dirty="0"/>
          </a:p>
        </p:txBody>
      </p:sp>
    </p:spTree>
    <p:extLst>
      <p:ext uri="{BB962C8B-B14F-4D97-AF65-F5344CB8AC3E}">
        <p14:creationId xmlns:p14="http://schemas.microsoft.com/office/powerpoint/2010/main" val="40754273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Inadvertent Gain</a:t>
            </a:r>
            <a:endParaRPr lang="en-US" b="1" dirty="0">
              <a:solidFill>
                <a:schemeClr val="accent1"/>
              </a:solidFill>
            </a:endParaRPr>
          </a:p>
        </p:txBody>
      </p:sp>
      <p:sp>
        <p:nvSpPr>
          <p:cNvPr id="3" name="Content Placeholder 2"/>
          <p:cNvSpPr>
            <a:spLocks noGrp="1"/>
          </p:cNvSpPr>
          <p:nvPr>
            <p:ph idx="1"/>
          </p:nvPr>
        </p:nvSpPr>
        <p:spPr>
          <a:xfrm>
            <a:off x="304800" y="914400"/>
            <a:ext cx="8534400" cy="2590800"/>
          </a:xfrm>
        </p:spPr>
        <p:txBody>
          <a:bodyPr/>
          <a:lstStyle/>
          <a:p>
            <a:pPr marL="0" indent="0">
              <a:spcBef>
                <a:spcPts val="1200"/>
              </a:spcBef>
              <a:buNone/>
            </a:pPr>
            <a:r>
              <a:rPr lang="en-US" sz="1400" dirty="0"/>
              <a:t>The TDSP will select Begin Working, investigate the issue details, then select one of the following:</a:t>
            </a:r>
          </a:p>
          <a:p>
            <a:pPr>
              <a:spcBef>
                <a:spcPts val="1200"/>
              </a:spcBef>
            </a:pPr>
            <a:r>
              <a:rPr lang="en-US" sz="1400" b="1" dirty="0"/>
              <a:t>Ready to Receive</a:t>
            </a:r>
            <a:r>
              <a:rPr lang="en-US" sz="1400" dirty="0"/>
              <a:t> – The TDSP would select this transition to send the issue back to CR1 (Losing/Original CR). It is extremely important that CR1 (Losing/Original CR) wait for the TDSP to select Ready to Receive indicating TDSP’s systems have been prepared to receive the Original MP’s transaction before the EDI is actually sent. If not, the EDI will be rejected at the TDSP.</a:t>
            </a:r>
          </a:p>
          <a:p>
            <a:pPr>
              <a:spcBef>
                <a:spcPts val="1200"/>
              </a:spcBef>
            </a:pPr>
            <a:r>
              <a:rPr lang="en-US" sz="1400" b="1" dirty="0"/>
              <a:t>Send To Submitting CR</a:t>
            </a:r>
            <a:r>
              <a:rPr lang="en-US" sz="1400" dirty="0"/>
              <a:t> – The TDSP would select this transition if they needed further information from CR1 (Losing/Original CR).</a:t>
            </a:r>
          </a:p>
          <a:p>
            <a:pPr>
              <a:spcBef>
                <a:spcPts val="1200"/>
              </a:spcBef>
            </a:pPr>
            <a:r>
              <a:rPr lang="en-US" sz="1400" b="1" dirty="0"/>
              <a:t>Request Updated Proposed Regain Date</a:t>
            </a:r>
            <a:r>
              <a:rPr lang="en-US" sz="1400" dirty="0"/>
              <a:t> – The TDSP would select this transition if they do not agree with the proposed regain date that was provided. They would suggest a new date and send the issue back to CR1 (Losing/Original CR). </a:t>
            </a:r>
          </a:p>
        </p:txBody>
      </p:sp>
      <p:sp>
        <p:nvSpPr>
          <p:cNvPr id="4" name="Slide Number Placeholder 3"/>
          <p:cNvSpPr>
            <a:spLocks noGrp="1"/>
          </p:cNvSpPr>
          <p:nvPr>
            <p:ph type="sldNum" sz="quarter" idx="4"/>
          </p:nvPr>
        </p:nvSpPr>
        <p:spPr/>
        <p:txBody>
          <a:bodyPr/>
          <a:lstStyle/>
          <a:p>
            <a:fld id="{1D93BD3E-1E9A-4970-A6F7-E7AC52762E0C}" type="slidenum">
              <a:rPr lang="en-US" smtClean="0"/>
              <a:pPr/>
              <a:t>84</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554" y="3886200"/>
            <a:ext cx="670689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84181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Inadvertent Gain</a:t>
            </a:r>
            <a:endParaRPr lang="en-US" b="1" dirty="0">
              <a:solidFill>
                <a:schemeClr val="accent1"/>
              </a:solidFill>
            </a:endParaRPr>
          </a:p>
        </p:txBody>
      </p:sp>
      <p:sp>
        <p:nvSpPr>
          <p:cNvPr id="3" name="Content Placeholder 2"/>
          <p:cNvSpPr>
            <a:spLocks noGrp="1"/>
          </p:cNvSpPr>
          <p:nvPr>
            <p:ph idx="1"/>
          </p:nvPr>
        </p:nvSpPr>
        <p:spPr>
          <a:xfrm>
            <a:off x="304800" y="914400"/>
            <a:ext cx="8534400" cy="990600"/>
          </a:xfrm>
        </p:spPr>
        <p:txBody>
          <a:bodyPr/>
          <a:lstStyle/>
          <a:p>
            <a:pPr>
              <a:spcBef>
                <a:spcPts val="1200"/>
              </a:spcBef>
            </a:pPr>
            <a:r>
              <a:rPr lang="en-US" sz="1300" dirty="0"/>
              <a:t>CR2 (Losing/Original CR) will select Begin Working then select Provide Regaining BGN 02. CR2 (Losing/Original CR) will provide the Regaining BGN02 and then select “OK”. When the regaining transactions process into ERCOT’s registration system, the Regaining Transaction Submit Date, Regaining BGN Requested Date and Regaining BGN Priority Code will be auto-populated on the </a:t>
            </a:r>
            <a:r>
              <a:rPr lang="en-US" sz="1300" dirty="0" err="1"/>
              <a:t>MarkeTrak</a:t>
            </a:r>
            <a:r>
              <a:rPr lang="en-US" sz="1300" dirty="0"/>
              <a:t> issue. </a:t>
            </a:r>
          </a:p>
        </p:txBody>
      </p:sp>
      <p:sp>
        <p:nvSpPr>
          <p:cNvPr id="4" name="Slide Number Placeholder 3"/>
          <p:cNvSpPr>
            <a:spLocks noGrp="1"/>
          </p:cNvSpPr>
          <p:nvPr>
            <p:ph type="sldNum" sz="quarter" idx="4"/>
          </p:nvPr>
        </p:nvSpPr>
        <p:spPr/>
        <p:txBody>
          <a:bodyPr/>
          <a:lstStyle/>
          <a:p>
            <a:fld id="{1D93BD3E-1E9A-4970-A6F7-E7AC52762E0C}" type="slidenum">
              <a:rPr lang="en-US" smtClean="0"/>
              <a:pPr/>
              <a:t>85</a:t>
            </a:fld>
            <a:endParaRPr lang="en-US"/>
          </a:p>
        </p:txBody>
      </p:sp>
      <p:sp>
        <p:nvSpPr>
          <p:cNvPr id="5" name="Content Placeholder 2"/>
          <p:cNvSpPr txBox="1">
            <a:spLocks/>
          </p:cNvSpPr>
          <p:nvPr/>
        </p:nvSpPr>
        <p:spPr>
          <a:xfrm>
            <a:off x="301752" y="3124200"/>
            <a:ext cx="8534400" cy="2895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sz="1300" dirty="0"/>
              <a:t>All parties should continue to monitor MIS and internal systems for the successful delivery and completion of the EDI transaction being sent by CR1 (Losing/Original CR) to the Market to regain a premise and resolve the associated Inadvertent Gain </a:t>
            </a:r>
            <a:r>
              <a:rPr lang="en-US" sz="1300" dirty="0" err="1"/>
              <a:t>MarkeTrak</a:t>
            </a:r>
            <a:r>
              <a:rPr lang="en-US" sz="1300" dirty="0"/>
              <a:t> issue.</a:t>
            </a:r>
          </a:p>
          <a:p>
            <a:pPr>
              <a:spcBef>
                <a:spcPts val="600"/>
              </a:spcBef>
            </a:pPr>
            <a:r>
              <a:rPr lang="en-US" sz="1300" dirty="0"/>
              <a:t>Once the regaining transaction has been successfully sent to the Market by CR2 (Losing/Original CR), Siebel will automatically:</a:t>
            </a:r>
          </a:p>
          <a:p>
            <a:pPr lvl="1">
              <a:spcBef>
                <a:spcPts val="600"/>
              </a:spcBef>
            </a:pPr>
            <a:r>
              <a:rPr lang="en-US" sz="1300" dirty="0"/>
              <a:t>Check Regaining Transaction Siebel Status every 30 minutes using the BGN 02 from the new initiating transaction</a:t>
            </a:r>
          </a:p>
          <a:p>
            <a:pPr lvl="1">
              <a:spcBef>
                <a:spcPts val="600"/>
              </a:spcBef>
            </a:pPr>
            <a:r>
              <a:rPr lang="en-US" sz="1300" dirty="0"/>
              <a:t>Update the issue with the current Regaining Transaction Siebel Status</a:t>
            </a:r>
          </a:p>
          <a:p>
            <a:pPr lvl="1">
              <a:spcBef>
                <a:spcPts val="600"/>
              </a:spcBef>
            </a:pPr>
            <a:r>
              <a:rPr lang="en-US" sz="1300" dirty="0"/>
              <a:t>Assign the state of Complete with the Submitting MP as the Responsible Party once the Regaining Transaction Siebel Status is Complete.</a:t>
            </a:r>
          </a:p>
          <a:p>
            <a:pPr lvl="1">
              <a:spcBef>
                <a:spcPts val="600"/>
              </a:spcBef>
            </a:pPr>
            <a:r>
              <a:rPr lang="en-US" sz="1300" dirty="0"/>
              <a:t>Issues remaining in a state of ‘Regaining Transaction Submitted (PC)’ for 14 calendar days will be transitioned by </a:t>
            </a:r>
            <a:r>
              <a:rPr lang="en-US" sz="1300" dirty="0" err="1"/>
              <a:t>MarkeTrak</a:t>
            </a:r>
            <a:r>
              <a:rPr lang="en-US" sz="1300" dirty="0"/>
              <a:t> to a state of ‘New (Losing CR Re-Submit)’ with the following comment: “Regaining Transaction has been idle for too long.  Please review and re-submit transaction.”</a:t>
            </a:r>
          </a:p>
        </p:txBody>
      </p:sp>
      <p:grpSp>
        <p:nvGrpSpPr>
          <p:cNvPr id="6" name="Group 4"/>
          <p:cNvGrpSpPr>
            <a:grpSpLocks/>
          </p:cNvGrpSpPr>
          <p:nvPr/>
        </p:nvGrpSpPr>
        <p:grpSpPr bwMode="auto">
          <a:xfrm>
            <a:off x="1533525" y="1983582"/>
            <a:ext cx="6010275" cy="1062037"/>
            <a:chOff x="1595438" y="2286000"/>
            <a:chExt cx="6010275" cy="1062038"/>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t="50000"/>
            <a:stretch>
              <a:fillRect/>
            </a:stretch>
          </p:blipFill>
          <p:spPr bwMode="auto">
            <a:xfrm>
              <a:off x="1595438" y="2286000"/>
              <a:ext cx="5953125"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7072313" y="2590800"/>
              <a:ext cx="533400" cy="6096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37671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Key Things to Remember</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200"/>
              </a:spcBef>
              <a:buNone/>
            </a:pPr>
            <a:r>
              <a:rPr lang="en-US" sz="1800" dirty="0"/>
              <a:t>Provide as much information when opening Inadvertent Gain/Loss </a:t>
            </a:r>
            <a:r>
              <a:rPr lang="en-US" sz="1800" dirty="0" err="1"/>
              <a:t>MarkeTrak</a:t>
            </a:r>
            <a:r>
              <a:rPr lang="en-US" sz="1800" dirty="0"/>
              <a:t> in order to help facilitate quick resolution to the issue</a:t>
            </a:r>
            <a:r>
              <a:rPr lang="en-US" sz="1800" dirty="0" smtClean="0"/>
              <a:t>.</a:t>
            </a:r>
          </a:p>
          <a:p>
            <a:pPr marL="0" indent="0">
              <a:spcBef>
                <a:spcPts val="1200"/>
              </a:spcBef>
              <a:buNone/>
            </a:pPr>
            <a:endParaRPr lang="en-US" sz="1800" dirty="0"/>
          </a:p>
          <a:p>
            <a:pPr marL="0" indent="0">
              <a:spcBef>
                <a:spcPts val="1200"/>
              </a:spcBef>
              <a:buNone/>
            </a:pPr>
            <a:r>
              <a:rPr lang="en-US" sz="1800" b="1" i="1" u="sng" dirty="0"/>
              <a:t>Suggested Information includes</a:t>
            </a:r>
            <a:r>
              <a:rPr lang="en-US" sz="1800" dirty="0"/>
              <a:t>:</a:t>
            </a:r>
          </a:p>
          <a:p>
            <a:pPr>
              <a:spcBef>
                <a:spcPts val="1200"/>
              </a:spcBef>
              <a:buFont typeface="Wingdings" panose="05000000000000000000" pitchFamily="2" charset="2"/>
              <a:buChar char="ü"/>
            </a:pPr>
            <a:r>
              <a:rPr lang="en-US" sz="1800" i="1" dirty="0" smtClean="0">
                <a:solidFill>
                  <a:srgbClr val="FF0000"/>
                </a:solidFill>
              </a:rPr>
              <a:t>Customer </a:t>
            </a:r>
            <a:r>
              <a:rPr lang="en-US" sz="1800" i="1" dirty="0">
                <a:solidFill>
                  <a:srgbClr val="FF0000"/>
                </a:solidFill>
              </a:rPr>
              <a:t>Name (Always)</a:t>
            </a:r>
          </a:p>
          <a:p>
            <a:pPr>
              <a:spcBef>
                <a:spcPts val="1200"/>
              </a:spcBef>
              <a:buFont typeface="Wingdings" panose="05000000000000000000" pitchFamily="2" charset="2"/>
              <a:buChar char="ü"/>
            </a:pPr>
            <a:r>
              <a:rPr lang="en-US" sz="1800" i="1" dirty="0" smtClean="0">
                <a:solidFill>
                  <a:srgbClr val="FF0000"/>
                </a:solidFill>
              </a:rPr>
              <a:t>Meter </a:t>
            </a:r>
            <a:r>
              <a:rPr lang="en-US" sz="1800" i="1" dirty="0">
                <a:solidFill>
                  <a:srgbClr val="FF0000"/>
                </a:solidFill>
              </a:rPr>
              <a:t>Number (If available)</a:t>
            </a:r>
          </a:p>
          <a:p>
            <a:pPr>
              <a:spcBef>
                <a:spcPts val="1200"/>
              </a:spcBef>
              <a:buFont typeface="Wingdings" panose="05000000000000000000" pitchFamily="2" charset="2"/>
              <a:buChar char="ü"/>
            </a:pPr>
            <a:r>
              <a:rPr lang="en-US" sz="1800" i="1" dirty="0" smtClean="0">
                <a:solidFill>
                  <a:srgbClr val="FF0000"/>
                </a:solidFill>
              </a:rPr>
              <a:t>Any </a:t>
            </a:r>
            <a:r>
              <a:rPr lang="en-US" sz="1800" i="1" dirty="0">
                <a:solidFill>
                  <a:srgbClr val="FF0000"/>
                </a:solidFill>
              </a:rPr>
              <a:t>other pertinent information you may have that is crucial to help resolve issue.</a:t>
            </a:r>
          </a:p>
          <a:p>
            <a:pPr>
              <a:spcBef>
                <a:spcPts val="1200"/>
              </a:spcBef>
            </a:pPr>
            <a:endParaRPr lang="en-US" sz="1800" dirty="0"/>
          </a:p>
          <a:p>
            <a:pPr marL="0" indent="0">
              <a:spcBef>
                <a:spcPts val="1200"/>
              </a:spcBef>
              <a:buNone/>
            </a:pPr>
            <a:r>
              <a:rPr lang="en-US" sz="1800" b="1" i="1" u="sng" dirty="0"/>
              <a:t>Regain date should be</a:t>
            </a:r>
            <a:r>
              <a:rPr lang="en-US" sz="1800" dirty="0"/>
              <a:t>:</a:t>
            </a:r>
          </a:p>
          <a:p>
            <a:pPr>
              <a:spcBef>
                <a:spcPts val="1200"/>
              </a:spcBef>
              <a:buFont typeface="Wingdings" panose="05000000000000000000" pitchFamily="2" charset="2"/>
              <a:buChar char="ü"/>
            </a:pPr>
            <a:r>
              <a:rPr lang="en-US" sz="1800" i="1" dirty="0" smtClean="0">
                <a:solidFill>
                  <a:srgbClr val="FF0000"/>
                </a:solidFill>
              </a:rPr>
              <a:t>Date </a:t>
            </a:r>
            <a:r>
              <a:rPr lang="en-US" sz="1800" i="1" dirty="0">
                <a:solidFill>
                  <a:srgbClr val="FF0000"/>
                </a:solidFill>
              </a:rPr>
              <a:t>of Loss (DOL) + 1</a:t>
            </a:r>
          </a:p>
          <a:p>
            <a:pPr>
              <a:spcBef>
                <a:spcPts val="1200"/>
              </a:spcBef>
              <a:buFont typeface="Wingdings" panose="05000000000000000000" pitchFamily="2" charset="2"/>
              <a:buChar char="ü"/>
            </a:pPr>
            <a:r>
              <a:rPr lang="en-US" sz="1800" i="1" dirty="0" smtClean="0">
                <a:solidFill>
                  <a:srgbClr val="FF0000"/>
                </a:solidFill>
              </a:rPr>
              <a:t>Date </a:t>
            </a:r>
            <a:r>
              <a:rPr lang="en-US" sz="1800" i="1" dirty="0">
                <a:solidFill>
                  <a:srgbClr val="FF0000"/>
                </a:solidFill>
              </a:rPr>
              <a:t>of Loss (DOL) less than or equal to 10 days from date MT was submitted</a:t>
            </a:r>
          </a:p>
        </p:txBody>
      </p:sp>
      <p:sp>
        <p:nvSpPr>
          <p:cNvPr id="4" name="Slide Number Placeholder 3"/>
          <p:cNvSpPr>
            <a:spLocks noGrp="1"/>
          </p:cNvSpPr>
          <p:nvPr>
            <p:ph type="sldNum" sz="quarter" idx="4"/>
          </p:nvPr>
        </p:nvSpPr>
        <p:spPr/>
        <p:txBody>
          <a:bodyPr/>
          <a:lstStyle/>
          <a:p>
            <a:fld id="{1D93BD3E-1E9A-4970-A6F7-E7AC52762E0C}" type="slidenum">
              <a:rPr lang="en-US" smtClean="0"/>
              <a:pPr/>
              <a:t>86</a:t>
            </a:fld>
            <a:endParaRPr lang="en-US"/>
          </a:p>
        </p:txBody>
      </p:sp>
    </p:spTree>
    <p:extLst>
      <p:ext uri="{BB962C8B-B14F-4D97-AF65-F5344CB8AC3E}">
        <p14:creationId xmlns:p14="http://schemas.microsoft.com/office/powerpoint/2010/main" val="10103095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Valid Reject/</a:t>
            </a:r>
            <a:r>
              <a:rPr lang="en-US" dirty="0" err="1"/>
              <a:t>Unexecutable</a:t>
            </a:r>
            <a:r>
              <a:rPr lang="en-US" dirty="0"/>
              <a:t> Reasons</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2000" b="1" dirty="0" smtClean="0"/>
              <a:t>7.3.2.4	Valid </a:t>
            </a:r>
            <a:r>
              <a:rPr lang="en-US" sz="2000" b="1" dirty="0"/>
              <a:t>Reject/</a:t>
            </a:r>
            <a:r>
              <a:rPr lang="en-US" sz="2000" b="1" dirty="0" err="1"/>
              <a:t>Unexecutable</a:t>
            </a:r>
            <a:r>
              <a:rPr lang="en-US" sz="2000" b="1" dirty="0"/>
              <a:t> Reasons</a:t>
            </a:r>
          </a:p>
          <a:p>
            <a:pPr>
              <a:spcBef>
                <a:spcPts val="1800"/>
              </a:spcBef>
              <a:buFont typeface="+mj-lt"/>
              <a:buAutoNum type="arabicParenR"/>
            </a:pPr>
            <a:r>
              <a:rPr lang="en-US" sz="2000" dirty="0" smtClean="0"/>
              <a:t>The </a:t>
            </a:r>
            <a:r>
              <a:rPr lang="en-US" sz="2000" dirty="0"/>
              <a:t>losing CR may reject the return of an inadvertently gained ESI ID from the gaining CR for one of the following reasons only:</a:t>
            </a:r>
          </a:p>
          <a:p>
            <a:pPr lvl="1">
              <a:spcBef>
                <a:spcPts val="1800"/>
              </a:spcBef>
              <a:buFont typeface="+mj-lt"/>
              <a:buAutoNum type="alphaLcParenR"/>
            </a:pPr>
            <a:r>
              <a:rPr lang="en-US" sz="2000" dirty="0" smtClean="0"/>
              <a:t>A </a:t>
            </a:r>
            <a:r>
              <a:rPr lang="en-US" sz="2000" dirty="0"/>
              <a:t>new transaction has completed in the market, including, but not limited to the following transactions:</a:t>
            </a:r>
          </a:p>
          <a:p>
            <a:pPr marL="1314450" lvl="2" indent="-400050">
              <a:spcBef>
                <a:spcPts val="1800"/>
              </a:spcBef>
              <a:buFont typeface="+mj-lt"/>
              <a:buAutoNum type="romanLcPeriod"/>
            </a:pPr>
            <a:r>
              <a:rPr lang="en-US" sz="2000" dirty="0" smtClean="0"/>
              <a:t>The </a:t>
            </a:r>
            <a:r>
              <a:rPr lang="en-US" sz="2000" dirty="0"/>
              <a:t>814_16, Move In Request; or</a:t>
            </a:r>
          </a:p>
          <a:p>
            <a:pPr marL="1314450" lvl="2" indent="-400050">
              <a:spcBef>
                <a:spcPts val="1800"/>
              </a:spcBef>
              <a:buFont typeface="+mj-lt"/>
              <a:buAutoNum type="romanLcPeriod"/>
            </a:pPr>
            <a:r>
              <a:rPr lang="en-US" sz="2000" dirty="0" smtClean="0"/>
              <a:t>The </a:t>
            </a:r>
            <a:r>
              <a:rPr lang="en-US" sz="2000" dirty="0"/>
              <a:t>814_01, Switch Request. </a:t>
            </a:r>
          </a:p>
          <a:p>
            <a:pPr lvl="1">
              <a:spcBef>
                <a:spcPts val="1800"/>
              </a:spcBef>
              <a:buFont typeface="+mj-lt"/>
              <a:buAutoNum type="alphaLcParenR"/>
            </a:pPr>
            <a:r>
              <a:rPr lang="en-US" sz="2000" dirty="0" smtClean="0"/>
              <a:t>Duplicate </a:t>
            </a:r>
            <a:r>
              <a:rPr lang="en-US" sz="2000" dirty="0"/>
              <a:t>Inadvertent Gaining issue in </a:t>
            </a:r>
            <a:r>
              <a:rPr lang="en-US" sz="2000" dirty="0" err="1"/>
              <a:t>MarkeTrak</a:t>
            </a:r>
            <a:r>
              <a:rPr lang="en-US" sz="2000" dirty="0"/>
              <a:t> for the same Customer on the same ESI ID</a:t>
            </a:r>
            <a:r>
              <a:rPr lang="en-US" sz="2000" dirty="0" smtClean="0"/>
              <a:t>.</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87</a:t>
            </a:fld>
            <a:endParaRPr lang="en-US"/>
          </a:p>
        </p:txBody>
      </p:sp>
    </p:spTree>
    <p:extLst>
      <p:ext uri="{BB962C8B-B14F-4D97-AF65-F5344CB8AC3E}">
        <p14:creationId xmlns:p14="http://schemas.microsoft.com/office/powerpoint/2010/main" val="26439112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Valid Reject/</a:t>
            </a:r>
            <a:r>
              <a:rPr lang="en-US" dirty="0" err="1"/>
              <a:t>Unexecutable</a:t>
            </a:r>
            <a:r>
              <a:rPr lang="en-US" dirty="0"/>
              <a:t> Reasons</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pPr marL="0" indent="0">
              <a:spcBef>
                <a:spcPts val="1200"/>
              </a:spcBef>
              <a:buNone/>
            </a:pPr>
            <a:r>
              <a:rPr lang="en-US" sz="2000" b="1" dirty="0" smtClean="0"/>
              <a:t>7.3.2.4	Valid </a:t>
            </a:r>
            <a:r>
              <a:rPr lang="en-US" sz="2000" b="1" dirty="0"/>
              <a:t>Reject/</a:t>
            </a:r>
            <a:r>
              <a:rPr lang="en-US" sz="2000" b="1" dirty="0" err="1"/>
              <a:t>Unexecutable</a:t>
            </a:r>
            <a:r>
              <a:rPr lang="en-US" sz="2000" b="1" dirty="0"/>
              <a:t> </a:t>
            </a:r>
            <a:r>
              <a:rPr lang="en-US" sz="2000" b="1" dirty="0" smtClean="0"/>
              <a:t>Reasons (cont.)</a:t>
            </a:r>
            <a:endParaRPr lang="en-US" sz="2000" b="1" dirty="0"/>
          </a:p>
          <a:p>
            <a:pPr marL="228600" indent="-228600">
              <a:spcBef>
                <a:spcPts val="1200"/>
              </a:spcBef>
              <a:buFont typeface="+mj-lt"/>
              <a:buAutoNum type="arabicParenR" startAt="2"/>
            </a:pPr>
            <a:r>
              <a:rPr lang="en-US" sz="1400" dirty="0" smtClean="0"/>
              <a:t>The gaining CR may reject returning an inadvertently gained ESI ID to the Losing CR for one of the following reasons only:</a:t>
            </a:r>
            <a:endParaRPr lang="en-US" sz="1400" dirty="0"/>
          </a:p>
          <a:p>
            <a:pPr marL="628650" lvl="1" indent="-228600">
              <a:spcBef>
                <a:spcPts val="1200"/>
              </a:spcBef>
              <a:buFont typeface="+mj-lt"/>
              <a:buAutoNum type="alphaLcParenR"/>
            </a:pPr>
            <a:r>
              <a:rPr lang="en-US" sz="1400" dirty="0" smtClean="0"/>
              <a:t>A </a:t>
            </a:r>
            <a:r>
              <a:rPr lang="en-US" sz="1400" dirty="0"/>
              <a:t>new transaction has completed in the market, including, but not limited to the following transactions:</a:t>
            </a:r>
          </a:p>
          <a:p>
            <a:pPr lvl="2" indent="-285750">
              <a:spcBef>
                <a:spcPts val="1200"/>
              </a:spcBef>
              <a:buFont typeface="+mj-lt"/>
              <a:buAutoNum type="romanLcPeriod"/>
            </a:pPr>
            <a:r>
              <a:rPr lang="en-US" sz="1400" dirty="0" smtClean="0"/>
              <a:t>The </a:t>
            </a:r>
            <a:r>
              <a:rPr lang="en-US" sz="1400" dirty="0"/>
              <a:t>814_16 transaction; or</a:t>
            </a:r>
          </a:p>
          <a:p>
            <a:pPr lvl="2" indent="-285750">
              <a:spcBef>
                <a:spcPts val="1200"/>
              </a:spcBef>
              <a:buFont typeface="+mj-lt"/>
              <a:buAutoNum type="romanLcPeriod"/>
            </a:pPr>
            <a:r>
              <a:rPr lang="en-US" sz="1400" dirty="0" smtClean="0"/>
              <a:t>The </a:t>
            </a:r>
            <a:r>
              <a:rPr lang="en-US" sz="1400" dirty="0"/>
              <a:t>814_01 transaction. </a:t>
            </a:r>
          </a:p>
          <a:p>
            <a:pPr marL="628650" lvl="1" indent="-228600">
              <a:spcBef>
                <a:spcPts val="1200"/>
              </a:spcBef>
              <a:buFont typeface="+mj-lt"/>
              <a:buAutoNum type="alphaLcParenR"/>
            </a:pPr>
            <a:r>
              <a:rPr lang="en-US" sz="1400" dirty="0" smtClean="0"/>
              <a:t>Duplicate </a:t>
            </a:r>
            <a:r>
              <a:rPr lang="en-US" sz="1400" b="1" i="1" dirty="0"/>
              <a:t>Inadvertent Losing</a:t>
            </a:r>
            <a:r>
              <a:rPr lang="en-US" sz="1400" dirty="0"/>
              <a:t> issue in </a:t>
            </a:r>
            <a:r>
              <a:rPr lang="en-US" sz="1400" dirty="0" err="1"/>
              <a:t>MarkeTrak</a:t>
            </a:r>
            <a:r>
              <a:rPr lang="en-US" sz="1400" dirty="0"/>
              <a:t> for the same Customer on the same ESI ID;</a:t>
            </a:r>
          </a:p>
          <a:p>
            <a:pPr marL="628650" lvl="1" indent="-228600">
              <a:spcBef>
                <a:spcPts val="1200"/>
              </a:spcBef>
              <a:buFont typeface="+mj-lt"/>
              <a:buAutoNum type="alphaLcParenR"/>
            </a:pPr>
            <a:r>
              <a:rPr lang="en-US" sz="1400" dirty="0"/>
              <a:t>The Gaining CR has confirmed with the Customer that the Customer’s CR of choice is the Gaining CR</a:t>
            </a:r>
            <a:r>
              <a:rPr lang="en-US" sz="1400" dirty="0" smtClean="0"/>
              <a:t>:</a:t>
            </a:r>
            <a:endParaRPr lang="en-US" sz="1400" dirty="0"/>
          </a:p>
          <a:p>
            <a:pPr lvl="2" indent="-285750">
              <a:spcBef>
                <a:spcPts val="1200"/>
              </a:spcBef>
              <a:buFont typeface="+mj-lt"/>
              <a:buAutoNum type="romanLcPeriod"/>
            </a:pPr>
            <a:r>
              <a:rPr lang="en-US" sz="1400" dirty="0" smtClean="0"/>
              <a:t>Gaining </a:t>
            </a:r>
            <a:r>
              <a:rPr lang="en-US" sz="1400" dirty="0"/>
              <a:t>CR has a valid enrollment with the same Customer and provides the Customer name, service address and meter number (if available) in the comments section of the </a:t>
            </a:r>
            <a:r>
              <a:rPr lang="en-US" sz="1400" dirty="0" err="1"/>
              <a:t>MarkeTrak</a:t>
            </a:r>
            <a:r>
              <a:rPr lang="en-US" sz="1400" dirty="0"/>
              <a:t> issue.</a:t>
            </a:r>
          </a:p>
          <a:p>
            <a:pPr marL="628650" lvl="1" indent="-228600">
              <a:spcBef>
                <a:spcPts val="1200"/>
              </a:spcBef>
              <a:buFont typeface="+mj-lt"/>
              <a:buAutoNum type="alphaLcParenR"/>
            </a:pPr>
            <a:r>
              <a:rPr lang="en-US" sz="1400" dirty="0" smtClean="0"/>
              <a:t>Customer </a:t>
            </a:r>
            <a:r>
              <a:rPr lang="en-US" sz="1400" dirty="0"/>
              <a:t>has successfully completed an enrollment regarding the same ESI ID and the Gaining CR has the most recent effective date; or</a:t>
            </a:r>
          </a:p>
          <a:p>
            <a:pPr marL="628650" lvl="1" indent="-228600">
              <a:spcBef>
                <a:spcPts val="1200"/>
              </a:spcBef>
              <a:buFont typeface="+mj-lt"/>
              <a:buAutoNum type="alphaLcParenR"/>
            </a:pPr>
            <a:r>
              <a:rPr lang="en-US" sz="1400" dirty="0" smtClean="0"/>
              <a:t>In </a:t>
            </a:r>
            <a:r>
              <a:rPr lang="en-US" sz="1400" dirty="0"/>
              <a:t>cases of Customer rescission, </a:t>
            </a:r>
            <a:r>
              <a:rPr lang="en-US" sz="1400" b="1" i="1" dirty="0"/>
              <a:t>Inadvertent Losing </a:t>
            </a:r>
            <a:r>
              <a:rPr lang="en-US" sz="1400" dirty="0" err="1"/>
              <a:t>MarkeTrak</a:t>
            </a:r>
            <a:r>
              <a:rPr lang="en-US" sz="1400" dirty="0"/>
              <a:t> issue is rejected/unexecuted and a </a:t>
            </a:r>
            <a:r>
              <a:rPr lang="en-US" sz="1400" b="1" i="1" dirty="0"/>
              <a:t>Rescission</a:t>
            </a:r>
            <a:r>
              <a:rPr lang="en-US" sz="1400" dirty="0"/>
              <a:t> </a:t>
            </a:r>
            <a:r>
              <a:rPr lang="en-US" sz="1400" dirty="0" err="1"/>
              <a:t>MarkeTrak</a:t>
            </a:r>
            <a:r>
              <a:rPr lang="en-US" sz="1400" dirty="0"/>
              <a:t> issue is created.</a:t>
            </a:r>
          </a:p>
        </p:txBody>
      </p:sp>
      <p:sp>
        <p:nvSpPr>
          <p:cNvPr id="4" name="Slide Number Placeholder 3"/>
          <p:cNvSpPr>
            <a:spLocks noGrp="1"/>
          </p:cNvSpPr>
          <p:nvPr>
            <p:ph type="sldNum" sz="quarter" idx="4"/>
          </p:nvPr>
        </p:nvSpPr>
        <p:spPr/>
        <p:txBody>
          <a:bodyPr/>
          <a:lstStyle/>
          <a:p>
            <a:fld id="{1D93BD3E-1E9A-4970-A6F7-E7AC52762E0C}" type="slidenum">
              <a:rPr lang="en-US" smtClean="0"/>
              <a:pPr/>
              <a:t>88</a:t>
            </a:fld>
            <a:endParaRPr lang="en-US"/>
          </a:p>
        </p:txBody>
      </p:sp>
    </p:spTree>
    <p:extLst>
      <p:ext uri="{BB962C8B-B14F-4D97-AF65-F5344CB8AC3E}">
        <p14:creationId xmlns:p14="http://schemas.microsoft.com/office/powerpoint/2010/main" val="3155910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Invalid Reject/</a:t>
            </a:r>
            <a:r>
              <a:rPr lang="en-US" dirty="0" err="1"/>
              <a:t>Unexecutable</a:t>
            </a:r>
            <a:r>
              <a:rPr lang="en-US" dirty="0"/>
              <a:t> Reasons</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2000" b="1" dirty="0" smtClean="0"/>
              <a:t>7.3.2.5	Invalid </a:t>
            </a:r>
            <a:r>
              <a:rPr lang="en-US" sz="2000" b="1" dirty="0"/>
              <a:t>Reject/</a:t>
            </a:r>
            <a:r>
              <a:rPr lang="en-US" sz="2000" b="1" dirty="0" err="1"/>
              <a:t>Unexecutable</a:t>
            </a:r>
            <a:r>
              <a:rPr lang="en-US" sz="2000" b="1" dirty="0"/>
              <a:t> </a:t>
            </a:r>
            <a:r>
              <a:rPr lang="en-US" sz="2000" b="1" dirty="0" smtClean="0"/>
              <a:t>Reasons</a:t>
            </a:r>
            <a:endParaRPr lang="en-US" sz="2000" b="1" dirty="0"/>
          </a:p>
          <a:p>
            <a:pPr marL="0" indent="0">
              <a:spcBef>
                <a:spcPts val="1800"/>
              </a:spcBef>
              <a:buNone/>
            </a:pPr>
            <a:r>
              <a:rPr lang="en-US" sz="1600" dirty="0"/>
              <a:t>The losing CR shall not reject the return of an inadvertently gained ESI ID due to</a:t>
            </a:r>
            <a:r>
              <a:rPr lang="en-US" sz="1600" dirty="0" smtClean="0"/>
              <a:t>:</a:t>
            </a:r>
            <a:endParaRPr lang="en-US" sz="1600" dirty="0"/>
          </a:p>
          <a:p>
            <a:pPr>
              <a:spcBef>
                <a:spcPts val="1800"/>
              </a:spcBef>
              <a:buFont typeface="+mj-lt"/>
              <a:buAutoNum type="alphaLcParenR"/>
            </a:pPr>
            <a:r>
              <a:rPr lang="en-US" sz="1600" dirty="0" smtClean="0"/>
              <a:t>Inability </a:t>
            </a:r>
            <a:r>
              <a:rPr lang="en-US" sz="1600" dirty="0"/>
              <a:t>to contact the Customer</a:t>
            </a:r>
            <a:r>
              <a:rPr lang="en-US" sz="1600" dirty="0" smtClean="0"/>
              <a:t>;</a:t>
            </a:r>
            <a:endParaRPr lang="en-US" sz="1600" dirty="0"/>
          </a:p>
          <a:p>
            <a:pPr>
              <a:spcBef>
                <a:spcPts val="1800"/>
              </a:spcBef>
              <a:buFont typeface="+mj-lt"/>
              <a:buAutoNum type="alphaLcParenR"/>
            </a:pPr>
            <a:r>
              <a:rPr lang="en-US" sz="1600" dirty="0" smtClean="0"/>
              <a:t>Past </a:t>
            </a:r>
            <a:r>
              <a:rPr lang="en-US" sz="1600" dirty="0"/>
              <a:t>due balances or credit history</a:t>
            </a:r>
            <a:r>
              <a:rPr lang="en-US" sz="1600" dirty="0" smtClean="0"/>
              <a:t>;</a:t>
            </a:r>
            <a:endParaRPr lang="en-US" sz="1600" dirty="0"/>
          </a:p>
          <a:p>
            <a:pPr>
              <a:spcBef>
                <a:spcPts val="1800"/>
              </a:spcBef>
              <a:buFont typeface="+mj-lt"/>
              <a:buAutoNum type="alphaLcParenR"/>
            </a:pPr>
            <a:r>
              <a:rPr lang="en-US" sz="1600" dirty="0" smtClean="0"/>
              <a:t>Customer </a:t>
            </a:r>
            <a:r>
              <a:rPr lang="en-US" sz="1600" dirty="0"/>
              <a:t>no longer occupies the Premise in question;</a:t>
            </a:r>
          </a:p>
          <a:p>
            <a:pPr>
              <a:spcBef>
                <a:spcPts val="1800"/>
              </a:spcBef>
              <a:buFont typeface="+mj-lt"/>
              <a:buAutoNum type="alphaLcParenR"/>
            </a:pPr>
            <a:r>
              <a:rPr lang="en-US" sz="1600" dirty="0" smtClean="0"/>
              <a:t>Contract </a:t>
            </a:r>
            <a:r>
              <a:rPr lang="en-US" sz="1600" dirty="0"/>
              <a:t>expiration or termination</a:t>
            </a:r>
            <a:r>
              <a:rPr lang="en-US" sz="1600" dirty="0" smtClean="0"/>
              <a:t>;</a:t>
            </a:r>
            <a:endParaRPr lang="en-US" sz="1600" dirty="0"/>
          </a:p>
          <a:p>
            <a:pPr>
              <a:spcBef>
                <a:spcPts val="1800"/>
              </a:spcBef>
              <a:buFont typeface="+mj-lt"/>
              <a:buAutoNum type="alphaLcParenR"/>
            </a:pPr>
            <a:r>
              <a:rPr lang="en-US" sz="1600" dirty="0" smtClean="0"/>
              <a:t>Pending </a:t>
            </a:r>
            <a:r>
              <a:rPr lang="en-US" sz="1600" dirty="0"/>
              <a:t>TX SETs; </a:t>
            </a:r>
            <a:r>
              <a:rPr lang="en-US" sz="1600" dirty="0" smtClean="0"/>
              <a:t>or</a:t>
            </a:r>
            <a:endParaRPr lang="en-US" sz="1600" dirty="0"/>
          </a:p>
          <a:p>
            <a:pPr>
              <a:spcBef>
                <a:spcPts val="1800"/>
              </a:spcBef>
              <a:buFont typeface="+mj-lt"/>
              <a:buAutoNum type="alphaLcParenR"/>
            </a:pPr>
            <a:r>
              <a:rPr lang="en-US" sz="1600" dirty="0" smtClean="0"/>
              <a:t>Losing </a:t>
            </a:r>
            <a:r>
              <a:rPr lang="en-US" sz="1600" dirty="0"/>
              <a:t>CR serving the Premise under a Continuous Service Agreement (CSA).</a:t>
            </a:r>
          </a:p>
        </p:txBody>
      </p:sp>
      <p:sp>
        <p:nvSpPr>
          <p:cNvPr id="4" name="Slide Number Placeholder 3"/>
          <p:cNvSpPr>
            <a:spLocks noGrp="1"/>
          </p:cNvSpPr>
          <p:nvPr>
            <p:ph type="sldNum" sz="quarter" idx="4"/>
          </p:nvPr>
        </p:nvSpPr>
        <p:spPr/>
        <p:txBody>
          <a:bodyPr/>
          <a:lstStyle/>
          <a:p>
            <a:fld id="{1D93BD3E-1E9A-4970-A6F7-E7AC52762E0C}" type="slidenum">
              <a:rPr lang="en-US" smtClean="0"/>
              <a:pPr/>
              <a:t>89</a:t>
            </a:fld>
            <a:endParaRPr lang="en-US"/>
          </a:p>
        </p:txBody>
      </p:sp>
    </p:spTree>
    <p:extLst>
      <p:ext uri="{BB962C8B-B14F-4D97-AF65-F5344CB8AC3E}">
        <p14:creationId xmlns:p14="http://schemas.microsoft.com/office/powerpoint/2010/main" val="1608054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Admin Functionality: Add User</a:t>
            </a:r>
            <a:endParaRPr lang="en-US" b="1" dirty="0">
              <a:solidFill>
                <a:schemeClr val="accent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066800"/>
            <a:ext cx="8420100" cy="512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
        <p:nvSpPr>
          <p:cNvPr id="3" name="Content Placeholder 2"/>
          <p:cNvSpPr>
            <a:spLocks noGrp="1"/>
          </p:cNvSpPr>
          <p:nvPr>
            <p:ph idx="1"/>
          </p:nvPr>
        </p:nvSpPr>
        <p:spPr>
          <a:xfrm>
            <a:off x="4895850" y="3886200"/>
            <a:ext cx="3886200" cy="762000"/>
          </a:xfrm>
        </p:spPr>
        <p:txBody>
          <a:bodyPr/>
          <a:lstStyle/>
          <a:p>
            <a:r>
              <a:rPr lang="en-US" sz="2000" dirty="0"/>
              <a:t>Add User request is complete and the issue auto closes.</a:t>
            </a:r>
          </a:p>
        </p:txBody>
      </p:sp>
    </p:spTree>
    <p:extLst>
      <p:ext uri="{BB962C8B-B14F-4D97-AF65-F5344CB8AC3E}">
        <p14:creationId xmlns:p14="http://schemas.microsoft.com/office/powerpoint/2010/main" val="206052583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a:t>
            </a:r>
            <a:endParaRPr lang="en-US" dirty="0"/>
          </a:p>
        </p:txBody>
      </p:sp>
      <p:sp>
        <p:nvSpPr>
          <p:cNvPr id="3" name="Content Placeholder 2"/>
          <p:cNvSpPr>
            <a:spLocks noGrp="1"/>
          </p:cNvSpPr>
          <p:nvPr>
            <p:ph idx="1"/>
          </p:nvPr>
        </p:nvSpPr>
        <p:spPr>
          <a:xfrm>
            <a:off x="304800" y="1139032"/>
            <a:ext cx="8534400" cy="1600200"/>
          </a:xfrm>
        </p:spPr>
        <p:txBody>
          <a:bodyPr/>
          <a:lstStyle/>
          <a:p>
            <a:pPr marL="0" indent="0">
              <a:spcBef>
                <a:spcPts val="1800"/>
              </a:spcBef>
              <a:buNone/>
            </a:pPr>
            <a:r>
              <a:rPr lang="en-US" sz="2000" b="1" i="1" dirty="0"/>
              <a:t>True or </a:t>
            </a:r>
            <a:r>
              <a:rPr lang="en-US" sz="2000" b="1" i="1" dirty="0" smtClean="0"/>
              <a:t>False</a:t>
            </a:r>
          </a:p>
          <a:p>
            <a:pPr marL="0" indent="0">
              <a:spcBef>
                <a:spcPts val="1800"/>
              </a:spcBef>
              <a:buNone/>
            </a:pPr>
            <a:r>
              <a:rPr lang="en-US" sz="2000" dirty="0" smtClean="0"/>
              <a:t>Based </a:t>
            </a:r>
            <a:r>
              <a:rPr lang="en-US" sz="2000" dirty="0"/>
              <a:t>on the Retail Market Guide, in an inadvertent gain scenario, a losing REP can reject or mark </a:t>
            </a:r>
            <a:r>
              <a:rPr lang="en-US" sz="2000" dirty="0" err="1"/>
              <a:t>unexecutable</a:t>
            </a:r>
            <a:r>
              <a:rPr lang="en-US" sz="2000" dirty="0"/>
              <a:t> the </a:t>
            </a:r>
            <a:r>
              <a:rPr lang="en-US" sz="2000" dirty="0" err="1"/>
              <a:t>MarkeTrak</a:t>
            </a:r>
            <a:r>
              <a:rPr lang="en-US" sz="2000" dirty="0"/>
              <a:t> after confirming Customer’s intent to change REPs?</a:t>
            </a:r>
          </a:p>
        </p:txBody>
      </p:sp>
      <p:sp>
        <p:nvSpPr>
          <p:cNvPr id="4" name="Slide Number Placeholder 3"/>
          <p:cNvSpPr>
            <a:spLocks noGrp="1"/>
          </p:cNvSpPr>
          <p:nvPr>
            <p:ph type="sldNum" sz="quarter" idx="4"/>
          </p:nvPr>
        </p:nvSpPr>
        <p:spPr/>
        <p:txBody>
          <a:bodyPr/>
          <a:lstStyle/>
          <a:p>
            <a:fld id="{1D93BD3E-1E9A-4970-A6F7-E7AC52762E0C}" type="slidenum">
              <a:rPr lang="en-US" smtClean="0"/>
              <a:pPr/>
              <a:t>90</a:t>
            </a:fld>
            <a:endParaRPr lang="en-US"/>
          </a:p>
        </p:txBody>
      </p:sp>
      <p:sp>
        <p:nvSpPr>
          <p:cNvPr id="5" name="Content Placeholder 2"/>
          <p:cNvSpPr txBox="1">
            <a:spLocks/>
          </p:cNvSpPr>
          <p:nvPr/>
        </p:nvSpPr>
        <p:spPr>
          <a:xfrm>
            <a:off x="304800" y="3124200"/>
            <a:ext cx="8534400" cy="1600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smtClean="0">
                <a:solidFill>
                  <a:schemeClr val="accent1"/>
                </a:solidFill>
              </a:rPr>
              <a:t>FALSE</a:t>
            </a:r>
          </a:p>
          <a:p>
            <a:pPr marL="0" indent="0">
              <a:spcBef>
                <a:spcPts val="1800"/>
              </a:spcBef>
              <a:buNone/>
            </a:pPr>
            <a:r>
              <a:rPr lang="en-US" sz="2000" i="1" dirty="0"/>
              <a:t>Confirmation of the customers intent to change REPs is not a valid Reject/</a:t>
            </a:r>
            <a:r>
              <a:rPr lang="en-US" sz="2000" i="1" dirty="0" err="1"/>
              <a:t>Unexecuteable</a:t>
            </a:r>
            <a:r>
              <a:rPr lang="en-US" sz="2000" i="1" dirty="0"/>
              <a:t> reason.</a:t>
            </a:r>
          </a:p>
        </p:txBody>
      </p:sp>
      <p:sp>
        <p:nvSpPr>
          <p:cNvPr id="6" name="Rectangle 5"/>
          <p:cNvSpPr/>
          <p:nvPr/>
        </p:nvSpPr>
        <p:spPr>
          <a:xfrm>
            <a:off x="381000" y="3200400"/>
            <a:ext cx="838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t>MarkeTrak</a:t>
            </a:r>
            <a:r>
              <a:rPr lang="en-US" sz="1400" b="1" dirty="0"/>
              <a:t> Training</a:t>
            </a:r>
            <a:endParaRPr lang="en-US" sz="1400" dirty="0"/>
          </a:p>
          <a:p>
            <a:pPr>
              <a:spcBef>
                <a:spcPts val="600"/>
              </a:spcBef>
            </a:pPr>
            <a:r>
              <a:rPr lang="en-US" sz="2800" b="1" dirty="0" smtClean="0"/>
              <a:t>Customer Rescission</a:t>
            </a:r>
            <a:endParaRPr lang="en-US" sz="2800" dirty="0"/>
          </a:p>
        </p:txBody>
      </p:sp>
    </p:spTree>
    <p:extLst>
      <p:ext uri="{BB962C8B-B14F-4D97-AF65-F5344CB8AC3E}">
        <p14:creationId xmlns:p14="http://schemas.microsoft.com/office/powerpoint/2010/main" val="42211889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Right of Rescission</a:t>
            </a:r>
            <a:endParaRPr lang="en-US" b="1" dirty="0">
              <a:solidFill>
                <a:schemeClr val="accent1"/>
              </a:solidFill>
            </a:endParaRPr>
          </a:p>
        </p:txBody>
      </p:sp>
      <p:sp>
        <p:nvSpPr>
          <p:cNvPr id="3" name="Content Placeholder 2"/>
          <p:cNvSpPr>
            <a:spLocks noGrp="1"/>
          </p:cNvSpPr>
          <p:nvPr>
            <p:ph idx="1"/>
          </p:nvPr>
        </p:nvSpPr>
        <p:spPr>
          <a:xfrm>
            <a:off x="304800" y="914400"/>
            <a:ext cx="8534400" cy="4724400"/>
          </a:xfrm>
        </p:spPr>
        <p:txBody>
          <a:bodyPr/>
          <a:lstStyle/>
          <a:p>
            <a:pPr marL="0" indent="0">
              <a:spcBef>
                <a:spcPts val="1200"/>
              </a:spcBef>
              <a:buNone/>
            </a:pPr>
            <a:r>
              <a:rPr lang="en-US" sz="2400" b="1" dirty="0"/>
              <a:t>PUCT Subst. Rule 25.474(j) - Right of </a:t>
            </a:r>
            <a:r>
              <a:rPr lang="en-US" sz="2400" b="1" dirty="0" smtClean="0"/>
              <a:t>Rescission</a:t>
            </a:r>
            <a:r>
              <a:rPr lang="en-US" sz="1800" dirty="0"/>
              <a:t/>
            </a:r>
            <a:br>
              <a:rPr lang="en-US" sz="1800" dirty="0"/>
            </a:br>
            <a:r>
              <a:rPr lang="en-US" sz="1800" dirty="0"/>
              <a:t/>
            </a:r>
            <a:br>
              <a:rPr lang="en-US" sz="1800" dirty="0"/>
            </a:br>
            <a:r>
              <a:rPr lang="en-US" sz="1800" dirty="0"/>
              <a:t>A REP shall promptly  provide the applicant with the terms of service document after the applicant has authorized the REP to provide service to the applicant and the authorization has been verified. For switch requests, the REP shall offer the applicant a right to rescind the terms of service without penalty or fee of any kind for a period of three federal business days after the applicant's receipt of the terms of service document. The provider may assume that any delivery of the terms of service document deposited first class with the United States Postal Service will be received by the applicant within three federal business days. Any REP receiving an untimely notice of rescission from the applicant shall inform the applicant that the applicant has a right to select another REP and may do so by contacting that REP. The REP shall also inform the applicant that the applicant will be responsible for charges from the REP for service provided until the applicant switches to another REP. The right of rescission is not applicable to an applicant requesting a move-in.</a:t>
            </a:r>
          </a:p>
        </p:txBody>
      </p:sp>
      <p:sp>
        <p:nvSpPr>
          <p:cNvPr id="4" name="Slide Number Placeholder 3"/>
          <p:cNvSpPr>
            <a:spLocks noGrp="1"/>
          </p:cNvSpPr>
          <p:nvPr>
            <p:ph type="sldNum" sz="quarter" idx="4"/>
          </p:nvPr>
        </p:nvSpPr>
        <p:spPr/>
        <p:txBody>
          <a:bodyPr/>
          <a:lstStyle/>
          <a:p>
            <a:fld id="{1D93BD3E-1E9A-4970-A6F7-E7AC52762E0C}" type="slidenum">
              <a:rPr lang="en-US" smtClean="0"/>
              <a:pPr/>
              <a:t>92</a:t>
            </a:fld>
            <a:endParaRPr lang="en-US"/>
          </a:p>
        </p:txBody>
      </p:sp>
    </p:spTree>
    <p:extLst>
      <p:ext uri="{BB962C8B-B14F-4D97-AF65-F5344CB8AC3E}">
        <p14:creationId xmlns:p14="http://schemas.microsoft.com/office/powerpoint/2010/main" val="147020321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Right of Rescission</a:t>
            </a:r>
            <a:endParaRPr lang="en-US" b="1" dirty="0">
              <a:solidFill>
                <a:schemeClr val="accent1"/>
              </a:solidFill>
            </a:endParaRPr>
          </a:p>
        </p:txBody>
      </p:sp>
      <p:sp>
        <p:nvSpPr>
          <p:cNvPr id="3" name="Content Placeholder 2"/>
          <p:cNvSpPr>
            <a:spLocks noGrp="1"/>
          </p:cNvSpPr>
          <p:nvPr>
            <p:ph idx="1"/>
          </p:nvPr>
        </p:nvSpPr>
        <p:spPr>
          <a:xfrm>
            <a:off x="304800" y="914400"/>
            <a:ext cx="8534400" cy="3733800"/>
          </a:xfrm>
        </p:spPr>
        <p:txBody>
          <a:bodyPr/>
          <a:lstStyle/>
          <a:p>
            <a:pPr marL="0" indent="0">
              <a:spcBef>
                <a:spcPts val="1800"/>
              </a:spcBef>
              <a:buNone/>
            </a:pPr>
            <a:r>
              <a:rPr lang="en-US" sz="2400" dirty="0"/>
              <a:t>In other </a:t>
            </a:r>
            <a:r>
              <a:rPr lang="en-US" sz="2400" dirty="0" smtClean="0"/>
              <a:t>words …</a:t>
            </a:r>
            <a:endParaRPr lang="en-US" sz="2400" dirty="0"/>
          </a:p>
          <a:p>
            <a:pPr>
              <a:spcBef>
                <a:spcPts val="1800"/>
              </a:spcBef>
            </a:pPr>
            <a:r>
              <a:rPr lang="en-US" sz="2400" dirty="0"/>
              <a:t>Applicable to Switch requests only, not Move-Ins</a:t>
            </a:r>
            <a:r>
              <a:rPr lang="en-US" sz="2400" dirty="0" smtClean="0"/>
              <a:t>.</a:t>
            </a:r>
            <a:endParaRPr lang="en-US" sz="2400" dirty="0"/>
          </a:p>
          <a:p>
            <a:pPr>
              <a:spcBef>
                <a:spcPts val="1800"/>
              </a:spcBef>
            </a:pPr>
            <a:r>
              <a:rPr lang="en-US" sz="2400" dirty="0"/>
              <a:t>After receiving the Terms of Service, Customer is allowed three (3) federal business days to rescind without penalty or fees</a:t>
            </a:r>
            <a:r>
              <a:rPr lang="en-US" sz="2400" dirty="0" smtClean="0"/>
              <a:t>.</a:t>
            </a:r>
            <a:endParaRPr lang="en-US" sz="2400" dirty="0"/>
          </a:p>
          <a:p>
            <a:pPr>
              <a:spcBef>
                <a:spcPts val="1800"/>
              </a:spcBef>
            </a:pPr>
            <a:r>
              <a:rPr lang="en-US" sz="2400" dirty="0"/>
              <a:t>Ultimate goal is to return the Customer to their REP of choice </a:t>
            </a:r>
            <a:r>
              <a:rPr lang="en-US" sz="2400" b="1" i="1" dirty="0">
                <a:solidFill>
                  <a:srgbClr val="FF0000"/>
                </a:solidFill>
              </a:rPr>
              <a:t>quickly and </a:t>
            </a:r>
            <a:r>
              <a:rPr lang="en-US" sz="2400" b="1" i="1" dirty="0" smtClean="0">
                <a:solidFill>
                  <a:srgbClr val="FF0000"/>
                </a:solidFill>
              </a:rPr>
              <a:t>efficiently</a:t>
            </a:r>
            <a:r>
              <a:rPr lang="en-US" sz="2400" dirty="0" smtClean="0"/>
              <a:t> with </a:t>
            </a:r>
            <a:r>
              <a:rPr lang="en-US" sz="2400" dirty="0"/>
              <a:t>minimal inconvenience to the Customer.</a:t>
            </a:r>
          </a:p>
        </p:txBody>
      </p:sp>
      <p:sp>
        <p:nvSpPr>
          <p:cNvPr id="4" name="Slide Number Placeholder 3"/>
          <p:cNvSpPr>
            <a:spLocks noGrp="1"/>
          </p:cNvSpPr>
          <p:nvPr>
            <p:ph type="sldNum" sz="quarter" idx="4"/>
          </p:nvPr>
        </p:nvSpPr>
        <p:spPr/>
        <p:txBody>
          <a:bodyPr/>
          <a:lstStyle/>
          <a:p>
            <a:fld id="{1D93BD3E-1E9A-4970-A6F7-E7AC52762E0C}" type="slidenum">
              <a:rPr lang="en-US" smtClean="0"/>
              <a:pPr/>
              <a:t>93</a:t>
            </a:fld>
            <a:endParaRPr lang="en-US"/>
          </a:p>
        </p:txBody>
      </p:sp>
    </p:spTree>
    <p:extLst>
      <p:ext uri="{BB962C8B-B14F-4D97-AF65-F5344CB8AC3E}">
        <p14:creationId xmlns:p14="http://schemas.microsoft.com/office/powerpoint/2010/main" val="4741799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Rescission vs. Inadvertent Switch</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000" dirty="0"/>
              <a:t>Strongly recommended that involved CRs share as much information as possible at the onset of issue creation to aid in resolution of Customer Rescission issue quickly and </a:t>
            </a:r>
            <a:r>
              <a:rPr lang="en-US" sz="2000" b="1" i="1" dirty="0"/>
              <a:t>efficiently</a:t>
            </a:r>
            <a:r>
              <a:rPr lang="en-US" sz="2000" dirty="0"/>
              <a:t> (e.g. Customer Name, Meter #, etc</a:t>
            </a:r>
            <a:r>
              <a:rPr lang="en-US" sz="2000" dirty="0" smtClean="0"/>
              <a:t>.)</a:t>
            </a:r>
            <a:endParaRPr lang="en-US" sz="2000" dirty="0"/>
          </a:p>
          <a:p>
            <a:pPr>
              <a:spcBef>
                <a:spcPts val="1800"/>
              </a:spcBef>
            </a:pPr>
            <a:r>
              <a:rPr lang="en-US" sz="2000" dirty="0"/>
              <a:t>Although Customer Rescission is part of the Inadvertent Switch ‘family’ within the </a:t>
            </a:r>
            <a:r>
              <a:rPr lang="en-US" sz="2000" dirty="0" err="1"/>
              <a:t>MarkeTrak</a:t>
            </a:r>
            <a:r>
              <a:rPr lang="en-US" sz="2000" dirty="0"/>
              <a:t> tool, resolution of a Customer Rescission does not follow the same criteria nor follow the same completion timeline</a:t>
            </a:r>
            <a:r>
              <a:rPr lang="en-US" sz="2000" dirty="0" smtClean="0"/>
              <a:t>.</a:t>
            </a:r>
            <a:endParaRPr lang="en-US" sz="2000" dirty="0"/>
          </a:p>
          <a:p>
            <a:pPr>
              <a:spcBef>
                <a:spcPts val="1800"/>
              </a:spcBef>
            </a:pPr>
            <a:r>
              <a:rPr lang="en-US" sz="2000" dirty="0"/>
              <a:t>The research and investigation normally pursued during resolution of an Inadvertent Switch is not utilized when resolving Customer Rescission</a:t>
            </a:r>
            <a:r>
              <a:rPr lang="en-US" sz="2000" dirty="0" smtClean="0"/>
              <a:t>.</a:t>
            </a:r>
            <a:endParaRPr lang="en-US" sz="2000" dirty="0"/>
          </a:p>
          <a:p>
            <a:pPr>
              <a:spcBef>
                <a:spcPts val="1800"/>
              </a:spcBef>
            </a:pPr>
            <a:r>
              <a:rPr lang="en-US" sz="2000" dirty="0"/>
              <a:t>If/when the customer requests rescission (within the 3 federal business day window), the ‘losing’ REP must promptly regain the Customer – </a:t>
            </a:r>
            <a:r>
              <a:rPr lang="en-US" sz="2000" b="1" i="1" u="sng" dirty="0">
                <a:solidFill>
                  <a:srgbClr val="FF0000"/>
                </a:solidFill>
              </a:rPr>
              <a:t>no questions asked</a:t>
            </a:r>
            <a:r>
              <a:rPr lang="en-US" sz="2000" dirty="0"/>
              <a:t>. </a:t>
            </a:r>
          </a:p>
        </p:txBody>
      </p:sp>
      <p:sp>
        <p:nvSpPr>
          <p:cNvPr id="4" name="Slide Number Placeholder 3"/>
          <p:cNvSpPr>
            <a:spLocks noGrp="1"/>
          </p:cNvSpPr>
          <p:nvPr>
            <p:ph type="sldNum" sz="quarter" idx="4"/>
          </p:nvPr>
        </p:nvSpPr>
        <p:spPr/>
        <p:txBody>
          <a:bodyPr/>
          <a:lstStyle/>
          <a:p>
            <a:fld id="{1D93BD3E-1E9A-4970-A6F7-E7AC52762E0C}" type="slidenum">
              <a:rPr lang="en-US" smtClean="0"/>
              <a:pPr/>
              <a:t>94</a:t>
            </a:fld>
            <a:endParaRPr lang="en-US"/>
          </a:p>
        </p:txBody>
      </p:sp>
    </p:spTree>
    <p:extLst>
      <p:ext uri="{BB962C8B-B14F-4D97-AF65-F5344CB8AC3E}">
        <p14:creationId xmlns:p14="http://schemas.microsoft.com/office/powerpoint/2010/main" val="33593160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Rescission vs. Inadvertent Switch</a:t>
            </a:r>
            <a:endParaRPr lang="en-US" b="1" dirty="0">
              <a:solidFill>
                <a:schemeClr val="accent1"/>
              </a:solidFill>
            </a:endParaRPr>
          </a:p>
        </p:txBody>
      </p:sp>
      <p:sp>
        <p:nvSpPr>
          <p:cNvPr id="3" name="Content Placeholder 2"/>
          <p:cNvSpPr>
            <a:spLocks noGrp="1"/>
          </p:cNvSpPr>
          <p:nvPr>
            <p:ph idx="1"/>
          </p:nvPr>
        </p:nvSpPr>
        <p:spPr>
          <a:xfrm>
            <a:off x="304800" y="914400"/>
            <a:ext cx="8534400" cy="5105400"/>
          </a:xfrm>
        </p:spPr>
        <p:txBody>
          <a:bodyPr/>
          <a:lstStyle/>
          <a:p>
            <a:pPr marL="0" indent="0">
              <a:spcBef>
                <a:spcPts val="1800"/>
              </a:spcBef>
              <a:buNone/>
            </a:pPr>
            <a:r>
              <a:rPr lang="en-US" sz="1800" dirty="0"/>
              <a:t>Handling of Fees/Charges Associated with IAG vs Rescission</a:t>
            </a:r>
            <a:r>
              <a:rPr lang="en-US" sz="1800" dirty="0" smtClean="0"/>
              <a:t>:</a:t>
            </a:r>
            <a:endParaRPr lang="en-US" sz="1800" dirty="0"/>
          </a:p>
          <a:p>
            <a:pPr>
              <a:spcBef>
                <a:spcPts val="1800"/>
              </a:spcBef>
            </a:pPr>
            <a:r>
              <a:rPr lang="en-US" sz="1800" b="1" dirty="0"/>
              <a:t>Fees (if applicable per TDSP Tariffs):</a:t>
            </a:r>
          </a:p>
          <a:p>
            <a:pPr lvl="1">
              <a:spcBef>
                <a:spcPts val="1800"/>
              </a:spcBef>
            </a:pPr>
            <a:r>
              <a:rPr lang="en-US" sz="1800" dirty="0"/>
              <a:t>For a customer rescission, TDSPs may charge CRs a fee; but there shall be </a:t>
            </a:r>
            <a:r>
              <a:rPr lang="en-US" sz="1800" b="1" u="sng" dirty="0"/>
              <a:t>no fees</a:t>
            </a:r>
            <a:r>
              <a:rPr lang="en-US" sz="1800" b="1" dirty="0"/>
              <a:t> </a:t>
            </a:r>
            <a:r>
              <a:rPr lang="en-US" sz="1800" dirty="0"/>
              <a:t>passed through to the customer.</a:t>
            </a:r>
          </a:p>
          <a:p>
            <a:pPr lvl="1">
              <a:spcBef>
                <a:spcPts val="1800"/>
              </a:spcBef>
            </a:pPr>
            <a:r>
              <a:rPr lang="en-US" sz="1800" dirty="0"/>
              <a:t>For IAG, TDSPs may charge Gaining CRs an IAG fee; but the CR’s internal business practices will dictate if IAG fees are passed to the customer</a:t>
            </a:r>
            <a:r>
              <a:rPr lang="en-US" sz="1800" dirty="0" smtClean="0"/>
              <a:t>.</a:t>
            </a:r>
            <a:endParaRPr lang="en-US" sz="1800" dirty="0"/>
          </a:p>
          <a:p>
            <a:pPr>
              <a:spcBef>
                <a:spcPts val="1800"/>
              </a:spcBef>
            </a:pPr>
            <a:r>
              <a:rPr lang="en-US" sz="1800" b="1" dirty="0"/>
              <a:t>Consumption (usage) charges:</a:t>
            </a:r>
          </a:p>
          <a:p>
            <a:pPr lvl="1">
              <a:spcBef>
                <a:spcPts val="1800"/>
              </a:spcBef>
            </a:pPr>
            <a:r>
              <a:rPr lang="en-US" sz="1800" dirty="0"/>
              <a:t>Rescission reinstatement date is automatically set at DOL + 1, Gaining CRs </a:t>
            </a:r>
            <a:r>
              <a:rPr lang="en-US" sz="1800" b="1" u="sng" dirty="0"/>
              <a:t>shall not</a:t>
            </a:r>
            <a:r>
              <a:rPr lang="en-US" sz="1800" dirty="0"/>
              <a:t> pass these charges to the customer</a:t>
            </a:r>
          </a:p>
          <a:p>
            <a:pPr lvl="1">
              <a:spcBef>
                <a:spcPts val="1800"/>
              </a:spcBef>
            </a:pPr>
            <a:r>
              <a:rPr lang="en-US" sz="1800" dirty="0"/>
              <a:t>IAG reinstatement date is driven by the Losing CR and is set at a minimum of DOL + 1 to Date of MT submission +10, Gaining CRs </a:t>
            </a:r>
            <a:r>
              <a:rPr lang="en-US" sz="1800" b="1" u="sng" dirty="0"/>
              <a:t>may choose</a:t>
            </a:r>
            <a:r>
              <a:rPr lang="en-US" sz="1800" dirty="0"/>
              <a:t> to pass these charges to the customer</a:t>
            </a:r>
          </a:p>
        </p:txBody>
      </p:sp>
      <p:sp>
        <p:nvSpPr>
          <p:cNvPr id="4" name="Slide Number Placeholder 3"/>
          <p:cNvSpPr>
            <a:spLocks noGrp="1"/>
          </p:cNvSpPr>
          <p:nvPr>
            <p:ph type="sldNum" sz="quarter" idx="4"/>
          </p:nvPr>
        </p:nvSpPr>
        <p:spPr/>
        <p:txBody>
          <a:bodyPr/>
          <a:lstStyle/>
          <a:p>
            <a:fld id="{1D93BD3E-1E9A-4970-A6F7-E7AC52762E0C}" type="slidenum">
              <a:rPr lang="en-US" smtClean="0"/>
              <a:pPr/>
              <a:t>95</a:t>
            </a:fld>
            <a:endParaRPr lang="en-US"/>
          </a:p>
        </p:txBody>
      </p:sp>
    </p:spTree>
    <p:extLst>
      <p:ext uri="{BB962C8B-B14F-4D97-AF65-F5344CB8AC3E}">
        <p14:creationId xmlns:p14="http://schemas.microsoft.com/office/powerpoint/2010/main" val="234316863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Customer Rescission &amp; RMGRR129</a:t>
            </a:r>
            <a:endParaRPr lang="en-US" b="1" dirty="0">
              <a:solidFill>
                <a:schemeClr val="accent1"/>
              </a:solidFill>
            </a:endParaRPr>
          </a:p>
        </p:txBody>
      </p:sp>
      <p:sp>
        <p:nvSpPr>
          <p:cNvPr id="3" name="Content Placeholder 2"/>
          <p:cNvSpPr>
            <a:spLocks noGrp="1"/>
          </p:cNvSpPr>
          <p:nvPr>
            <p:ph idx="1"/>
          </p:nvPr>
        </p:nvSpPr>
        <p:spPr>
          <a:xfrm>
            <a:off x="304800" y="914400"/>
            <a:ext cx="8534400" cy="2362200"/>
          </a:xfrm>
        </p:spPr>
        <p:txBody>
          <a:bodyPr/>
          <a:lstStyle/>
          <a:p>
            <a:pPr marL="0" indent="0">
              <a:spcBef>
                <a:spcPts val="1200"/>
              </a:spcBef>
              <a:buNone/>
            </a:pPr>
            <a:r>
              <a:rPr lang="en-US" sz="2400" dirty="0"/>
              <a:t>Due to the expeditious nature of Customer Rescission requests, </a:t>
            </a:r>
            <a:r>
              <a:rPr lang="en-US" sz="2400" dirty="0">
                <a:solidFill>
                  <a:srgbClr val="FF0000"/>
                </a:solidFill>
              </a:rPr>
              <a:t>RMGRR129 – Revision to Customer Rescission Completion Timeline</a:t>
            </a:r>
            <a:r>
              <a:rPr lang="en-US" sz="2400" dirty="0"/>
              <a:t> was created to provide additional guidelines regarding specific timing and responsibilities for a Competitive Retailer (CR) to complete a Customer Rescission </a:t>
            </a:r>
            <a:r>
              <a:rPr lang="en-US" sz="2400" dirty="0" err="1"/>
              <a:t>MarkeTrak</a:t>
            </a:r>
            <a:r>
              <a:rPr lang="en-US" sz="2400" dirty="0"/>
              <a:t> issue.</a:t>
            </a:r>
          </a:p>
        </p:txBody>
      </p:sp>
      <p:sp>
        <p:nvSpPr>
          <p:cNvPr id="4" name="Slide Number Placeholder 3"/>
          <p:cNvSpPr>
            <a:spLocks noGrp="1"/>
          </p:cNvSpPr>
          <p:nvPr>
            <p:ph type="sldNum" sz="quarter" idx="4"/>
          </p:nvPr>
        </p:nvSpPr>
        <p:spPr/>
        <p:txBody>
          <a:bodyPr/>
          <a:lstStyle/>
          <a:p>
            <a:fld id="{1D93BD3E-1E9A-4970-A6F7-E7AC52762E0C}" type="slidenum">
              <a:rPr lang="en-US" smtClean="0"/>
              <a:pPr/>
              <a:t>96</a:t>
            </a:fld>
            <a:endParaRPr lang="en-US"/>
          </a:p>
        </p:txBody>
      </p:sp>
    </p:spTree>
    <p:extLst>
      <p:ext uri="{BB962C8B-B14F-4D97-AF65-F5344CB8AC3E}">
        <p14:creationId xmlns:p14="http://schemas.microsoft.com/office/powerpoint/2010/main" val="67828709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RMGRR129: What </a:t>
            </a:r>
            <a:r>
              <a:rPr lang="en-US" dirty="0"/>
              <a:t>are the changes?</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400" dirty="0"/>
              <a:t>Once a Customer Rescission </a:t>
            </a:r>
            <a:r>
              <a:rPr lang="en-US" sz="2400" dirty="0" err="1"/>
              <a:t>MarkeTrak</a:t>
            </a:r>
            <a:r>
              <a:rPr lang="en-US" sz="2400" dirty="0"/>
              <a:t> (MT) issue has been submitted, the losing CR has two (2) business days to agree to the Customer Rescission MT issue</a:t>
            </a:r>
            <a:r>
              <a:rPr lang="en-US" sz="2400" dirty="0" smtClean="0"/>
              <a:t>.</a:t>
            </a:r>
            <a:endParaRPr lang="en-US" sz="2400" dirty="0"/>
          </a:p>
          <a:p>
            <a:pPr>
              <a:spcBef>
                <a:spcPts val="1800"/>
              </a:spcBef>
            </a:pPr>
            <a:r>
              <a:rPr lang="en-US" sz="2400" dirty="0"/>
              <a:t>Once the Transmission and/or Distribution Service Provider (TDSP) has updated the MT issue to “Ready to Receive”, the losing CR has another two (2) business days to send a backdated 814_16, Move-In Request.</a:t>
            </a:r>
          </a:p>
        </p:txBody>
      </p:sp>
      <p:sp>
        <p:nvSpPr>
          <p:cNvPr id="4" name="Slide Number Placeholder 3"/>
          <p:cNvSpPr>
            <a:spLocks noGrp="1"/>
          </p:cNvSpPr>
          <p:nvPr>
            <p:ph type="sldNum" sz="quarter" idx="4"/>
          </p:nvPr>
        </p:nvSpPr>
        <p:spPr/>
        <p:txBody>
          <a:bodyPr/>
          <a:lstStyle/>
          <a:p>
            <a:fld id="{1D93BD3E-1E9A-4970-A6F7-E7AC52762E0C}" type="slidenum">
              <a:rPr lang="en-US" smtClean="0"/>
              <a:pPr/>
              <a:t>97</a:t>
            </a:fld>
            <a:endParaRPr lang="en-US"/>
          </a:p>
        </p:txBody>
      </p:sp>
    </p:spTree>
    <p:extLst>
      <p:ext uri="{BB962C8B-B14F-4D97-AF65-F5344CB8AC3E}">
        <p14:creationId xmlns:p14="http://schemas.microsoft.com/office/powerpoint/2010/main" val="174344075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Customer Rescission Walkthrough</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400" dirty="0"/>
              <a:t>Only the gaining CR in a rescission scenario may utilize the rescission-based </a:t>
            </a:r>
            <a:r>
              <a:rPr lang="en-US" sz="2400" dirty="0" err="1"/>
              <a:t>MarkeTrak</a:t>
            </a:r>
            <a:r>
              <a:rPr lang="en-US" sz="2400" dirty="0"/>
              <a:t> process to initiate reinstatement of a customer to its original CR.</a:t>
            </a:r>
          </a:p>
          <a:p>
            <a:pPr>
              <a:spcBef>
                <a:spcPts val="1800"/>
              </a:spcBef>
            </a:pPr>
            <a:r>
              <a:rPr lang="en-US" sz="2400" dirty="0"/>
              <a:t>In order for an issue to be submitted through this subtype, it must be submitted on or before the twenty-fifth (25th) calendar day following ERCOT’s established First Available Switch Date (FASD). </a:t>
            </a:r>
          </a:p>
          <a:p>
            <a:pPr>
              <a:spcBef>
                <a:spcPts val="1800"/>
              </a:spcBef>
            </a:pPr>
            <a:r>
              <a:rPr lang="en-US" sz="2400" dirty="0"/>
              <a:t>Should a matter of rescission need to be resolved, but a Customer Rescission issue has not been submitted for this purpose within the specified timeframe the two CRs should work to resolve this issue through the Inadvertent Gaining subtype. </a:t>
            </a:r>
          </a:p>
        </p:txBody>
      </p:sp>
      <p:sp>
        <p:nvSpPr>
          <p:cNvPr id="4" name="Slide Number Placeholder 3"/>
          <p:cNvSpPr>
            <a:spLocks noGrp="1"/>
          </p:cNvSpPr>
          <p:nvPr>
            <p:ph type="sldNum" sz="quarter" idx="4"/>
          </p:nvPr>
        </p:nvSpPr>
        <p:spPr/>
        <p:txBody>
          <a:bodyPr/>
          <a:lstStyle/>
          <a:p>
            <a:fld id="{1D93BD3E-1E9A-4970-A6F7-E7AC52762E0C}" type="slidenum">
              <a:rPr lang="en-US" smtClean="0"/>
              <a:pPr/>
              <a:t>98</a:t>
            </a:fld>
            <a:endParaRPr lang="en-US"/>
          </a:p>
        </p:txBody>
      </p:sp>
    </p:spTree>
    <p:extLst>
      <p:ext uri="{BB962C8B-B14F-4D97-AF65-F5344CB8AC3E}">
        <p14:creationId xmlns:p14="http://schemas.microsoft.com/office/powerpoint/2010/main" val="31708687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Rescission </a:t>
            </a:r>
            <a:r>
              <a:rPr lang="en-US" dirty="0" smtClean="0"/>
              <a:t>Walkthrough: Gaining </a:t>
            </a:r>
            <a:r>
              <a:rPr lang="en-US" dirty="0"/>
              <a:t>CR</a:t>
            </a:r>
            <a:endParaRPr lang="en-US" b="1" dirty="0">
              <a:solidFill>
                <a:schemeClr val="accent1"/>
              </a:solidFill>
            </a:endParaRPr>
          </a:p>
        </p:txBody>
      </p:sp>
      <p:sp>
        <p:nvSpPr>
          <p:cNvPr id="3" name="Content Placeholder 2"/>
          <p:cNvSpPr>
            <a:spLocks noGrp="1"/>
          </p:cNvSpPr>
          <p:nvPr>
            <p:ph idx="1"/>
          </p:nvPr>
        </p:nvSpPr>
        <p:spPr>
          <a:xfrm>
            <a:off x="304800" y="914400"/>
            <a:ext cx="8534400" cy="838200"/>
          </a:xfrm>
        </p:spPr>
        <p:txBody>
          <a:bodyPr/>
          <a:lstStyle/>
          <a:p>
            <a:pPr>
              <a:spcBef>
                <a:spcPts val="1200"/>
              </a:spcBef>
              <a:buFont typeface="+mj-lt"/>
              <a:buAutoNum type="arabicParenR"/>
            </a:pPr>
            <a:r>
              <a:rPr lang="en-US" sz="1800" dirty="0"/>
              <a:t>The Gaining CR selects the Submit tab.</a:t>
            </a:r>
          </a:p>
          <a:p>
            <a:pPr>
              <a:spcBef>
                <a:spcPts val="1200"/>
              </a:spcBef>
              <a:buFont typeface="+mj-lt"/>
              <a:buAutoNum type="arabicParenR"/>
            </a:pPr>
            <a:r>
              <a:rPr lang="en-US" sz="1800" dirty="0"/>
              <a:t>From the Submit Tree, select </a:t>
            </a:r>
            <a:r>
              <a:rPr lang="en-US" sz="1800" dirty="0" smtClean="0">
                <a:solidFill>
                  <a:srgbClr val="FF0000"/>
                </a:solidFill>
              </a:rPr>
              <a:t>Customer Rescission</a:t>
            </a:r>
            <a:r>
              <a:rPr lang="en-US" sz="18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pPr/>
              <a:t>99</a:t>
            </a:fld>
            <a:endParaRPr lang="en-US"/>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1905000"/>
            <a:ext cx="6762750" cy="38973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4259580" y="5410200"/>
            <a:ext cx="4572000" cy="830997"/>
          </a:xfrm>
          <a:prstGeom prst="rect">
            <a:avLst/>
          </a:prstGeom>
        </p:spPr>
        <p:txBody>
          <a:bodyPr>
            <a:spAutoFit/>
          </a:bodyPr>
          <a:lstStyle/>
          <a:p>
            <a:pPr>
              <a:spcAft>
                <a:spcPts val="600"/>
              </a:spcAft>
            </a:pPr>
            <a:r>
              <a:rPr lang="en-US" altLang="en-US" sz="1600" dirty="0" smtClean="0">
                <a:solidFill>
                  <a:srgbClr val="FF0000"/>
                </a:solidFill>
              </a:rPr>
              <a:t>Note: The </a:t>
            </a:r>
            <a:r>
              <a:rPr lang="en-US" altLang="en-US" sz="1600" dirty="0">
                <a:solidFill>
                  <a:srgbClr val="FF0000"/>
                </a:solidFill>
              </a:rPr>
              <a:t>submitter should include any details (ex. customer name) in the comments section which may expedite resolution of the issue.</a:t>
            </a:r>
            <a:endParaRPr lang="en-US" altLang="en-US" dirty="0">
              <a:solidFill>
                <a:srgbClr val="FF0000"/>
              </a:solidFill>
            </a:endParaRPr>
          </a:p>
        </p:txBody>
      </p:sp>
    </p:spTree>
    <p:extLst>
      <p:ext uri="{BB962C8B-B14F-4D97-AF65-F5344CB8AC3E}">
        <p14:creationId xmlns:p14="http://schemas.microsoft.com/office/powerpoint/2010/main" val="605031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E9AA12-8AF9-4AA6-90FE-24669859CDF3}">
  <ds:schemaRefs>
    <ds:schemaRef ds:uri="http://purl.org/dc/terms/"/>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c34af464-7aa1-4edd-9be4-83dffc1cb926"/>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1448</TotalTime>
  <Words>11349</Words>
  <Application>Microsoft Office PowerPoint</Application>
  <PresentationFormat>On-screen Show (4:3)</PresentationFormat>
  <Paragraphs>1417</Paragraphs>
  <Slides>142</Slides>
  <Notes>96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142</vt:i4>
      </vt:variant>
    </vt:vector>
  </HeadingPairs>
  <TitlesOfParts>
    <vt:vector size="150" baseType="lpstr">
      <vt:lpstr>Arial</vt:lpstr>
      <vt:lpstr>Calibri</vt:lpstr>
      <vt:lpstr>OveraLucida Sans Unicode (Headings)</vt:lpstr>
      <vt:lpstr>Times New Roman</vt:lpstr>
      <vt:lpstr>Wingdings</vt:lpstr>
      <vt:lpstr>Wingdings 3</vt:lpstr>
      <vt:lpstr>1_Custom Design</vt:lpstr>
      <vt:lpstr>Office Theme</vt:lpstr>
      <vt:lpstr>Appendix </vt:lpstr>
      <vt:lpstr>Checkpoint Answers</vt:lpstr>
      <vt:lpstr>Admin Functionality </vt:lpstr>
      <vt:lpstr>Admin Functionality: Add User</vt:lpstr>
      <vt:lpstr>Admin Functionality: Add User</vt:lpstr>
      <vt:lpstr>Admin Functionality: Add User</vt:lpstr>
      <vt:lpstr>Admin Functionality: Add User</vt:lpstr>
      <vt:lpstr>Admin Functionality: Add User</vt:lpstr>
      <vt:lpstr>Admin Functionality: Add User</vt:lpstr>
      <vt:lpstr>Admin Functionality: Update User</vt:lpstr>
      <vt:lpstr>Admin Functionality: Update User</vt:lpstr>
      <vt:lpstr>Admin Functionality: Update User</vt:lpstr>
      <vt:lpstr>Admin Functionality: Update User</vt:lpstr>
      <vt:lpstr>Admin Functionality: Update User</vt:lpstr>
      <vt:lpstr>Admin Functionality: Update User</vt:lpstr>
      <vt:lpstr>Admin Functionality: Delete User</vt:lpstr>
      <vt:lpstr>Admin Functionality: Delete User</vt:lpstr>
      <vt:lpstr>Admin Functionality: Delete User</vt:lpstr>
      <vt:lpstr>Admin Functionality: Delete User Owner Report</vt:lpstr>
      <vt:lpstr>Admin Functionality: Delete User Rolodex Report</vt:lpstr>
      <vt:lpstr>Admin Functionality: Delete User </vt:lpstr>
      <vt:lpstr>Admin Functionality: Delete User </vt:lpstr>
      <vt:lpstr>Admin Functionality: Delete User </vt:lpstr>
      <vt:lpstr>Admin Functionality: Delete User </vt:lpstr>
      <vt:lpstr>Admin Functionality: Admin Reporting</vt:lpstr>
      <vt:lpstr>Admin Functionality: Admin Reporting</vt:lpstr>
      <vt:lpstr>Admin Functionality: Admin Reporting</vt:lpstr>
      <vt:lpstr>PowerPoint Presentation</vt:lpstr>
      <vt:lpstr>D2D Issues: Reject Transactions</vt:lpstr>
      <vt:lpstr>D2D Issues: Service Address</vt:lpstr>
      <vt:lpstr>D2D Issues: Premise Type</vt:lpstr>
      <vt:lpstr>D2D Issues: Projects</vt:lpstr>
      <vt:lpstr>Market Rule</vt:lpstr>
      <vt:lpstr>Market Rule</vt:lpstr>
      <vt:lpstr>Market Rule</vt:lpstr>
      <vt:lpstr>Market Rule</vt:lpstr>
      <vt:lpstr>Market Rule</vt:lpstr>
      <vt:lpstr>D2D Issues: Rep of Record</vt:lpstr>
      <vt:lpstr>D2D Issues: 997</vt:lpstr>
      <vt:lpstr>D2D Issues: Service Order 650</vt:lpstr>
      <vt:lpstr>D2D Issues: Safety Net</vt:lpstr>
      <vt:lpstr>D2D Issues: Move Out with Meter Removal</vt:lpstr>
      <vt:lpstr>Checkpoint Question</vt:lpstr>
      <vt:lpstr>Checkpoint Question</vt:lpstr>
      <vt:lpstr>Checkpoint Question</vt:lpstr>
      <vt:lpstr>Checkpoint Question</vt:lpstr>
      <vt:lpstr>PowerPoint Presentation</vt:lpstr>
      <vt:lpstr>Data Extract Variance (DEV) Issues</vt:lpstr>
      <vt:lpstr>Data Extract Variance (DEV) Issues</vt:lpstr>
      <vt:lpstr>Data Extract Variance (DEV) Issues</vt:lpstr>
      <vt:lpstr>Data Extract Variance (DEV) Issues</vt:lpstr>
      <vt:lpstr>Data Extract Variance (DEV) Issues</vt:lpstr>
      <vt:lpstr>Data Extract Variance (DEV) Issues</vt:lpstr>
      <vt:lpstr>Data Extract Variance (DEV) Issues</vt:lpstr>
      <vt:lpstr>Data Extract Variance (DEV) Issues</vt:lpstr>
      <vt:lpstr>Data Extract Variance (DEV) Issues</vt:lpstr>
      <vt:lpstr>Data Extract Variance (DEV) Issues</vt:lpstr>
      <vt:lpstr>PowerPoint Presentation</vt:lpstr>
      <vt:lpstr>Data Variance (DEV) Non LSE Issues</vt:lpstr>
      <vt:lpstr>Data Variance (DEV) Non LSE Issues</vt:lpstr>
      <vt:lpstr>Data Variance (DEV) Non LSE Issues</vt:lpstr>
      <vt:lpstr>Data Variance (DEV) Non LSE Issues</vt:lpstr>
      <vt:lpstr>Data Variance (DEV) Non LSE Issues</vt:lpstr>
      <vt:lpstr>Data Variance (DEV) Non LSE Issues</vt:lpstr>
      <vt:lpstr>Data Variance (DEV) Non LSE Issues</vt:lpstr>
      <vt:lpstr>Data Variance (DEV) Non LSE Issues</vt:lpstr>
      <vt:lpstr>Data Variance (DEV) Non LSE Issues</vt:lpstr>
      <vt:lpstr>Data Variance (DEV) Non LSE Issues</vt:lpstr>
      <vt:lpstr>Checkpoint Question</vt:lpstr>
      <vt:lpstr>Checkpoint Question</vt:lpstr>
      <vt:lpstr>PowerPoint Presentation</vt:lpstr>
      <vt:lpstr>What is an IGL?</vt:lpstr>
      <vt:lpstr>How does an IGL occur?</vt:lpstr>
      <vt:lpstr>Reference Documents </vt:lpstr>
      <vt:lpstr>Reference Documents</vt:lpstr>
      <vt:lpstr>Reference Documents</vt:lpstr>
      <vt:lpstr>Reference Documents</vt:lpstr>
      <vt:lpstr>Inadvertent Gain</vt:lpstr>
      <vt:lpstr>Inadvertent Gain</vt:lpstr>
      <vt:lpstr>Inadvertent Gain</vt:lpstr>
      <vt:lpstr>Inadvertent Gain</vt:lpstr>
      <vt:lpstr>Inadvertent Gain</vt:lpstr>
      <vt:lpstr>Inadvertent Gain</vt:lpstr>
      <vt:lpstr>Inadvertent Gain</vt:lpstr>
      <vt:lpstr>Inadvertent Gain</vt:lpstr>
      <vt:lpstr>Key Things to Remember</vt:lpstr>
      <vt:lpstr>Valid Reject/Unexecutable Reasons</vt:lpstr>
      <vt:lpstr>Valid Reject/Unexecutable Reasons</vt:lpstr>
      <vt:lpstr>Invalid Reject/Unexecutable Reasons</vt:lpstr>
      <vt:lpstr>Checkpoint Question</vt:lpstr>
      <vt:lpstr>PowerPoint Presentation</vt:lpstr>
      <vt:lpstr>Right of Rescission</vt:lpstr>
      <vt:lpstr>Right of Rescission</vt:lpstr>
      <vt:lpstr>Rescission vs. Inadvertent Switch</vt:lpstr>
      <vt:lpstr>Rescission vs. Inadvertent Switch</vt:lpstr>
      <vt:lpstr>Customer Rescission &amp; RMGRR129</vt:lpstr>
      <vt:lpstr>RMGRR129: What are the changes?</vt:lpstr>
      <vt:lpstr>Customer Rescission Walkthrough</vt:lpstr>
      <vt:lpstr>Rescission Walkthrough: Gaining CR</vt:lpstr>
      <vt:lpstr>Rescission Walkthrough: Gaining CR</vt:lpstr>
      <vt:lpstr>Rescission Walkthrough: Validations</vt:lpstr>
      <vt:lpstr>Rescission Walkthrough: Losing CR</vt:lpstr>
      <vt:lpstr>Rescission Walkthrough: TDSP</vt:lpstr>
      <vt:lpstr>Rescission Walkthrough: TDSP</vt:lpstr>
      <vt:lpstr>Rescission Walkthrough: Losing CR</vt:lpstr>
      <vt:lpstr>Rescission Walkthrough: Losing CR</vt:lpstr>
      <vt:lpstr>Rescission Walkthrough: Losing CR</vt:lpstr>
      <vt:lpstr>Rescission Walkthrough: Resolution</vt:lpstr>
      <vt:lpstr>Checkpoint Question</vt:lpstr>
      <vt:lpstr>PowerPoint Presentation</vt:lpstr>
      <vt:lpstr>Appendix</vt:lpstr>
      <vt:lpstr>Process Flow: IAL (Losing)</vt:lpstr>
      <vt:lpstr>Process Flow: IAL (Losing)</vt:lpstr>
      <vt:lpstr>Process Flow: IAL (Losing)</vt:lpstr>
      <vt:lpstr>Process Flow: IAL (Gaining)</vt:lpstr>
      <vt:lpstr>Process Flow: IAL (Gaining)</vt:lpstr>
      <vt:lpstr>Process Flow: IAL (Gaining)</vt:lpstr>
      <vt:lpstr>Customer Rescission – Exceptions</vt:lpstr>
      <vt:lpstr>Customer Rescission – Re-submit</vt:lpstr>
      <vt:lpstr>Customer Rescission – Re-submit</vt:lpstr>
      <vt:lpstr>Reference Documents</vt:lpstr>
      <vt:lpstr>Reference Documents</vt:lpstr>
      <vt:lpstr>Reference Documents</vt:lpstr>
      <vt:lpstr>Reference Documents</vt:lpstr>
      <vt:lpstr>Reference Documents</vt:lpstr>
      <vt:lpstr>Reference Documents</vt:lpstr>
      <vt:lpstr>Reference Documents</vt:lpstr>
      <vt:lpstr>Reference Documents</vt:lpstr>
      <vt:lpstr>Got Feedback?</vt:lpstr>
      <vt:lpstr>Checkpoint Answers</vt:lpstr>
      <vt:lpstr>Checkpoint Answers</vt:lpstr>
      <vt:lpstr>PowerPoint Presentation</vt:lpstr>
      <vt:lpstr>Market Challenge – Q2 2015</vt:lpstr>
      <vt:lpstr>Did we achieve our goal?</vt:lpstr>
      <vt:lpstr>Did we achieve our goal?</vt:lpstr>
      <vt:lpstr>Did we achieve our goal?</vt:lpstr>
      <vt:lpstr>What has changed? </vt:lpstr>
      <vt:lpstr>Why is this important to the market?</vt:lpstr>
      <vt:lpstr>How can we drive efficiency?</vt:lpstr>
      <vt:lpstr>How can we drive efficiency? Analyzing</vt:lpstr>
      <vt:lpstr>How can we drive efficiency? Execution</vt:lpstr>
      <vt:lpstr>How can we drive efficiency? Streamline</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OWG 012218</cp:lastModifiedBy>
  <cp:revision>180</cp:revision>
  <cp:lastPrinted>2016-01-21T20:53:15Z</cp:lastPrinted>
  <dcterms:created xsi:type="dcterms:W3CDTF">2016-01-21T15:20:31Z</dcterms:created>
  <dcterms:modified xsi:type="dcterms:W3CDTF">2018-02-01T17:34:32Z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