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7"/>
  </p:notesMasterIdLst>
  <p:handoutMasterIdLst>
    <p:handoutMasterId r:id="rId38"/>
  </p:handoutMasterIdLst>
  <p:sldIdLst>
    <p:sldId id="260" r:id="rId7"/>
    <p:sldId id="288" r:id="rId8"/>
    <p:sldId id="289" r:id="rId9"/>
    <p:sldId id="290" r:id="rId10"/>
    <p:sldId id="287" r:id="rId11"/>
    <p:sldId id="292" r:id="rId12"/>
    <p:sldId id="291" r:id="rId13"/>
    <p:sldId id="267" r:id="rId14"/>
    <p:sldId id="272" r:id="rId15"/>
    <p:sldId id="270" r:id="rId16"/>
    <p:sldId id="271" r:id="rId17"/>
    <p:sldId id="294" r:id="rId18"/>
    <p:sldId id="295" r:id="rId19"/>
    <p:sldId id="296" r:id="rId20"/>
    <p:sldId id="297" r:id="rId21"/>
    <p:sldId id="298" r:id="rId22"/>
    <p:sldId id="299" r:id="rId23"/>
    <p:sldId id="273" r:id="rId24"/>
    <p:sldId id="275" r:id="rId25"/>
    <p:sldId id="281" r:id="rId26"/>
    <p:sldId id="283" r:id="rId27"/>
    <p:sldId id="285" r:id="rId28"/>
    <p:sldId id="286" r:id="rId29"/>
    <p:sldId id="284" r:id="rId30"/>
    <p:sldId id="282" r:id="rId31"/>
    <p:sldId id="278" r:id="rId32"/>
    <p:sldId id="280" r:id="rId33"/>
    <p:sldId id="301" r:id="rId34"/>
    <p:sldId id="293" r:id="rId35"/>
    <p:sldId id="300"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inning" id="{65D74BBA-DB24-4EE3-8CA4-BABC527CEE54}">
          <p14:sldIdLst>
            <p14:sldId id="260"/>
            <p14:sldId id="288"/>
            <p14:sldId id="289"/>
            <p14:sldId id="290"/>
            <p14:sldId id="287"/>
            <p14:sldId id="292"/>
            <p14:sldId id="291"/>
          </p14:sldIdLst>
        </p14:section>
        <p14:section name="OVG" id="{096CB8DC-E81B-48AA-BED8-563B48AD9FBD}">
          <p14:sldIdLst>
            <p14:sldId id="267"/>
            <p14:sldId id="272"/>
            <p14:sldId id="270"/>
            <p14:sldId id="271"/>
          </p14:sldIdLst>
        </p14:section>
        <p14:section name="OVG scaling" id="{095ACE7E-9529-4161-A355-C2F118760821}">
          <p14:sldIdLst>
            <p14:sldId id="294"/>
            <p14:sldId id="295"/>
            <p14:sldId id="296"/>
            <p14:sldId id="297"/>
            <p14:sldId id="298"/>
            <p14:sldId id="299"/>
          </p14:sldIdLst>
        </p14:section>
        <p14:section name="VG" id="{4FDBF971-8AFC-4676-A97B-A20AD24F3C68}">
          <p14:sldIdLst>
            <p14:sldId id="273"/>
            <p14:sldId id="275"/>
            <p14:sldId id="281"/>
          </p14:sldIdLst>
        </p14:section>
        <p14:section name="VG scaling" id="{79DE8219-6954-4A52-A9C8-B1DF978DF496}">
          <p14:sldIdLst>
            <p14:sldId id="283"/>
            <p14:sldId id="285"/>
            <p14:sldId id="286"/>
            <p14:sldId id="284"/>
            <p14:sldId id="282"/>
            <p14:sldId id="278"/>
          </p14:sldIdLst>
        </p14:section>
        <p14:section name="end" id="{33D6F000-5306-457E-ADDE-2C237565D816}">
          <p14:sldIdLst>
            <p14:sldId id="280"/>
            <p14:sldId id="301"/>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t, Blake" initials="HB" lastIdx="5" clrIdx="0">
    <p:extLst>
      <p:ext uri="{19B8F6BF-5375-455C-9EA6-DF929625EA0E}">
        <p15:presenceInfo xmlns:p15="http://schemas.microsoft.com/office/powerpoint/2012/main" userId="S-1-5-21-639947351-343809578-3807592339-31793" providerId="AD"/>
      </p:ext>
    </p:extLst>
  </p:cmAuthor>
  <p:cmAuthor id="2" name="Townsend, Aaron" initials="TA" lastIdx="3" clrIdx="1">
    <p:extLst>
      <p:ext uri="{19B8F6BF-5375-455C-9EA6-DF929625EA0E}">
        <p15:presenceInfo xmlns:p15="http://schemas.microsoft.com/office/powerpoint/2012/main" userId="S-1-5-21-639947351-343809578-3807592339-53395" providerId="AD"/>
      </p:ext>
    </p:extLst>
  </p:cmAuthor>
  <p:cmAuthor id="3" name="ERCOT" initials="ERCOT" lastIdx="4" clrIdx="2">
    <p:extLst>
      <p:ext uri="{19B8F6BF-5375-455C-9EA6-DF929625EA0E}">
        <p15:presenceInfo xmlns:p15="http://schemas.microsoft.com/office/powerpoint/2012/main" userId="ERCO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80776" autoAdjust="0"/>
  </p:normalViewPr>
  <p:slideViewPr>
    <p:cSldViewPr showGuides="1">
      <p:cViewPr varScale="1">
        <p:scale>
          <a:sx n="57" d="100"/>
          <a:sy n="57" d="100"/>
        </p:scale>
        <p:origin x="1722"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2/12/2018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2/12/2018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084745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91071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199275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3970682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537552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445127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4157592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1830867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580588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133351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60191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826316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3092849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1911192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2566121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3255195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69971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398019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2628650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400790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111937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192762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69951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72859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84935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432048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91524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sp>
        <p:nvSpPr>
          <p:cNvPr id="6" name="Slide Number Placeholder 5"/>
          <p:cNvSpPr>
            <a:spLocks noGrp="1"/>
          </p:cNvSpPr>
          <p:nvPr>
            <p:ph type="sldNum" sz="quarter" idx="4"/>
          </p:nvPr>
        </p:nvSpPr>
        <p:spPr>
          <a:xfrm>
            <a:off x="8534400" y="6561138"/>
            <a:ext cx="5334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308324"/>
          </a:xfrm>
          <a:prstGeom prst="rect">
            <a:avLst/>
          </a:prstGeom>
          <a:noFill/>
        </p:spPr>
        <p:txBody>
          <a:bodyPr wrap="square" rtlCol="0">
            <a:spAutoFit/>
          </a:bodyPr>
          <a:lstStyle/>
          <a:p>
            <a:r>
              <a:rPr lang="en-US" sz="2400" dirty="0">
                <a:solidFill>
                  <a:schemeClr val="tx2"/>
                </a:solidFill>
              </a:rPr>
              <a:t>NPRR864 – Discussion on Scaling Factor for Costs of Shorter Start </a:t>
            </a:r>
            <a:r>
              <a:rPr lang="en-US" sz="2400" dirty="0" smtClean="0">
                <a:solidFill>
                  <a:schemeClr val="tx2"/>
                </a:solidFill>
              </a:rPr>
              <a:t>Time Resources</a:t>
            </a:r>
            <a:endParaRPr lang="en-US" sz="2400" b="1" dirty="0" smtClean="0">
              <a:solidFill>
                <a:schemeClr val="tx2"/>
              </a:solidFill>
            </a:endParaRPr>
          </a:p>
          <a:p>
            <a:endParaRPr lang="en-US" dirty="0" smtClean="0">
              <a:solidFill>
                <a:schemeClr val="tx2"/>
              </a:solidFill>
            </a:endParaRPr>
          </a:p>
          <a:p>
            <a:r>
              <a:rPr lang="en-US" dirty="0" smtClean="0">
                <a:solidFill>
                  <a:schemeClr val="tx2"/>
                </a:solidFill>
              </a:rPr>
              <a:t>David Maggio</a:t>
            </a:r>
          </a:p>
          <a:p>
            <a:endParaRPr lang="en-US" dirty="0">
              <a:solidFill>
                <a:schemeClr val="tx2"/>
              </a:solidFill>
            </a:endParaRPr>
          </a:p>
          <a:p>
            <a:r>
              <a:rPr lang="en-US" dirty="0" smtClean="0">
                <a:solidFill>
                  <a:schemeClr val="tx2"/>
                </a:solidFill>
              </a:rPr>
              <a:t>February 13, 2018</a:t>
            </a:r>
            <a:endParaRPr lang="en-US" dirty="0">
              <a:solidFill>
                <a:schemeClr val="tx2"/>
              </a:solidFill>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Average Energy Cost</a:t>
            </a:r>
            <a:endParaRPr lang="en-US" b="1" dirty="0">
              <a:solidFill>
                <a:schemeClr val="accent1"/>
              </a:solidFill>
            </a:endParaRPr>
          </a:p>
        </p:txBody>
      </p:sp>
      <p:sp>
        <p:nvSpPr>
          <p:cNvPr id="6" name="Slide Number Placeholder 5"/>
          <p:cNvSpPr>
            <a:spLocks noGrp="1"/>
          </p:cNvSpPr>
          <p:nvPr>
            <p:ph type="sldNum" sz="quarter" idx="4"/>
          </p:nvPr>
        </p:nvSpPr>
        <p:spPr>
          <a:xfrm>
            <a:off x="8534400" y="6561138"/>
            <a:ext cx="457200" cy="220662"/>
          </a:xfrm>
        </p:spPr>
        <p:txBody>
          <a:bodyPr/>
          <a:lstStyle/>
          <a:p>
            <a:fld id="{1D93BD3E-1E9A-4970-A6F7-E7AC52762E0C}" type="slidenum">
              <a:rPr lang="en-US" smtClean="0"/>
              <a:t>10</a:t>
            </a:fld>
            <a:endParaRPr lang="en-US" dirty="0"/>
          </a:p>
        </p:txBody>
      </p:sp>
      <p:sp>
        <p:nvSpPr>
          <p:cNvPr id="7" name="TextBox 6"/>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Per current NPRR 864 language, fast-start resources only use verifiable or generic costs</a:t>
            </a:r>
            <a:endParaRPr lang="en-US" sz="1400" dirty="0">
              <a:solidFill>
                <a:schemeClr val="tx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649095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Average Energy Cost - A Closer Look</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20662"/>
          </a:xfrm>
        </p:spPr>
        <p:txBody>
          <a:bodyPr/>
          <a:lstStyle/>
          <a:p>
            <a:fld id="{1D93BD3E-1E9A-4970-A6F7-E7AC52762E0C}" type="slidenum">
              <a:rPr lang="en-US" smtClean="0"/>
              <a:t>11</a:t>
            </a:fld>
            <a:endParaRPr lang="en-US" dirty="0"/>
          </a:p>
        </p:txBody>
      </p:sp>
      <p:sp>
        <p:nvSpPr>
          <p:cNvPr id="7" name="TextBox 6"/>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Per current NPRR 864 language, fast-start resources only use verifiable or generic costs</a:t>
            </a:r>
            <a:endParaRPr lang="en-US" sz="1400"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212101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Total Commitment </a:t>
            </a:r>
            <a:r>
              <a:rPr lang="en-US" dirty="0" smtClean="0"/>
              <a:t>Cost – 25% Scaling</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12</a:t>
            </a:fld>
            <a:endParaRPr lang="en-US" dirty="0"/>
          </a:p>
        </p:txBody>
      </p:sp>
      <p:sp>
        <p:nvSpPr>
          <p:cNvPr id="8" name="TextBox 7"/>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Per current NPRR 864 language, fast-start resources only use verifiable or generic costs</a:t>
            </a:r>
            <a:endParaRPr lang="en-US" sz="1400"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3905176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Total Commitment Cost </a:t>
            </a:r>
            <a:r>
              <a:rPr lang="en-US" dirty="0" smtClean="0"/>
              <a:t>– 20% Scaling</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13</a:t>
            </a:fld>
            <a:endParaRPr lang="en-US"/>
          </a:p>
        </p:txBody>
      </p:sp>
      <p:sp>
        <p:nvSpPr>
          <p:cNvPr id="7" name="TextBox 6"/>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Per current NPRR 864 language, fast-start resources only use verifiable or generic costs</a:t>
            </a:r>
            <a:endParaRPr lang="en-US" sz="1400" dirty="0">
              <a:solidFill>
                <a:schemeClr val="tx2"/>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3377707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Total Commitment </a:t>
            </a:r>
            <a:r>
              <a:rPr lang="en-US" dirty="0" smtClean="0"/>
              <a:t>Cost – 15% Scaling</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14</a:t>
            </a:fld>
            <a:endParaRPr lang="en-US" dirty="0"/>
          </a:p>
        </p:txBody>
      </p:sp>
      <p:sp>
        <p:nvSpPr>
          <p:cNvPr id="7" name="TextBox 6"/>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Per current NPRR 864 language, fast-start resources only use verifiable or generic costs</a:t>
            </a:r>
            <a:endParaRPr lang="en-US" sz="1400"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221536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Total Commitment Cost </a:t>
            </a:r>
            <a:r>
              <a:rPr lang="en-US" dirty="0" smtClean="0"/>
              <a:t>– 10% Scaling</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15</a:t>
            </a:fld>
            <a:endParaRPr lang="en-US" dirty="0"/>
          </a:p>
        </p:txBody>
      </p:sp>
      <p:sp>
        <p:nvSpPr>
          <p:cNvPr id="7" name="TextBox 6"/>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Per current NPRR 864 language, fast-start resources only use verifiable or generic costs</a:t>
            </a:r>
            <a:endParaRPr lang="en-US" sz="1400"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1045799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Total Commitment Cost </a:t>
            </a:r>
            <a:r>
              <a:rPr lang="en-US" dirty="0" smtClean="0"/>
              <a:t>– 5% Scaling</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16</a:t>
            </a:fld>
            <a:endParaRPr lang="en-US" dirty="0"/>
          </a:p>
        </p:txBody>
      </p:sp>
      <p:sp>
        <p:nvSpPr>
          <p:cNvPr id="7" name="TextBox 6"/>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Per current NPRR 864 language, fast-start resources only use verifiable or generic costs</a:t>
            </a:r>
            <a:endParaRPr lang="en-US" sz="1400"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2760603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Total Commitment </a:t>
            </a:r>
            <a:r>
              <a:rPr lang="en-US" dirty="0" smtClean="0"/>
              <a:t>Cost – 2% Scaling</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17</a:t>
            </a:fld>
            <a:endParaRPr lang="en-US"/>
          </a:p>
        </p:txBody>
      </p:sp>
      <p:sp>
        <p:nvSpPr>
          <p:cNvPr id="7" name="TextBox 6"/>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Per current NPRR 864 language, fast-start resources only use verifiable or generic costs</a:t>
            </a:r>
            <a:endParaRPr lang="en-US" sz="1400"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1336501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Total Commitment Cost – Removing Offer Logic</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18</a:t>
            </a:fld>
            <a:endParaRPr lang="en-US"/>
          </a:p>
        </p:txBody>
      </p:sp>
      <p:sp>
        <p:nvSpPr>
          <p:cNvPr id="5" name="TextBox 4"/>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Both fast-start and non-fast-start resources use verifiable or generic costs</a:t>
            </a:r>
            <a:endParaRPr lang="en-US" sz="1400"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3065451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Total Commitment Cost – Removing Offer Logic – A Closer Look</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19</a:t>
            </a:fld>
            <a:endParaRPr lang="en-US"/>
          </a:p>
        </p:txBody>
      </p:sp>
      <p:sp>
        <p:nvSpPr>
          <p:cNvPr id="5" name="TextBox 4"/>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Both fast-start and non-fast-start resources use verifiable or generic costs</a:t>
            </a:r>
            <a:endParaRPr lang="en-US" sz="1400"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213462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Objective</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2000" dirty="0" smtClean="0">
                <a:solidFill>
                  <a:schemeClr val="tx2"/>
                </a:solidFill>
              </a:rPr>
              <a:t>Modify the costs of resources with cold start times less than or equal to 1 hour so that RUC will recommend those resources, when possible</a:t>
            </a:r>
          </a:p>
          <a:p>
            <a:pPr>
              <a:lnSpc>
                <a:spcPct val="150000"/>
              </a:lnSpc>
            </a:pPr>
            <a:r>
              <a:rPr lang="en-US" sz="2000" dirty="0" smtClean="0">
                <a:solidFill>
                  <a:schemeClr val="tx2"/>
                </a:solidFill>
              </a:rPr>
              <a:t>Desired order:</a:t>
            </a:r>
          </a:p>
          <a:p>
            <a:pPr marL="800100" lvl="1" indent="-342900">
              <a:lnSpc>
                <a:spcPct val="150000"/>
              </a:lnSpc>
              <a:buFont typeface="+mj-lt"/>
              <a:buAutoNum type="arabicPeriod"/>
            </a:pPr>
            <a:r>
              <a:rPr lang="en-US" sz="1600" dirty="0" smtClean="0">
                <a:solidFill>
                  <a:schemeClr val="tx2"/>
                </a:solidFill>
              </a:rPr>
              <a:t>Dispatch online resources</a:t>
            </a:r>
          </a:p>
          <a:p>
            <a:pPr marL="800100" lvl="1" indent="-342900">
              <a:lnSpc>
                <a:spcPct val="150000"/>
              </a:lnSpc>
              <a:buFont typeface="+mj-lt"/>
              <a:buAutoNum type="arabicPeriod"/>
            </a:pPr>
            <a:r>
              <a:rPr lang="en-US" sz="1600" dirty="0" smtClean="0">
                <a:solidFill>
                  <a:schemeClr val="tx2"/>
                </a:solidFill>
              </a:rPr>
              <a:t>Commit fast-start resources</a:t>
            </a:r>
          </a:p>
          <a:p>
            <a:pPr marL="800100" lvl="1" indent="-342900">
              <a:lnSpc>
                <a:spcPct val="150000"/>
              </a:lnSpc>
              <a:buFont typeface="+mj-lt"/>
              <a:buAutoNum type="arabicPeriod"/>
            </a:pPr>
            <a:r>
              <a:rPr lang="en-US" sz="1600" dirty="0" smtClean="0">
                <a:solidFill>
                  <a:schemeClr val="tx2"/>
                </a:solidFill>
              </a:rPr>
              <a:t>Commit non-fast-start resources</a:t>
            </a:r>
          </a:p>
          <a:p>
            <a:pPr>
              <a:lnSpc>
                <a:spcPct val="150000"/>
              </a:lnSpc>
            </a:pPr>
            <a:r>
              <a:rPr lang="en-US" sz="2000" dirty="0" smtClean="0">
                <a:solidFill>
                  <a:schemeClr val="tx2"/>
                </a:solidFill>
              </a:rPr>
              <a:t>The cost of dispatching online resources creates a floor for scaling of fast-start resources</a:t>
            </a:r>
          </a:p>
          <a:p>
            <a:pPr>
              <a:lnSpc>
                <a:spcPct val="150000"/>
              </a:lnSpc>
            </a:pPr>
            <a:r>
              <a:rPr lang="en-US" sz="2000" dirty="0" smtClean="0">
                <a:solidFill>
                  <a:schemeClr val="tx2"/>
                </a:solidFill>
              </a:rPr>
              <a:t>What scaling factor accomplishes this objective?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4199183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Average Energy Cost – Removing Offer Logic – A Closer Look</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20</a:t>
            </a:fld>
            <a:endParaRPr lang="en-US" dirty="0"/>
          </a:p>
        </p:txBody>
      </p:sp>
      <p:sp>
        <p:nvSpPr>
          <p:cNvPr id="5" name="TextBox 4"/>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Both fast-start and non-fast-start resources use verifiable or generic costs</a:t>
            </a:r>
            <a:endParaRPr lang="en-US" sz="1400"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9144000" cy="4064000"/>
          </a:xfrm>
          <a:prstGeom prst="rect">
            <a:avLst/>
          </a:prstGeom>
        </p:spPr>
      </p:pic>
    </p:spTree>
    <p:extLst>
      <p:ext uri="{BB962C8B-B14F-4D97-AF65-F5344CB8AC3E}">
        <p14:creationId xmlns:p14="http://schemas.microsoft.com/office/powerpoint/2010/main" val="222269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Total Commitment Cost – Removing Offer Logic – </a:t>
            </a:r>
            <a:r>
              <a:rPr lang="en-US" dirty="0" smtClean="0"/>
              <a:t>25% Scaling</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21</a:t>
            </a:fld>
            <a:endParaRPr lang="en-US" dirty="0"/>
          </a:p>
        </p:txBody>
      </p:sp>
      <p:sp>
        <p:nvSpPr>
          <p:cNvPr id="7" name="TextBox 6"/>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Both fast-start and non-fast-start resources use verifiable or generic costs</a:t>
            </a:r>
            <a:endParaRPr lang="en-US" sz="1400"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4266746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Total Commitment Cost – Removing Offer Logic – </a:t>
            </a:r>
            <a:r>
              <a:rPr lang="en-US" dirty="0" smtClean="0"/>
              <a:t>20% Scaling</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22</a:t>
            </a:fld>
            <a:endParaRPr lang="en-US"/>
          </a:p>
        </p:txBody>
      </p:sp>
      <p:sp>
        <p:nvSpPr>
          <p:cNvPr id="5" name="TextBox 4"/>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Both fast-start and non-fast-start resources use verifiable or generic costs</a:t>
            </a:r>
            <a:endParaRPr lang="en-US" sz="1400"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2787152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Total Commitment Cost – Removing Offer Logic – </a:t>
            </a:r>
            <a:r>
              <a:rPr lang="en-US" dirty="0" smtClean="0"/>
              <a:t>15% Scaling</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23</a:t>
            </a:fld>
            <a:endParaRPr lang="en-US" dirty="0"/>
          </a:p>
        </p:txBody>
      </p:sp>
      <p:sp>
        <p:nvSpPr>
          <p:cNvPr id="5" name="TextBox 4"/>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Both fast-start and non-fast-start resources use verifiable or generic costs</a:t>
            </a:r>
            <a:endParaRPr lang="en-US" sz="1400"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1923882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Total Commitment Cost – Removing Offer Logic – </a:t>
            </a:r>
            <a:r>
              <a:rPr lang="en-US" dirty="0" smtClean="0"/>
              <a:t>10% Scaling</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24</a:t>
            </a:fld>
            <a:endParaRPr lang="en-US" dirty="0"/>
          </a:p>
        </p:txBody>
      </p:sp>
      <p:sp>
        <p:nvSpPr>
          <p:cNvPr id="5" name="TextBox 4"/>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Both fast-start and non-fast-start resources use verifiable or generic costs</a:t>
            </a:r>
            <a:endParaRPr lang="en-US" sz="1400"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1120093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Total Commitment Cost – Removing Offer Logic – </a:t>
            </a:r>
            <a:r>
              <a:rPr lang="en-US" dirty="0" smtClean="0"/>
              <a:t>5% Scaling</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25</a:t>
            </a:fld>
            <a:endParaRPr lang="en-US" dirty="0"/>
          </a:p>
        </p:txBody>
      </p:sp>
      <p:sp>
        <p:nvSpPr>
          <p:cNvPr id="5" name="TextBox 4"/>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Both fast-start and non-fast-start resources use verifiable or generic costs</a:t>
            </a:r>
            <a:endParaRPr lang="en-US" sz="1400"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1256647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Total Commitment Cost – Removing Offer Logic – </a:t>
            </a:r>
            <a:r>
              <a:rPr lang="en-US" dirty="0" smtClean="0"/>
              <a:t>2% Scaling</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26</a:t>
            </a:fld>
            <a:endParaRPr lang="en-US"/>
          </a:p>
        </p:txBody>
      </p:sp>
      <p:sp>
        <p:nvSpPr>
          <p:cNvPr id="5" name="TextBox 4"/>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Both fast-start and non-fast-start resources use verifiable or generic costs</a:t>
            </a:r>
            <a:endParaRPr lang="en-US" sz="1400"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4095365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Result of Selected Scaling Values</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27</a:t>
            </a:fld>
            <a:endParaRPr lang="en-US"/>
          </a:p>
        </p:txBody>
      </p:sp>
      <p:sp>
        <p:nvSpPr>
          <p:cNvPr id="8" name="TextBox 7"/>
          <p:cNvSpPr txBox="1"/>
          <p:nvPr/>
        </p:nvSpPr>
        <p:spPr>
          <a:xfrm>
            <a:off x="738249" y="5471318"/>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Per current NPRR 864 language, fast-start resources only use verifiable or generic costs</a:t>
            </a:r>
            <a:endParaRPr lang="en-US" sz="1400" dirty="0">
              <a:solidFill>
                <a:schemeClr val="tx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792642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Result of Selected Scaling Values</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28</a:t>
            </a:fld>
            <a:endParaRPr lang="en-US"/>
          </a:p>
        </p:txBody>
      </p:sp>
      <p:sp>
        <p:nvSpPr>
          <p:cNvPr id="5" name="TextBox 4"/>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Both fast-start and non-fast-start resources use verifiable or generic costs</a:t>
            </a:r>
            <a:endParaRPr lang="en-US" sz="1400"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1143543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for Scaled Fast Start Costs Competing with Dispatch of Online Resources</a:t>
            </a:r>
            <a:endParaRPr lang="en-US" dirty="0"/>
          </a:p>
        </p:txBody>
      </p:sp>
      <p:sp>
        <p:nvSpPr>
          <p:cNvPr id="3" name="Content Placeholder 2"/>
          <p:cNvSpPr>
            <a:spLocks noGrp="1"/>
          </p:cNvSpPr>
          <p:nvPr>
            <p:ph idx="1"/>
          </p:nvPr>
        </p:nvSpPr>
        <p:spPr/>
        <p:txBody>
          <a:bodyPr/>
          <a:lstStyle/>
          <a:p>
            <a:r>
              <a:rPr lang="en-US" sz="2000" dirty="0" smtClean="0">
                <a:solidFill>
                  <a:schemeClr val="tx2"/>
                </a:solidFill>
              </a:rPr>
              <a:t>A concern that needs to be considered is that scaling costs for fast-start Resources could result in the commitment of those Resources competing with the dispatch of other Resources already planned to be online</a:t>
            </a:r>
          </a:p>
          <a:p>
            <a:pPr lvl="1"/>
            <a:r>
              <a:rPr lang="en-US" sz="1600" dirty="0" smtClean="0">
                <a:solidFill>
                  <a:schemeClr val="tx2"/>
                </a:solidFill>
              </a:rPr>
              <a:t>This would lead to more recommended commitments from the RUC engine and it could be unclear as to what was driving the recommendation.</a:t>
            </a:r>
          </a:p>
          <a:p>
            <a:r>
              <a:rPr lang="en-US" sz="2000" dirty="0" smtClean="0">
                <a:solidFill>
                  <a:schemeClr val="tx2"/>
                </a:solidFill>
              </a:rPr>
              <a:t>A scaling of 15% should avoid this concern for the historical data but leaves little room for changes in natural gas prices</a:t>
            </a:r>
          </a:p>
          <a:p>
            <a:r>
              <a:rPr lang="en-US" sz="2000" dirty="0" smtClean="0">
                <a:solidFill>
                  <a:schemeClr val="tx2"/>
                </a:solidFill>
              </a:rPr>
              <a:t>A scaling of 20% would allow for more fluctuation in natural gas prices</a:t>
            </a:r>
          </a:p>
          <a:p>
            <a:pPr lvl="1"/>
            <a:r>
              <a:rPr lang="en-US" sz="1600" dirty="0" smtClean="0">
                <a:solidFill>
                  <a:schemeClr val="tx2"/>
                </a:solidFill>
              </a:rPr>
              <a:t>Less fast-start Resources would be lower cost than the lowest cost slow-start Resource, but fast-start Resources would be lower cost than most slow-start Resources </a:t>
            </a:r>
            <a:endParaRPr lang="en-US" sz="16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Tree>
    <p:extLst>
      <p:ext uri="{BB962C8B-B14F-4D97-AF65-F5344CB8AC3E}">
        <p14:creationId xmlns:p14="http://schemas.microsoft.com/office/powerpoint/2010/main" val="29489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Costs as Seen by the RUC Optimization</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2000" dirty="0">
                <a:solidFill>
                  <a:schemeClr val="tx2"/>
                </a:solidFill>
              </a:rPr>
              <a:t>Cost of dispatching online </a:t>
            </a:r>
            <a:r>
              <a:rPr lang="en-US" sz="2000" dirty="0" smtClean="0">
                <a:solidFill>
                  <a:schemeClr val="tx2"/>
                </a:solidFill>
              </a:rPr>
              <a:t>resources</a:t>
            </a:r>
          </a:p>
          <a:p>
            <a:pPr lvl="1">
              <a:lnSpc>
                <a:spcPct val="150000"/>
              </a:lnSpc>
            </a:pPr>
            <a:r>
              <a:rPr lang="en-US" sz="1600" dirty="0" smtClean="0">
                <a:solidFill>
                  <a:schemeClr val="tx2"/>
                </a:solidFill>
              </a:rPr>
              <a:t>Proxy </a:t>
            </a:r>
            <a:r>
              <a:rPr lang="en-US" sz="1600" dirty="0">
                <a:solidFill>
                  <a:schemeClr val="tx2"/>
                </a:solidFill>
              </a:rPr>
              <a:t>Energy Offer Curves (EOCs) based on scaled Mitigated Offer Caps (MOCs) </a:t>
            </a:r>
            <a:endParaRPr lang="en-US" sz="1600" dirty="0" smtClean="0">
              <a:solidFill>
                <a:schemeClr val="tx2"/>
              </a:solidFill>
            </a:endParaRPr>
          </a:p>
          <a:p>
            <a:pPr>
              <a:lnSpc>
                <a:spcPct val="150000"/>
              </a:lnSpc>
            </a:pPr>
            <a:r>
              <a:rPr lang="en-US" sz="2000" dirty="0">
                <a:solidFill>
                  <a:schemeClr val="tx2"/>
                </a:solidFill>
              </a:rPr>
              <a:t>Cost of committing </a:t>
            </a:r>
            <a:r>
              <a:rPr lang="en-US" sz="2000" dirty="0" smtClean="0">
                <a:solidFill>
                  <a:schemeClr val="tx2"/>
                </a:solidFill>
              </a:rPr>
              <a:t>offline resources</a:t>
            </a:r>
          </a:p>
          <a:p>
            <a:pPr lvl="1">
              <a:lnSpc>
                <a:spcPct val="150000"/>
              </a:lnSpc>
            </a:pPr>
            <a:r>
              <a:rPr lang="en-US" sz="1600" dirty="0" smtClean="0">
                <a:solidFill>
                  <a:schemeClr val="tx2"/>
                </a:solidFill>
              </a:rPr>
              <a:t>Startup cost</a:t>
            </a:r>
          </a:p>
          <a:p>
            <a:pPr lvl="1">
              <a:lnSpc>
                <a:spcPct val="150000"/>
              </a:lnSpc>
            </a:pPr>
            <a:r>
              <a:rPr lang="en-US" sz="1600" dirty="0" smtClean="0">
                <a:solidFill>
                  <a:schemeClr val="tx2"/>
                </a:solidFill>
              </a:rPr>
              <a:t>Cost </a:t>
            </a:r>
            <a:r>
              <a:rPr lang="en-US" sz="1600" dirty="0">
                <a:solidFill>
                  <a:schemeClr val="tx2"/>
                </a:solidFill>
              </a:rPr>
              <a:t>of operating at LSL for minimum online </a:t>
            </a:r>
            <a:r>
              <a:rPr lang="en-US" sz="1600" dirty="0" smtClean="0">
                <a:solidFill>
                  <a:schemeClr val="tx2"/>
                </a:solidFill>
              </a:rPr>
              <a:t>time</a:t>
            </a:r>
          </a:p>
          <a:p>
            <a:pPr lvl="1">
              <a:lnSpc>
                <a:spcPct val="150000"/>
              </a:lnSpc>
            </a:pPr>
            <a:r>
              <a:rPr lang="en-US" sz="1600" dirty="0">
                <a:solidFill>
                  <a:schemeClr val="tx2"/>
                </a:solidFill>
              </a:rPr>
              <a:t>P</a:t>
            </a:r>
            <a:r>
              <a:rPr lang="en-US" sz="1600" dirty="0" smtClean="0">
                <a:solidFill>
                  <a:schemeClr val="tx2"/>
                </a:solidFill>
              </a:rPr>
              <a:t>roxy EOC</a:t>
            </a:r>
          </a:p>
          <a:p>
            <a:pPr>
              <a:lnSpc>
                <a:spcPct val="150000"/>
              </a:lnSpc>
            </a:pPr>
            <a:r>
              <a:rPr lang="en-US" sz="2000" dirty="0" smtClean="0">
                <a:solidFill>
                  <a:schemeClr val="tx2"/>
                </a:solidFill>
              </a:rPr>
              <a:t>Proxy EOCs are MOCs scaled by 0.1%</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1911260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400" dirty="0" smtClean="0">
                <a:solidFill>
                  <a:schemeClr val="tx2"/>
                </a:solidFill>
              </a:rPr>
              <a:t>Discussion on whether or not to move away from using submitted offers for slow-start Resources</a:t>
            </a:r>
          </a:p>
          <a:p>
            <a:endParaRPr lang="en-US" sz="2400" dirty="0" smtClean="0">
              <a:solidFill>
                <a:schemeClr val="tx2"/>
              </a:solidFill>
            </a:endParaRPr>
          </a:p>
          <a:p>
            <a:r>
              <a:rPr lang="en-US" sz="2400" dirty="0" smtClean="0">
                <a:solidFill>
                  <a:schemeClr val="tx2"/>
                </a:solidFill>
              </a:rPr>
              <a:t>What additional analysis would be useful for future meetings?</a:t>
            </a:r>
            <a:endParaRPr lang="en-US" sz="24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dirty="0"/>
          </a:p>
        </p:txBody>
      </p:sp>
    </p:spTree>
    <p:extLst>
      <p:ext uri="{BB962C8B-B14F-4D97-AF65-F5344CB8AC3E}">
        <p14:creationId xmlns:p14="http://schemas.microsoft.com/office/powerpoint/2010/main" val="366497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How RUC Selects a Resource (Simplistically)</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2000" dirty="0" smtClean="0">
                <a:solidFill>
                  <a:schemeClr val="tx2"/>
                </a:solidFill>
              </a:rPr>
              <a:t>When RUC has multiple options to resolve a violation, RUC selects resources based on:</a:t>
            </a:r>
          </a:p>
          <a:p>
            <a:pPr lvl="1">
              <a:lnSpc>
                <a:spcPct val="150000"/>
              </a:lnSpc>
            </a:pPr>
            <a:r>
              <a:rPr lang="en-US" sz="1600" dirty="0" smtClean="0">
                <a:solidFill>
                  <a:schemeClr val="tx2"/>
                </a:solidFill>
              </a:rPr>
              <a:t>Lowest total commitment cost, if there are multiple resources that can completely resolve the violation independently</a:t>
            </a:r>
          </a:p>
          <a:p>
            <a:pPr lvl="1">
              <a:lnSpc>
                <a:spcPct val="150000"/>
              </a:lnSpc>
            </a:pPr>
            <a:r>
              <a:rPr lang="en-US" sz="1600" dirty="0" smtClean="0">
                <a:solidFill>
                  <a:schemeClr val="tx2"/>
                </a:solidFill>
              </a:rPr>
              <a:t>Lowest average energy cost, if multiple resources are needed to resolve the violation</a:t>
            </a:r>
          </a:p>
          <a:p>
            <a:pPr>
              <a:lnSpc>
                <a:spcPct val="150000"/>
              </a:lnSpc>
            </a:pPr>
            <a:r>
              <a:rPr lang="en-US" sz="2000" dirty="0" smtClean="0">
                <a:solidFill>
                  <a:schemeClr val="tx2"/>
                </a:solidFill>
              </a:rPr>
              <a:t>Average energy cost also defines the competition between committing offline resources and dispatching online resources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2514258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smtClean="0">
                <a:solidFill>
                  <a:schemeClr val="accent1"/>
                </a:solidFill>
              </a:rPr>
              <a:t>Basis for Analysis</a:t>
            </a:r>
            <a:endParaRPr lang="en-US" b="1" dirty="0">
              <a:solidFill>
                <a:schemeClr val="accent1"/>
              </a:solidFill>
            </a:endParaRPr>
          </a:p>
        </p:txBody>
      </p:sp>
      <p:sp>
        <p:nvSpPr>
          <p:cNvPr id="6" name="Slide Number Placeholder 5"/>
          <p:cNvSpPr>
            <a:spLocks noGrp="1"/>
          </p:cNvSpPr>
          <p:nvPr>
            <p:ph type="sldNum" sz="quarter" idx="4"/>
          </p:nvPr>
        </p:nvSpPr>
        <p:spPr>
          <a:xfrm>
            <a:off x="8724900" y="6553200"/>
            <a:ext cx="228600" cy="212725"/>
          </a:xfrm>
        </p:spPr>
        <p:txBody>
          <a:bodyPr/>
          <a:lstStyle/>
          <a:p>
            <a:fld id="{1D93BD3E-1E9A-4970-A6F7-E7AC52762E0C}" type="slidenum">
              <a:rPr lang="en-US" smtClean="0"/>
              <a:t>5</a:t>
            </a:fld>
            <a:endParaRPr lang="en-US" dirty="0"/>
          </a:p>
        </p:txBody>
      </p:sp>
      <p:sp>
        <p:nvSpPr>
          <p:cNvPr id="5" name="TextBox 4"/>
          <p:cNvSpPr txBox="1"/>
          <p:nvPr/>
        </p:nvSpPr>
        <p:spPr>
          <a:xfrm>
            <a:off x="379445" y="2355045"/>
            <a:ext cx="7239000" cy="600164"/>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US" sz="1100" dirty="0" smtClean="0">
              <a:solidFill>
                <a:schemeClr val="tx1">
                  <a:lumMod val="65000"/>
                  <a:lumOff val="35000"/>
                </a:schemeClr>
              </a:solidFill>
            </a:endParaRPr>
          </a:p>
          <a:p>
            <a:pPr marL="285750" indent="-285750">
              <a:lnSpc>
                <a:spcPct val="150000"/>
              </a:lnSpc>
              <a:buFont typeface="Arial" panose="020B0604020202020204" pitchFamily="34" charset="0"/>
              <a:buChar char="•"/>
            </a:pPr>
            <a:endParaRPr lang="en-US" sz="1100" dirty="0" smtClean="0">
              <a:solidFill>
                <a:schemeClr val="tx1">
                  <a:lumMod val="65000"/>
                  <a:lumOff val="35000"/>
                </a:schemeClr>
              </a:solidFill>
            </a:endParaRPr>
          </a:p>
        </p:txBody>
      </p:sp>
      <p:sp>
        <p:nvSpPr>
          <p:cNvPr id="7" name="TextBox 6"/>
          <p:cNvSpPr txBox="1"/>
          <p:nvPr/>
        </p:nvSpPr>
        <p:spPr>
          <a:xfrm>
            <a:off x="493745" y="1185494"/>
            <a:ext cx="7010400" cy="3416320"/>
          </a:xfrm>
          <a:prstGeom prst="rect">
            <a:avLst/>
          </a:prstGeom>
          <a:noFill/>
        </p:spPr>
        <p:txBody>
          <a:bodyPr wrap="square" rtlCol="0">
            <a:spAutoFit/>
          </a:bodyPr>
          <a:lstStyle/>
          <a:p>
            <a:pPr>
              <a:lnSpc>
                <a:spcPct val="150000"/>
              </a:lnSpc>
            </a:pPr>
            <a:r>
              <a:rPr lang="en-US" sz="2400" b="1" u="sng" dirty="0" smtClean="0">
                <a:solidFill>
                  <a:schemeClr val="tx2"/>
                </a:solidFill>
              </a:rPr>
              <a:t>Objective</a:t>
            </a:r>
          </a:p>
          <a:p>
            <a:pPr marL="285750" indent="-285750">
              <a:lnSpc>
                <a:spcPct val="150000"/>
              </a:lnSpc>
              <a:buFont typeface="Arial" panose="020B0604020202020204" pitchFamily="34" charset="0"/>
              <a:buChar char="•"/>
            </a:pPr>
            <a:r>
              <a:rPr lang="en-US" dirty="0" smtClean="0">
                <a:solidFill>
                  <a:schemeClr val="tx2"/>
                </a:solidFill>
              </a:rPr>
              <a:t>Examine fleet to determine range of 0-LSL costs as seen by RUC for two Cold Start Duration categories:</a:t>
            </a:r>
          </a:p>
          <a:p>
            <a:pPr marL="742950" lvl="1" indent="-285750">
              <a:lnSpc>
                <a:spcPct val="150000"/>
              </a:lnSpc>
              <a:buFont typeface="Arial" panose="020B0604020202020204" pitchFamily="34" charset="0"/>
              <a:buChar char="−"/>
            </a:pPr>
            <a:r>
              <a:rPr lang="en-US" dirty="0" smtClean="0">
                <a:solidFill>
                  <a:schemeClr val="tx2"/>
                </a:solidFill>
              </a:rPr>
              <a:t>“Fast Start” – less than or equal to 1 hour</a:t>
            </a:r>
          </a:p>
          <a:p>
            <a:pPr marL="742950" lvl="1" indent="-285750">
              <a:lnSpc>
                <a:spcPct val="150000"/>
              </a:lnSpc>
              <a:buFont typeface="Arial" panose="020B0604020202020204" pitchFamily="34" charset="0"/>
              <a:buChar char="−"/>
            </a:pPr>
            <a:r>
              <a:rPr lang="en-US" dirty="0" smtClean="0">
                <a:solidFill>
                  <a:schemeClr val="tx2"/>
                </a:solidFill>
              </a:rPr>
              <a:t>“Slow Start” – greater than 1 hour</a:t>
            </a:r>
          </a:p>
          <a:p>
            <a:pPr marL="285750" indent="-285750">
              <a:lnSpc>
                <a:spcPct val="150000"/>
              </a:lnSpc>
              <a:buFont typeface="Arial" panose="020B0604020202020204" pitchFamily="34" charset="0"/>
              <a:buChar char="•"/>
            </a:pPr>
            <a:r>
              <a:rPr lang="en-US" dirty="0" smtClean="0">
                <a:solidFill>
                  <a:schemeClr val="tx2"/>
                </a:solidFill>
              </a:rPr>
              <a:t>Determine scaling factor to influence RUC to prefer commitment of the “Fast Start” category.</a:t>
            </a:r>
          </a:p>
          <a:p>
            <a:pPr>
              <a:lnSpc>
                <a:spcPct val="150000"/>
              </a:lnSpc>
            </a:pPr>
            <a:endParaRPr lang="en-US" sz="1200" dirty="0">
              <a:solidFill>
                <a:schemeClr val="tx1">
                  <a:lumMod val="65000"/>
                  <a:lumOff val="3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531359361"/>
              </p:ext>
            </p:extLst>
          </p:nvPr>
        </p:nvGraphicFramePr>
        <p:xfrm>
          <a:off x="5029200" y="4869926"/>
          <a:ext cx="2590800" cy="977696"/>
        </p:xfrm>
        <a:graphic>
          <a:graphicData uri="http://schemas.openxmlformats.org/drawingml/2006/table">
            <a:tbl>
              <a:tblPr firstRow="1" bandRow="1">
                <a:tableStyleId>{5C22544A-7EE6-4342-B048-85BDC9FD1C3A}</a:tableStyleId>
              </a:tblPr>
              <a:tblGrid>
                <a:gridCol w="1828800"/>
                <a:gridCol w="762000"/>
              </a:tblGrid>
              <a:tr h="194065">
                <a:tc>
                  <a:txBody>
                    <a:bodyPr/>
                    <a:lstStyle/>
                    <a:p>
                      <a:r>
                        <a:rPr lang="en-US" sz="1400" dirty="0" smtClean="0"/>
                        <a:t>Cold Start Duration</a:t>
                      </a:r>
                      <a:endParaRPr lang="en-US" sz="1400" dirty="0"/>
                    </a:p>
                  </a:txBody>
                  <a:tcPr/>
                </a:tc>
                <a:tc>
                  <a:txBody>
                    <a:bodyPr/>
                    <a:lstStyle/>
                    <a:p>
                      <a:r>
                        <a:rPr lang="en-US" sz="1400" dirty="0" smtClean="0"/>
                        <a:t>Count</a:t>
                      </a:r>
                      <a:endParaRPr lang="en-US" sz="1400" dirty="0"/>
                    </a:p>
                  </a:txBody>
                  <a:tcPr/>
                </a:tc>
              </a:tr>
              <a:tr h="336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lumOff val="25000"/>
                            </a:schemeClr>
                          </a:solidFill>
                        </a:rPr>
                        <a:t>&lt;= </a:t>
                      </a:r>
                      <a:r>
                        <a:rPr lang="en-US" sz="1400" baseline="0" dirty="0" smtClean="0">
                          <a:solidFill>
                            <a:schemeClr val="tx1">
                              <a:lumMod val="75000"/>
                              <a:lumOff val="25000"/>
                            </a:schemeClr>
                          </a:solidFill>
                        </a:rPr>
                        <a:t>1 hour</a:t>
                      </a:r>
                      <a:endParaRPr lang="en-US" sz="1400" dirty="0" smtClean="0">
                        <a:solidFill>
                          <a:schemeClr val="tx1">
                            <a:lumMod val="75000"/>
                            <a:lumOff val="25000"/>
                          </a:schemeClr>
                        </a:solidFill>
                      </a:endParaRPr>
                    </a:p>
                  </a:txBody>
                  <a:tcPr/>
                </a:tc>
                <a:tc>
                  <a:txBody>
                    <a:bodyPr/>
                    <a:lstStyle/>
                    <a:p>
                      <a:r>
                        <a:rPr lang="en-US" sz="1400" dirty="0" smtClean="0">
                          <a:solidFill>
                            <a:schemeClr val="tx1">
                              <a:lumMod val="75000"/>
                              <a:lumOff val="25000"/>
                            </a:schemeClr>
                          </a:solidFill>
                        </a:rPr>
                        <a:t>81</a:t>
                      </a:r>
                      <a:endParaRPr lang="en-US" sz="1400" dirty="0">
                        <a:solidFill>
                          <a:schemeClr val="tx1">
                            <a:lumMod val="75000"/>
                            <a:lumOff val="25000"/>
                          </a:schemeClr>
                        </a:solidFill>
                      </a:endParaRPr>
                    </a:p>
                  </a:txBody>
                  <a:tcPr/>
                </a:tc>
              </a:tr>
              <a:tr h="336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lumOff val="25000"/>
                            </a:schemeClr>
                          </a:solidFill>
                        </a:rPr>
                        <a:t>&gt; </a:t>
                      </a:r>
                      <a:r>
                        <a:rPr lang="en-US" sz="1400" baseline="0" dirty="0" smtClean="0">
                          <a:solidFill>
                            <a:schemeClr val="tx1">
                              <a:lumMod val="75000"/>
                              <a:lumOff val="25000"/>
                            </a:schemeClr>
                          </a:solidFill>
                        </a:rPr>
                        <a:t>1 hour</a:t>
                      </a:r>
                      <a:endParaRPr lang="en-US" sz="1400" dirty="0">
                        <a:solidFill>
                          <a:schemeClr val="tx1">
                            <a:lumMod val="75000"/>
                            <a:lumOff val="25000"/>
                          </a:schemeClr>
                        </a:solidFill>
                      </a:endParaRPr>
                    </a:p>
                  </a:txBody>
                  <a:tcPr/>
                </a:tc>
                <a:tc>
                  <a:txBody>
                    <a:bodyPr/>
                    <a:lstStyle/>
                    <a:p>
                      <a:r>
                        <a:rPr lang="en-US" sz="1400" dirty="0" smtClean="0">
                          <a:solidFill>
                            <a:schemeClr val="tx1">
                              <a:lumMod val="75000"/>
                              <a:lumOff val="25000"/>
                            </a:schemeClr>
                          </a:solidFill>
                        </a:rPr>
                        <a:t>79</a:t>
                      </a:r>
                      <a:endParaRPr lang="en-US" sz="1400" dirty="0">
                        <a:solidFill>
                          <a:schemeClr val="tx1">
                            <a:lumMod val="75000"/>
                            <a:lumOff val="25000"/>
                          </a:schemeClr>
                        </a:solidFill>
                      </a:endParaRPr>
                    </a:p>
                  </a:txBody>
                  <a:tcPr/>
                </a:tc>
              </a:tr>
            </a:tbl>
          </a:graphicData>
        </a:graphic>
      </p:graphicFrame>
      <p:sp>
        <p:nvSpPr>
          <p:cNvPr id="9" name="TextBox 8"/>
          <p:cNvSpPr txBox="1"/>
          <p:nvPr/>
        </p:nvSpPr>
        <p:spPr>
          <a:xfrm>
            <a:off x="5122895" y="4484772"/>
            <a:ext cx="2438400" cy="307777"/>
          </a:xfrm>
          <a:prstGeom prst="rect">
            <a:avLst/>
          </a:prstGeom>
          <a:noFill/>
        </p:spPr>
        <p:txBody>
          <a:bodyPr wrap="square" rtlCol="0">
            <a:spAutoFit/>
          </a:bodyPr>
          <a:lstStyle/>
          <a:p>
            <a:r>
              <a:rPr lang="en-US" sz="1400" u="sng" dirty="0" smtClean="0">
                <a:solidFill>
                  <a:schemeClr val="tx1">
                    <a:lumMod val="65000"/>
                    <a:lumOff val="35000"/>
                  </a:schemeClr>
                </a:solidFill>
              </a:rPr>
              <a:t>Unique Resources in Study</a:t>
            </a:r>
            <a:endParaRPr lang="en-US" sz="1400" u="sng" dirty="0">
              <a:solidFill>
                <a:schemeClr val="tx1">
                  <a:lumMod val="65000"/>
                  <a:lumOff val="35000"/>
                </a:schemeClr>
              </a:solidFill>
            </a:endParaRPr>
          </a:p>
        </p:txBody>
      </p:sp>
    </p:spTree>
    <p:extLst>
      <p:ext uri="{BB962C8B-B14F-4D97-AF65-F5344CB8AC3E}">
        <p14:creationId xmlns:p14="http://schemas.microsoft.com/office/powerpoint/2010/main" val="2451287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for Analysis</a:t>
            </a:r>
            <a:endParaRPr lang="en-US" dirty="0"/>
          </a:p>
        </p:txBody>
      </p:sp>
      <p:sp>
        <p:nvSpPr>
          <p:cNvPr id="3" name="Content Placeholder 2"/>
          <p:cNvSpPr>
            <a:spLocks noGrp="1"/>
          </p:cNvSpPr>
          <p:nvPr>
            <p:ph idx="1"/>
          </p:nvPr>
        </p:nvSpPr>
        <p:spPr>
          <a:xfrm>
            <a:off x="304800" y="762000"/>
            <a:ext cx="8534400" cy="5486400"/>
          </a:xfrm>
        </p:spPr>
        <p:txBody>
          <a:bodyPr/>
          <a:lstStyle/>
          <a:p>
            <a:pPr marL="0" indent="0">
              <a:lnSpc>
                <a:spcPct val="200000"/>
              </a:lnSpc>
              <a:buNone/>
            </a:pPr>
            <a:r>
              <a:rPr lang="en-US" sz="1600" b="1" u="sng" dirty="0">
                <a:solidFill>
                  <a:schemeClr val="tx2"/>
                </a:solidFill>
              </a:rPr>
              <a:t>Analysis Specifics</a:t>
            </a:r>
            <a:endParaRPr lang="en-US" sz="1600" dirty="0">
              <a:solidFill>
                <a:schemeClr val="tx2"/>
              </a:solidFill>
            </a:endParaRPr>
          </a:p>
          <a:p>
            <a:pPr marL="285750" indent="-285750">
              <a:lnSpc>
                <a:spcPct val="150000"/>
              </a:lnSpc>
            </a:pPr>
            <a:r>
              <a:rPr lang="en-US" sz="1400" dirty="0">
                <a:solidFill>
                  <a:schemeClr val="tx2"/>
                </a:solidFill>
              </a:rPr>
              <a:t>Took Sample of cost data from </a:t>
            </a:r>
            <a:r>
              <a:rPr lang="en-US" sz="1400" dirty="0" smtClean="0">
                <a:solidFill>
                  <a:schemeClr val="tx2"/>
                </a:solidFill>
              </a:rPr>
              <a:t>48 </a:t>
            </a:r>
            <a:r>
              <a:rPr lang="en-US" sz="1400" dirty="0">
                <a:solidFill>
                  <a:schemeClr val="tx2"/>
                </a:solidFill>
              </a:rPr>
              <a:t>hours between Jan2016 – Dec2017.</a:t>
            </a:r>
          </a:p>
          <a:p>
            <a:pPr marL="285750" indent="-285750">
              <a:lnSpc>
                <a:spcPct val="150000"/>
              </a:lnSpc>
            </a:pPr>
            <a:r>
              <a:rPr lang="en-US" sz="1400" dirty="0">
                <a:solidFill>
                  <a:schemeClr val="tx2"/>
                </a:solidFill>
              </a:rPr>
              <a:t>Identified Resource parameters and COP submissions that were valid just prior to the HRUC for the specific hour under consideration, where the specified hour was the first hour in the study period. </a:t>
            </a:r>
          </a:p>
          <a:p>
            <a:pPr marL="285750" indent="-285750">
              <a:lnSpc>
                <a:spcPct val="150000"/>
              </a:lnSpc>
            </a:pPr>
            <a:r>
              <a:rPr lang="en-US" sz="1400" dirty="0">
                <a:solidFill>
                  <a:schemeClr val="tx2"/>
                </a:solidFill>
              </a:rPr>
              <a:t>Resource Type not in ('CLR','NCLR','WIND','RENEW','PWRSTR','PVGR‘,’NUC’,’CLLIG’)</a:t>
            </a:r>
          </a:p>
          <a:p>
            <a:pPr marL="285750" indent="-285750">
              <a:lnSpc>
                <a:spcPct val="150000"/>
              </a:lnSpc>
            </a:pPr>
            <a:r>
              <a:rPr lang="en-US" sz="1400" dirty="0" smtClean="0">
                <a:solidFill>
                  <a:schemeClr val="tx2"/>
                </a:solidFill>
              </a:rPr>
              <a:t>Resources with a status of “OFF”</a:t>
            </a:r>
            <a:endParaRPr lang="en-US" sz="1400" dirty="0">
              <a:solidFill>
                <a:schemeClr val="tx2"/>
              </a:solidFill>
            </a:endParaRPr>
          </a:p>
          <a:p>
            <a:pPr marL="285750" indent="-285750">
              <a:lnSpc>
                <a:spcPct val="150000"/>
              </a:lnSpc>
            </a:pPr>
            <a:r>
              <a:rPr lang="en-US" sz="1400" dirty="0" smtClean="0">
                <a:solidFill>
                  <a:schemeClr val="tx2"/>
                </a:solidFill>
              </a:rPr>
              <a:t>Resources </a:t>
            </a:r>
            <a:r>
              <a:rPr lang="en-US" sz="1400" dirty="0">
                <a:solidFill>
                  <a:schemeClr val="tx2"/>
                </a:solidFill>
              </a:rPr>
              <a:t>with cold start time greater than 10 hours were not considered</a:t>
            </a:r>
            <a:r>
              <a:rPr lang="en-US" sz="1400" dirty="0" smtClean="0">
                <a:solidFill>
                  <a:schemeClr val="tx2"/>
                </a:solidFill>
              </a:rPr>
              <a:t>.</a:t>
            </a:r>
          </a:p>
          <a:p>
            <a:pPr marL="285750" indent="-285750">
              <a:lnSpc>
                <a:spcPct val="150000"/>
              </a:lnSpc>
            </a:pPr>
            <a:r>
              <a:rPr lang="en-US" sz="1400" dirty="0" smtClean="0">
                <a:solidFill>
                  <a:schemeClr val="tx2"/>
                </a:solidFill>
              </a:rPr>
              <a:t>Calculated </a:t>
            </a:r>
            <a:r>
              <a:rPr lang="en-US" sz="1400" dirty="0">
                <a:solidFill>
                  <a:schemeClr val="tx2"/>
                </a:solidFill>
              </a:rPr>
              <a:t>cost for committing each unit at LSL for the minimum run time for each </a:t>
            </a:r>
            <a:r>
              <a:rPr lang="en-US" sz="1400" dirty="0" smtClean="0">
                <a:solidFill>
                  <a:schemeClr val="tx2"/>
                </a:solidFill>
              </a:rPr>
              <a:t>hour </a:t>
            </a:r>
            <a:r>
              <a:rPr lang="en-US" sz="1400" dirty="0">
                <a:solidFill>
                  <a:schemeClr val="tx2"/>
                </a:solidFill>
              </a:rPr>
              <a:t>using </a:t>
            </a:r>
            <a:endParaRPr lang="en-US" sz="1400" dirty="0" smtClean="0">
              <a:solidFill>
                <a:schemeClr val="tx2"/>
              </a:solidFill>
            </a:endParaRPr>
          </a:p>
          <a:p>
            <a:pPr marL="685800" lvl="1">
              <a:lnSpc>
                <a:spcPct val="150000"/>
              </a:lnSpc>
            </a:pPr>
            <a:r>
              <a:rPr lang="en-US" sz="1400" dirty="0" smtClean="0">
                <a:solidFill>
                  <a:schemeClr val="tx2"/>
                </a:solidFill>
              </a:rPr>
              <a:t>Method 1: </a:t>
            </a:r>
          </a:p>
          <a:p>
            <a:pPr lvl="2">
              <a:lnSpc>
                <a:spcPct val="150000"/>
              </a:lnSpc>
              <a:buFont typeface="Arial" panose="020B0604020202020204" pitchFamily="34" charset="0"/>
              <a:buChar char="−"/>
            </a:pPr>
            <a:r>
              <a:rPr lang="en-US" sz="1400" dirty="0" smtClean="0">
                <a:solidFill>
                  <a:schemeClr val="tx2"/>
                </a:solidFill>
              </a:rPr>
              <a:t>Using </a:t>
            </a:r>
            <a:r>
              <a:rPr lang="en-US" sz="1400" dirty="0">
                <a:solidFill>
                  <a:schemeClr val="tx2"/>
                </a:solidFill>
              </a:rPr>
              <a:t>Offers, </a:t>
            </a:r>
            <a:r>
              <a:rPr lang="en-US" sz="1400" dirty="0" smtClean="0">
                <a:solidFill>
                  <a:schemeClr val="tx2"/>
                </a:solidFill>
              </a:rPr>
              <a:t>Verifiable Costs*150</a:t>
            </a:r>
            <a:r>
              <a:rPr lang="en-US" sz="1400" dirty="0">
                <a:solidFill>
                  <a:schemeClr val="tx2"/>
                </a:solidFill>
              </a:rPr>
              <a:t>%, </a:t>
            </a:r>
            <a:r>
              <a:rPr lang="en-US" sz="1400" dirty="0" smtClean="0">
                <a:solidFill>
                  <a:schemeClr val="tx2"/>
                </a:solidFill>
              </a:rPr>
              <a:t> </a:t>
            </a:r>
            <a:r>
              <a:rPr lang="en-US" sz="1400" dirty="0">
                <a:solidFill>
                  <a:schemeClr val="tx2"/>
                </a:solidFill>
              </a:rPr>
              <a:t>or Resource Category Generic </a:t>
            </a:r>
            <a:r>
              <a:rPr lang="en-US" sz="1400" dirty="0" smtClean="0">
                <a:solidFill>
                  <a:schemeClr val="tx2"/>
                </a:solidFill>
              </a:rPr>
              <a:t>Costs*150%, </a:t>
            </a:r>
            <a:r>
              <a:rPr lang="en-US" sz="1400" dirty="0">
                <a:solidFill>
                  <a:schemeClr val="tx2"/>
                </a:solidFill>
              </a:rPr>
              <a:t>when </a:t>
            </a:r>
            <a:r>
              <a:rPr lang="en-US" sz="1400" dirty="0" smtClean="0">
                <a:solidFill>
                  <a:schemeClr val="tx2"/>
                </a:solidFill>
              </a:rPr>
              <a:t>appropriate, for “Slow Start” Resources</a:t>
            </a:r>
          </a:p>
          <a:p>
            <a:pPr lvl="2">
              <a:lnSpc>
                <a:spcPct val="150000"/>
              </a:lnSpc>
              <a:buFont typeface="Arial" panose="020B0604020202020204" pitchFamily="34" charset="0"/>
              <a:buChar char="−"/>
            </a:pPr>
            <a:r>
              <a:rPr lang="en-US" sz="1400" dirty="0">
                <a:solidFill>
                  <a:schemeClr val="tx2"/>
                </a:solidFill>
              </a:rPr>
              <a:t>Verifiable </a:t>
            </a:r>
            <a:r>
              <a:rPr lang="en-US" sz="1400" dirty="0" smtClean="0">
                <a:solidFill>
                  <a:schemeClr val="tx2"/>
                </a:solidFill>
              </a:rPr>
              <a:t>Costs </a:t>
            </a:r>
            <a:r>
              <a:rPr lang="en-US" sz="1400" dirty="0">
                <a:solidFill>
                  <a:schemeClr val="tx2"/>
                </a:solidFill>
              </a:rPr>
              <a:t>or Resource Category Generic </a:t>
            </a:r>
            <a:r>
              <a:rPr lang="en-US" sz="1400" dirty="0" smtClean="0">
                <a:solidFill>
                  <a:schemeClr val="tx2"/>
                </a:solidFill>
              </a:rPr>
              <a:t>Costs, </a:t>
            </a:r>
            <a:r>
              <a:rPr lang="en-US" sz="1400" dirty="0">
                <a:solidFill>
                  <a:schemeClr val="tx2"/>
                </a:solidFill>
              </a:rPr>
              <a:t>when </a:t>
            </a:r>
            <a:r>
              <a:rPr lang="en-US" sz="1400" dirty="0" smtClean="0">
                <a:solidFill>
                  <a:schemeClr val="tx2"/>
                </a:solidFill>
              </a:rPr>
              <a:t>appropriate, </a:t>
            </a:r>
            <a:r>
              <a:rPr lang="en-US" sz="1400" dirty="0">
                <a:solidFill>
                  <a:schemeClr val="tx2"/>
                </a:solidFill>
              </a:rPr>
              <a:t>for </a:t>
            </a:r>
            <a:r>
              <a:rPr lang="en-US" sz="1400" dirty="0" smtClean="0">
                <a:solidFill>
                  <a:schemeClr val="tx2"/>
                </a:solidFill>
              </a:rPr>
              <a:t>“Fast </a:t>
            </a:r>
            <a:r>
              <a:rPr lang="en-US" sz="1400" dirty="0">
                <a:solidFill>
                  <a:schemeClr val="tx2"/>
                </a:solidFill>
              </a:rPr>
              <a:t>Start” </a:t>
            </a:r>
            <a:r>
              <a:rPr lang="en-US" sz="1400" dirty="0" smtClean="0">
                <a:solidFill>
                  <a:schemeClr val="tx2"/>
                </a:solidFill>
              </a:rPr>
              <a:t>Resources</a:t>
            </a:r>
            <a:endParaRPr lang="en-US" sz="1400" dirty="0">
              <a:solidFill>
                <a:schemeClr val="tx2"/>
              </a:solidFill>
            </a:endParaRPr>
          </a:p>
          <a:p>
            <a:pPr lvl="1">
              <a:lnSpc>
                <a:spcPct val="150000"/>
              </a:lnSpc>
              <a:buFont typeface="Arial" panose="020B0604020202020204" pitchFamily="34" charset="0"/>
              <a:buChar char="−"/>
            </a:pPr>
            <a:r>
              <a:rPr lang="en-US" sz="1400" dirty="0" smtClean="0">
                <a:solidFill>
                  <a:schemeClr val="tx2"/>
                </a:solidFill>
              </a:rPr>
              <a:t>Method 2:</a:t>
            </a:r>
          </a:p>
          <a:p>
            <a:pPr lvl="2">
              <a:lnSpc>
                <a:spcPct val="150000"/>
              </a:lnSpc>
              <a:buFont typeface="Arial" panose="020B0604020202020204" pitchFamily="34" charset="0"/>
              <a:buChar char="−"/>
            </a:pPr>
            <a:r>
              <a:rPr lang="en-US" sz="1400" dirty="0" smtClean="0">
                <a:solidFill>
                  <a:schemeClr val="tx2"/>
                </a:solidFill>
              </a:rPr>
              <a:t>Using </a:t>
            </a:r>
            <a:r>
              <a:rPr lang="en-US" sz="1400" dirty="0">
                <a:solidFill>
                  <a:schemeClr val="tx2"/>
                </a:solidFill>
              </a:rPr>
              <a:t>only Verifiable Costs or Generic </a:t>
            </a:r>
            <a:r>
              <a:rPr lang="en-US" sz="1400" dirty="0" smtClean="0">
                <a:solidFill>
                  <a:schemeClr val="tx2"/>
                </a:solidFill>
              </a:rPr>
              <a:t>Costs, </a:t>
            </a:r>
            <a:r>
              <a:rPr lang="en-US" sz="1400" dirty="0">
                <a:solidFill>
                  <a:schemeClr val="tx2"/>
                </a:solidFill>
              </a:rPr>
              <a:t>when </a:t>
            </a:r>
            <a:r>
              <a:rPr lang="en-US" sz="1400" dirty="0" smtClean="0">
                <a:solidFill>
                  <a:schemeClr val="tx2"/>
                </a:solidFill>
              </a:rPr>
              <a:t>appropriate, for all Resources</a:t>
            </a:r>
            <a:endParaRPr lang="en-US" sz="1400" dirty="0">
              <a:solidFill>
                <a:schemeClr val="tx2"/>
              </a:solidFill>
            </a:endParaRP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151822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Cost of Dispatching Online Resources</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7</a:t>
            </a:fld>
            <a:endParaRPr lang="en-US"/>
          </a:p>
        </p:txBody>
      </p:sp>
      <p:sp>
        <p:nvSpPr>
          <p:cNvPr id="5" name="TextBox 4"/>
          <p:cNvSpPr txBox="1"/>
          <p:nvPr/>
        </p:nvSpPr>
        <p:spPr>
          <a:xfrm>
            <a:off x="533400" y="5410200"/>
            <a:ext cx="80010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The median proxy EOC is around $0.04/MWh</a:t>
            </a:r>
          </a:p>
          <a:p>
            <a:pPr marL="285750" indent="-285750">
              <a:buFont typeface="Arial" panose="020B0604020202020204" pitchFamily="34" charset="0"/>
              <a:buChar char="•"/>
            </a:pPr>
            <a:r>
              <a:rPr lang="en-US" sz="1400" dirty="0" smtClean="0">
                <a:solidFill>
                  <a:schemeClr val="tx2"/>
                </a:solidFill>
              </a:rPr>
              <a:t>Proxy EOCs for QSGRs are in the range of $0.80/MWh</a:t>
            </a:r>
            <a:endParaRPr lang="en-US" sz="1400"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9144000" cy="3556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86682"/>
            <a:ext cx="9144000" cy="3556000"/>
          </a:xfrm>
          <a:prstGeom prst="rect">
            <a:avLst/>
          </a:prstGeom>
        </p:spPr>
      </p:pic>
    </p:spTree>
    <p:extLst>
      <p:ext uri="{BB962C8B-B14F-4D97-AF65-F5344CB8AC3E}">
        <p14:creationId xmlns:p14="http://schemas.microsoft.com/office/powerpoint/2010/main" val="2706863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Total Commitment Cost</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a:p>
        </p:txBody>
      </p:sp>
      <p:sp>
        <p:nvSpPr>
          <p:cNvPr id="4" name="TextBox 3"/>
          <p:cNvSpPr txBox="1"/>
          <p:nvPr/>
        </p:nvSpPr>
        <p:spPr>
          <a:xfrm>
            <a:off x="738249" y="5471318"/>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Per current NPRR 864 language, fast-start resources only use verifiable or generic costs</a:t>
            </a:r>
            <a:endParaRPr lang="en-US" sz="1400"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1504225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smtClean="0"/>
              <a:t>Total Commitment </a:t>
            </a:r>
            <a:r>
              <a:rPr lang="en-US" dirty="0"/>
              <a:t>Cost </a:t>
            </a:r>
            <a:r>
              <a:rPr lang="en-US" dirty="0" smtClean="0"/>
              <a:t>- A Closer Look</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9</a:t>
            </a:fld>
            <a:endParaRPr lang="en-US"/>
          </a:p>
        </p:txBody>
      </p:sp>
      <p:sp>
        <p:nvSpPr>
          <p:cNvPr id="5" name="TextBox 4"/>
          <p:cNvSpPr txBox="1"/>
          <p:nvPr/>
        </p:nvSpPr>
        <p:spPr>
          <a:xfrm>
            <a:off x="533400" y="5410200"/>
            <a:ext cx="80010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tx2"/>
                </a:solidFill>
              </a:rPr>
              <a:t>Per current NPRR 864 language, fast-start resources only use verifiable or generic costs</a:t>
            </a:r>
            <a:endParaRPr lang="en-US" sz="1400"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00"/>
            <a:ext cx="9144000" cy="4064000"/>
          </a:xfrm>
          <a:prstGeom prst="rect">
            <a:avLst/>
          </a:prstGeom>
        </p:spPr>
      </p:pic>
    </p:spTree>
    <p:extLst>
      <p:ext uri="{BB962C8B-B14F-4D97-AF65-F5344CB8AC3E}">
        <p14:creationId xmlns:p14="http://schemas.microsoft.com/office/powerpoint/2010/main" val="1271011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B248F63C-08AC-4CDD-B36F-0851B11853CB}">
  <ds:schemaRefs>
    <ds:schemaRef ds:uri="http://schemas.microsoft.com/office/2006/documentManagement/types"/>
    <ds:schemaRef ds:uri="http://purl.org/dc/dcmitype/"/>
    <ds:schemaRef ds:uri="http://schemas.microsoft.com/office/infopath/2007/PartnerControls"/>
    <ds:schemaRef ds:uri="c34af464-7aa1-4edd-9be4-83dffc1cb926"/>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2727</TotalTime>
  <Words>1109</Words>
  <Application>Microsoft Office PowerPoint</Application>
  <PresentationFormat>On-screen Show (4:3)</PresentationFormat>
  <Paragraphs>163</Paragraphs>
  <Slides>30</Slides>
  <Notes>27</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30</vt:i4>
      </vt:variant>
    </vt:vector>
  </HeadingPairs>
  <TitlesOfParts>
    <vt:vector size="35" baseType="lpstr">
      <vt:lpstr>Arial</vt:lpstr>
      <vt:lpstr>Calibri</vt:lpstr>
      <vt:lpstr>1_Custom Design</vt:lpstr>
      <vt:lpstr>Office Theme</vt:lpstr>
      <vt:lpstr>Custom Design</vt:lpstr>
      <vt:lpstr>PowerPoint Presentation</vt:lpstr>
      <vt:lpstr>Objective</vt:lpstr>
      <vt:lpstr>Costs as Seen by the RUC Optimization</vt:lpstr>
      <vt:lpstr>How RUC Selects a Resource (Simplistically)</vt:lpstr>
      <vt:lpstr>Basis for Analysis</vt:lpstr>
      <vt:lpstr>Basis for Analysis</vt:lpstr>
      <vt:lpstr>Cost of Dispatching Online Resources</vt:lpstr>
      <vt:lpstr>Total Commitment Cost</vt:lpstr>
      <vt:lpstr>Total Commitment Cost - A Closer Look</vt:lpstr>
      <vt:lpstr>Average Energy Cost</vt:lpstr>
      <vt:lpstr>Average Energy Cost - A Closer Look</vt:lpstr>
      <vt:lpstr>Total Commitment Cost – 25% Scaling</vt:lpstr>
      <vt:lpstr>Total Commitment Cost – 20% Scaling</vt:lpstr>
      <vt:lpstr>Total Commitment Cost – 15% Scaling</vt:lpstr>
      <vt:lpstr>Total Commitment Cost – 10% Scaling</vt:lpstr>
      <vt:lpstr>Total Commitment Cost – 5% Scaling</vt:lpstr>
      <vt:lpstr>Total Commitment Cost – 2% Scaling</vt:lpstr>
      <vt:lpstr>Total Commitment Cost – Removing Offer Logic</vt:lpstr>
      <vt:lpstr>Total Commitment Cost – Removing Offer Logic – A Closer Look</vt:lpstr>
      <vt:lpstr>Average Energy Cost – Removing Offer Logic – A Closer Look</vt:lpstr>
      <vt:lpstr>Total Commitment Cost – Removing Offer Logic – 25% Scaling</vt:lpstr>
      <vt:lpstr>Total Commitment Cost – Removing Offer Logic – 20% Scaling</vt:lpstr>
      <vt:lpstr>Total Commitment Cost – Removing Offer Logic – 15% Scaling</vt:lpstr>
      <vt:lpstr>Total Commitment Cost – Removing Offer Logic – 10% Scaling</vt:lpstr>
      <vt:lpstr>Total Commitment Cost – Removing Offer Logic – 5% Scaling</vt:lpstr>
      <vt:lpstr>Total Commitment Cost – Removing Offer Logic – 2% Scaling</vt:lpstr>
      <vt:lpstr>Result of Selected Scaling Values</vt:lpstr>
      <vt:lpstr>Result of Selected Scaling Values</vt:lpstr>
      <vt:lpstr>Potential for Scaled Fast Start Costs Competing with Dispatch of Online Resources</vt:lpstr>
      <vt:lpstr>Next Steps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Dave Maggio</cp:lastModifiedBy>
  <cp:revision>154</cp:revision>
  <cp:lastPrinted>2016-01-21T20:53:15Z</cp:lastPrinted>
  <dcterms:created xsi:type="dcterms:W3CDTF">2016-01-21T15:20:31Z</dcterms:created>
  <dcterms:modified xsi:type="dcterms:W3CDTF">2018-02-12T23:11:20Z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