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2" r:id="rId2"/>
    <p:sldId id="263" r:id="rId3"/>
    <p:sldId id="268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>
      <p:cViewPr varScale="1">
        <p:scale>
          <a:sx n="103" d="100"/>
          <a:sy n="103" d="100"/>
        </p:scale>
        <p:origin x="114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 dirty="0">
                <a:latin typeface="Times New Roman" charset="0"/>
                <a:cs typeface="+mn-cs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 dirty="0">
                  <a:latin typeface="Times New Roman" charset="0"/>
                  <a:cs typeface="+mn-cs"/>
                </a:endParaRPr>
              </a:p>
            </p:txBody>
          </p:sp>
        </p:grpSp>
      </p:grpSp>
      <p:sp>
        <p:nvSpPr>
          <p:cNvPr id="1025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42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6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3616DB-D74D-4DBA-A9A5-299D468F74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85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DA3697-7A4A-49E4-9E70-66BFFB05F8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09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17A16E-4E80-4522-8A17-50EB9F1C2D0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1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CB8582-1BFB-4BE0-9AF3-E46EBE077B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0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C42FD5-4803-4BF8-B5A2-17B8F3D46C9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0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D0C281-D564-4C20-9999-D8F300BA459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09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82944A-1D2B-42DC-AE8F-1DE108D7204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2EE520-AE7E-47CD-ABBE-2ECBF27D621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7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4E3E6F-5272-4E3F-AE32-59C6DD7A2C6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5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765A67-BC6D-4E3B-B281-134B6B69678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0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9DD474-1E65-43E5-8A27-0622EBC7D8D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3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53E20001-4B65-4594-A8C0-F7F5F03E4E3C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  <a:cs typeface="+mn-cs"/>
              </a:endParaRPr>
            </a:p>
          </p:txBody>
        </p:sp>
        <p:sp>
          <p:nvSpPr>
            <p:cNvPr id="922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 dirty="0">
                <a:latin typeface="Times New Roman" charset="0"/>
                <a:cs typeface="+mn-cs"/>
              </a:endParaRPr>
            </a:p>
          </p:txBody>
        </p:sp>
        <p:sp>
          <p:nvSpPr>
            <p:cNvPr id="922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 dirty="0">
                <a:solidFill>
                  <a:schemeClr val="hlin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922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 dirty="0">
                <a:solidFill>
                  <a:schemeClr val="hlin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 dirty="0">
                <a:solidFill>
                  <a:schemeClr val="accent2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 dirty="0">
                <a:solidFill>
                  <a:schemeClr val="hlin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922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 dirty="0">
                <a:latin typeface="Times New Roman" charset="0"/>
                <a:cs typeface="+mn-cs"/>
              </a:endParaRPr>
            </a:p>
          </p:txBody>
        </p:sp>
        <p:sp>
          <p:nvSpPr>
            <p:cNvPr id="922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 dirty="0">
                <a:solidFill>
                  <a:schemeClr val="accent2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922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 dirty="0">
                <a:solidFill>
                  <a:schemeClr val="accent2"/>
                </a:solidFill>
                <a:latin typeface="Arial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6934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3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rof.usb.ve/mirodriguez/control/Introduccion_sistemas_control/un_poco_de_historia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e.wikipedia.org/wiki/%D7%95%D7%A1%D7%AA_%D7%A6%D7%A0%D7%98%D7%A8%D7%99%D7%A4%D7%95%D7%92%D7%9C%D7%99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provingperformance.weebly.com/initial-planning-considerations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NPRR863, Creation of Primary Frequency Response Service Product</a:t>
            </a:r>
            <a:endParaRPr lang="en-US" altLang="en-US" sz="32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2800" dirty="0"/>
              <a:t>A Simple Alternative</a:t>
            </a: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1676400" y="5791200"/>
            <a:ext cx="2971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/>
              <a:t>Floyd J. Trefny</a:t>
            </a:r>
          </a:p>
          <a:p>
            <a:pPr eaLnBrk="1" hangingPunct="1"/>
            <a:r>
              <a:rPr lang="en-US" altLang="en-US" sz="2000" dirty="0"/>
              <a:t>February 13,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Generator Governors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A critical part of generation </a:t>
            </a:r>
          </a:p>
          <a:p>
            <a:pPr marL="0" indent="344488">
              <a:buNone/>
            </a:pPr>
            <a:r>
              <a:rPr lang="en-US" altLang="en-US" sz="2800" dirty="0"/>
              <a:t>plants since days of Edison</a:t>
            </a:r>
          </a:p>
          <a:p>
            <a:r>
              <a:rPr lang="en-US" altLang="en-US" sz="2800" dirty="0"/>
              <a:t>ERCOT is an island and has relied on generator governors as the “primary” frequency control device</a:t>
            </a:r>
          </a:p>
          <a:p>
            <a:r>
              <a:rPr lang="en-US" altLang="en-US" sz="2800" dirty="0"/>
              <a:t>Governors absolutely must be kept in service on all on-line generation units all the time</a:t>
            </a:r>
          </a:p>
          <a:p>
            <a:r>
              <a:rPr lang="en-US" altLang="en-US" sz="2800" dirty="0"/>
              <a:t>ERCOT’s Automatic Generation Control (AGC) is only a </a:t>
            </a:r>
            <a:r>
              <a:rPr lang="en-US" altLang="en-US" sz="2800" u="sng" dirty="0"/>
              <a:t>secondary</a:t>
            </a:r>
            <a:r>
              <a:rPr lang="en-US" altLang="en-US" sz="2800" dirty="0"/>
              <a:t> control system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8D0DD9-E6B5-4030-AE8A-5BD6415426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257800" y="761899"/>
            <a:ext cx="3487062" cy="175280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23AA5-A520-4531-9E16-3D590DB57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NPRR863 – A Bad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FD447-1CA2-4D54-A0C5-3DE2615C1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72000"/>
          </a:xfrm>
        </p:spPr>
        <p:txBody>
          <a:bodyPr/>
          <a:lstStyle/>
          <a:p>
            <a:r>
              <a:rPr lang="en-US" sz="2400" dirty="0"/>
              <a:t>Extremely costly to implement</a:t>
            </a:r>
          </a:p>
          <a:p>
            <a:r>
              <a:rPr lang="en-US" sz="2400" dirty="0"/>
              <a:t>Allows some on-line generators to operate without their governor(s) in service</a:t>
            </a:r>
          </a:p>
          <a:p>
            <a:pPr lvl="1"/>
            <a:r>
              <a:rPr lang="en-US" sz="2000" dirty="0"/>
              <a:t>Likely would cause a major system issue including potential blackout or system separation</a:t>
            </a:r>
          </a:p>
          <a:p>
            <a:pPr lvl="1"/>
            <a:r>
              <a:rPr lang="en-US" sz="2000" dirty="0"/>
              <a:t>System Operator and manual generator operator actions are too slow to manage some issues</a:t>
            </a:r>
          </a:p>
          <a:p>
            <a:r>
              <a:rPr lang="en-US" sz="2400" dirty="0"/>
              <a:t>Causes minimum Responsive Reserve to increase dramatically</a:t>
            </a:r>
          </a:p>
          <a:p>
            <a:pPr lvl="1"/>
            <a:r>
              <a:rPr lang="en-US" sz="2000" dirty="0"/>
              <a:t>Due to holding governor response capacity from the market; further reduces capacity allowed to serve load </a:t>
            </a:r>
          </a:p>
          <a:p>
            <a:pPr lvl="1"/>
            <a:r>
              <a:rPr lang="en-US" sz="2000" dirty="0"/>
              <a:t>Increases in reserve lowers energy costs for all generators</a:t>
            </a:r>
          </a:p>
        </p:txBody>
      </p:sp>
    </p:spTree>
    <p:extLst>
      <p:ext uri="{BB962C8B-B14F-4D97-AF65-F5344CB8AC3E}">
        <p14:creationId xmlns:p14="http://schemas.microsoft.com/office/powerpoint/2010/main" val="3127343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080C1-4AA7-4C91-B8C0-4049D1213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Frequency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9C273-396A-41FF-913B-45B83851E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72000"/>
          </a:xfrm>
        </p:spPr>
        <p:txBody>
          <a:bodyPr/>
          <a:lstStyle/>
          <a:p>
            <a:r>
              <a:rPr lang="en-US" dirty="0"/>
              <a:t>Use the current definition in Protocols</a:t>
            </a:r>
          </a:p>
          <a:p>
            <a:r>
              <a:rPr lang="en-US" dirty="0"/>
              <a:t>Require all synchronous Generators greater than 10 MW to keep their governors in service at all times</a:t>
            </a:r>
          </a:p>
          <a:p>
            <a:r>
              <a:rPr lang="en-US" dirty="0"/>
              <a:t>Strictly monitor the performance of each generation resource every time frequency deviation occurs greater than 0.1 Hz</a:t>
            </a:r>
          </a:p>
          <a:p>
            <a:r>
              <a:rPr lang="en-US" dirty="0"/>
              <a:t>Pay for performance to a Standard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35E62B-8C52-4A57-A2A6-F228A97588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flipV="1">
            <a:off x="7186447" y="5257800"/>
            <a:ext cx="1500353" cy="117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310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37D02-E961-41C7-994A-95C61D84E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6E870-E22D-453D-A7FD-C74659EFB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562600"/>
          </a:xfrm>
        </p:spPr>
        <p:txBody>
          <a:bodyPr/>
          <a:lstStyle/>
          <a:p>
            <a:r>
              <a:rPr lang="en-US" dirty="0"/>
              <a:t>Pay all on-line synchronous Generators (greater than 10 MW) for each full hour based on a formula</a:t>
            </a:r>
          </a:p>
          <a:p>
            <a:r>
              <a:rPr lang="en-US" dirty="0"/>
              <a:t>Use MCPC for Responsive Reserve for each hour multiplied by a discount factor</a:t>
            </a:r>
          </a:p>
          <a:p>
            <a:r>
              <a:rPr lang="en-US" dirty="0"/>
              <a:t>The amount of PFR on an individual generator would be set at the tested frequency response that gives a 5% droop at 0.1Hz frequency deviation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Gen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Payment = MCPC</a:t>
            </a:r>
            <a:r>
              <a:rPr lang="en-US" baseline="-25000" dirty="0"/>
              <a:t>RRS </a:t>
            </a:r>
            <a:r>
              <a:rPr lang="en-US" dirty="0"/>
              <a:t>* Factor * </a:t>
            </a:r>
            <a:r>
              <a:rPr lang="en-US" dirty="0" err="1"/>
              <a:t>PFR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</a:p>
          <a:p>
            <a:pPr marL="457200" lvl="1" indent="0">
              <a:buNone/>
            </a:pPr>
            <a:r>
              <a:rPr lang="en-US" sz="1800" dirty="0"/>
              <a:t>       where </a:t>
            </a:r>
            <a:r>
              <a:rPr lang="en-US" sz="1800" dirty="0" err="1"/>
              <a:t>PFR</a:t>
            </a:r>
            <a:r>
              <a:rPr lang="en-US" sz="1800" baseline="-25000" dirty="0" err="1"/>
              <a:t>i</a:t>
            </a:r>
            <a:r>
              <a:rPr lang="en-US" sz="1800" dirty="0"/>
              <a:t> is verified response at 0.1Hz</a:t>
            </a:r>
          </a:p>
        </p:txBody>
      </p:sp>
    </p:spTree>
    <p:extLst>
      <p:ext uri="{BB962C8B-B14F-4D97-AF65-F5344CB8AC3E}">
        <p14:creationId xmlns:p14="http://schemas.microsoft.com/office/powerpoint/2010/main" val="3384797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2D214-13DD-4001-BFA0-85450DF9A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the Factor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F88EE-C31F-444B-928D-73D71E496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/>
          <a:lstStyle/>
          <a:p>
            <a:r>
              <a:rPr lang="en-US" sz="2400" dirty="0"/>
              <a:t>Factor would be the same for all generators greater than 10 MW</a:t>
            </a:r>
          </a:p>
          <a:p>
            <a:r>
              <a:rPr lang="en-US" sz="2400" dirty="0"/>
              <a:t>Factor would be set by the ERCOT Board once a year</a:t>
            </a:r>
          </a:p>
          <a:p>
            <a:pPr lvl="1"/>
            <a:r>
              <a:rPr lang="en-US" sz="2000" dirty="0"/>
              <a:t>Based to generally cover the costs of calibration, testing and operating with governors in service plus an incentive </a:t>
            </a:r>
          </a:p>
          <a:p>
            <a:pPr lvl="1"/>
            <a:r>
              <a:rPr lang="en-US" sz="2000" dirty="0"/>
              <a:t>ERCOT would have to predict the price of RRS for the next year</a:t>
            </a:r>
          </a:p>
          <a:p>
            <a:pPr lvl="1"/>
            <a:r>
              <a:rPr lang="en-US" sz="2000" dirty="0"/>
              <a:t>ERCOT would present their recommendations based on input from all Stakeholders</a:t>
            </a:r>
          </a:p>
          <a:p>
            <a:pPr lvl="1"/>
            <a:r>
              <a:rPr lang="en-US" sz="2000" dirty="0"/>
              <a:t> No true up based on actual RRS prices</a:t>
            </a:r>
          </a:p>
          <a:p>
            <a:r>
              <a:rPr lang="en-US" sz="2400" dirty="0"/>
              <a:t>ERCOT Board would not set a Factor that in ERCOT’s estimation would cause the total PFR payments to exceed $10M per year</a:t>
            </a:r>
          </a:p>
          <a:p>
            <a:r>
              <a:rPr lang="en-US" sz="2400" dirty="0"/>
              <a:t>Any overpayment from one year reduces next year Factor</a:t>
            </a:r>
          </a:p>
        </p:txBody>
      </p:sp>
    </p:spTree>
    <p:extLst>
      <p:ext uri="{BB962C8B-B14F-4D97-AF65-F5344CB8AC3E}">
        <p14:creationId xmlns:p14="http://schemas.microsoft.com/office/powerpoint/2010/main" val="3578373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F0C24-D294-4D16-8B5B-C7A6D7CD0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of PFR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70871-60F3-4613-AF02-CDC3AF7CD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68490"/>
            <a:ext cx="8458200" cy="4572000"/>
          </a:xfrm>
        </p:spPr>
        <p:txBody>
          <a:bodyPr/>
          <a:lstStyle/>
          <a:p>
            <a:r>
              <a:rPr lang="en-US" sz="2400" dirty="0"/>
              <a:t>ERCOT and the Performance Disturbance Compliance (PDC) group would review the actual performance of each generator for every frequency deviation greater than or equal to 0.1 Hz</a:t>
            </a:r>
          </a:p>
          <a:p>
            <a:r>
              <a:rPr lang="en-US" sz="2400" dirty="0"/>
              <a:t>Actual droop of each generator for each disturbance greater than 0.1 Hz would be calculated and posted for all stakeholders</a:t>
            </a:r>
          </a:p>
          <a:p>
            <a:r>
              <a:rPr lang="en-US" sz="2400" dirty="0"/>
              <a:t>Failure of any generator to respond appropriately would automatically stop payments for all future PFR payments</a:t>
            </a:r>
          </a:p>
          <a:p>
            <a:pPr lvl="1"/>
            <a:r>
              <a:rPr lang="en-US" sz="2000" dirty="0"/>
              <a:t>Payments would be restored following a future disturbance (greater than 0.1 Hz) where the generator passed</a:t>
            </a:r>
          </a:p>
          <a:p>
            <a:r>
              <a:rPr lang="en-US" sz="2400" dirty="0"/>
              <a:t>Egregious failures would claw-back all payments paid to an individual generator since the prior frequency deviation that the generator passed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07D1EC-BF74-495C-8D4C-600543A2F9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629400" y="14929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248218"/>
      </p:ext>
    </p:extLst>
  </p:cSld>
  <p:clrMapOvr>
    <a:masterClrMapping/>
  </p:clrMapOvr>
</p:sld>
</file>

<file path=ppt/theme/theme1.xml><?xml version="1.0" encoding="utf-8"?>
<a:theme xmlns:a="http://schemas.openxmlformats.org/drawingml/2006/main" name="Floyds Favorite">
  <a:themeElements>
    <a:clrScheme name="1_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1_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  <a:ln>
          <a:solidFill>
            <a:schemeClr val="tx1"/>
          </a:solidFill>
        </a:ln>
        <a:effectLst/>
      </a:spPr>
      <a:bodyPr wrap="square" rtlCol="0">
        <a:spAutoFit/>
      </a:bodyPr>
      <a:lstStyle>
        <a:defPPr>
          <a:defRPr sz="1200" dirty="0"/>
        </a:defPPr>
      </a:lstStyle>
    </a:txDef>
  </a:objectDefaults>
  <a:extraClrSchemeLst>
    <a:extraClrScheme>
      <a:clrScheme name="1_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GTBD Forecasting 020811 [Compatibility Mode]" id="{1A94F71D-B503-4630-A6F5-B9A1DBF1C7DE}" vid="{06647D38-19FA-4B5B-8937-D7A75137AD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Floyds Favorite</Template>
  <TotalTime>4332</TotalTime>
  <Words>502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Times New Roman</vt:lpstr>
      <vt:lpstr>Wingdings</vt:lpstr>
      <vt:lpstr>Floyds Favorite</vt:lpstr>
      <vt:lpstr>NPRR863, Creation of Primary Frequency Response Service Product</vt:lpstr>
      <vt:lpstr>Generator Governors</vt:lpstr>
      <vt:lpstr>NPRR863 – A Bad Idea</vt:lpstr>
      <vt:lpstr>Primary Frequency Response</vt:lpstr>
      <vt:lpstr>Settlements</vt:lpstr>
      <vt:lpstr>Setting the Factor</vt:lpstr>
      <vt:lpstr>Performance of PFR</vt:lpstr>
    </vt:vector>
  </TitlesOfParts>
  <Company>Reliant Energy,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NPRR863, Creation of Primary Frequency Response Service Product</dc:title>
  <dc:creator>Floyd Trefny</dc:creator>
  <cp:lastModifiedBy>Floyd Trefny</cp:lastModifiedBy>
  <cp:revision>13</cp:revision>
  <dcterms:created xsi:type="dcterms:W3CDTF">2018-02-09T17:21:06Z</dcterms:created>
  <dcterms:modified xsi:type="dcterms:W3CDTF">2018-02-12T17:49:33Z</dcterms:modified>
</cp:coreProperties>
</file>