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25" autoAdjust="0"/>
    <p:restoredTop sz="94660"/>
  </p:normalViewPr>
  <p:slideViewPr>
    <p:cSldViewPr>
      <p:cViewPr varScale="1">
        <p:scale>
          <a:sx n="113" d="100"/>
          <a:sy n="113" d="100"/>
        </p:scale>
        <p:origin x="1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 dirty="0">
                  <a:latin typeface="Times New Roman" charset="0"/>
                  <a:cs typeface="+mn-cs"/>
                </a:endParaRPr>
              </a:p>
            </p:txBody>
          </p:sp>
        </p:grpSp>
      </p:grpSp>
      <p:sp>
        <p:nvSpPr>
          <p:cNvPr id="1025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42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26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616DB-D74D-4DBA-A9A5-299D468F74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854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DA3697-7A4A-49E4-9E70-66BFFB05F8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97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7150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17A16E-4E80-4522-8A17-50EB9F1C2D0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13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B8582-1BFB-4BE0-9AF3-E46EBE077B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02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C42FD5-4803-4BF8-B5A2-17B8F3D46C9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00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D0C281-D564-4C20-9999-D8F300BA459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09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82944A-1D2B-42DC-AE8F-1DE108D7204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EE520-AE7E-47CD-ABBE-2ECBF27D621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79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4E3E6F-5272-4E3F-AE32-59C6DD7A2C6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56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65A67-BC6D-4E3B-B281-134B6B69678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302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9DD474-1E65-43E5-8A27-0622EBC7D8D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3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53E20001-4B65-4594-A8C0-F7F5F03E4E3C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922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hlink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 dirty="0">
                <a:latin typeface="Times New Roman" charset="0"/>
                <a:cs typeface="+mn-cs"/>
              </a:endParaRPr>
            </a:p>
          </p:txBody>
        </p:sp>
        <p:sp>
          <p:nvSpPr>
            <p:cNvPr id="922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  <p:sp>
          <p:nvSpPr>
            <p:cNvPr id="922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solidFill>
                  <a:schemeClr val="accent2"/>
                </a:solidFill>
                <a:latin typeface="Arial" charset="0"/>
                <a:cs typeface="+mn-cs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6934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NPRR848, Separate Clearing Price for RRS</a:t>
            </a:r>
            <a:endParaRPr lang="en-US" altLang="en-US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990461" y="4267200"/>
            <a:ext cx="6019800" cy="1752600"/>
          </a:xfrm>
        </p:spPr>
        <p:txBody>
          <a:bodyPr/>
          <a:lstStyle/>
          <a:p>
            <a:r>
              <a:rPr lang="en-US" altLang="en-US" sz="2800" dirty="0"/>
              <a:t>Risks of Market Failure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1676400" y="5791200"/>
            <a:ext cx="2971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dirty="0"/>
              <a:t>Floyd J. Trefny</a:t>
            </a:r>
          </a:p>
          <a:p>
            <a:pPr eaLnBrk="1" hangingPunct="1"/>
            <a:r>
              <a:rPr lang="en-US" altLang="en-US" sz="2000" dirty="0"/>
              <a:t>February 13,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Historical Problem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/>
          <a:lstStyle/>
          <a:p>
            <a:r>
              <a:rPr lang="en-US" altLang="en-US" dirty="0"/>
              <a:t>Four large nuclear generation plants were built in ERCOT in the 1980s</a:t>
            </a:r>
          </a:p>
          <a:p>
            <a:r>
              <a:rPr lang="en-US" altLang="en-US" dirty="0"/>
              <a:t>Load Resources have been part of the ancillary services in ERCOT since then</a:t>
            </a:r>
          </a:p>
          <a:p>
            <a:pPr lvl="1"/>
            <a:r>
              <a:rPr lang="en-US" altLang="en-US" sz="2400" dirty="0"/>
              <a:t>Company tariffs sold energy at greatly discounted prices to providers who had high set under frequency relays</a:t>
            </a:r>
          </a:p>
          <a:p>
            <a:pPr lvl="1"/>
            <a:r>
              <a:rPr lang="en-US" altLang="en-US" sz="2400" dirty="0"/>
              <a:t>These loads provided the frequency response needed to keep from shedding firm load when two of these large plants tripped at almost the same time</a:t>
            </a:r>
          </a:p>
          <a:p>
            <a:pPr lvl="1"/>
            <a:r>
              <a:rPr lang="en-US" altLang="en-US" sz="2400" dirty="0"/>
              <a:t>Minimum responsive reserve set at 2300 MWs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5E472-5608-4274-A92B-10FFDAE28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7085B-714C-4A04-94AC-3228749EE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110" y="1337388"/>
            <a:ext cx="8531290" cy="4572000"/>
          </a:xfrm>
        </p:spPr>
        <p:txBody>
          <a:bodyPr/>
          <a:lstStyle/>
          <a:p>
            <a:r>
              <a:rPr lang="en-US" sz="2400" dirty="0"/>
              <a:t>The need for Load Resources with high set relays is the same today</a:t>
            </a:r>
          </a:p>
          <a:p>
            <a:r>
              <a:rPr lang="en-US" sz="2400" dirty="0"/>
              <a:t>From the ERCOT studies presented at the SIR Workshop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91EAE7-83F9-4031-A910-0B7786362C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650" y="2590800"/>
            <a:ext cx="7970520" cy="193921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044E12B-8994-49CC-9764-E143C5FFCE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650" y="4556916"/>
            <a:ext cx="8610600" cy="2072484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ADD34A3D-D11F-48EB-B48E-6DCD63FF80D4}"/>
              </a:ext>
            </a:extLst>
          </p:cNvPr>
          <p:cNvSpPr/>
          <p:nvPr/>
        </p:nvSpPr>
        <p:spPr bwMode="auto">
          <a:xfrm>
            <a:off x="838200" y="3505200"/>
            <a:ext cx="457200" cy="381000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2607568C-1737-40C4-B447-62AD044C3267}"/>
              </a:ext>
            </a:extLst>
          </p:cNvPr>
          <p:cNvSpPr/>
          <p:nvPr/>
        </p:nvSpPr>
        <p:spPr bwMode="auto">
          <a:xfrm>
            <a:off x="304800" y="3429000"/>
            <a:ext cx="914400" cy="533400"/>
          </a:xfrm>
          <a:prstGeom prst="ellipse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CCCE383-D46F-4F04-919F-EEE349ABDA5B}"/>
              </a:ext>
            </a:extLst>
          </p:cNvPr>
          <p:cNvSpPr/>
          <p:nvPr/>
        </p:nvSpPr>
        <p:spPr bwMode="auto">
          <a:xfrm>
            <a:off x="304800" y="5461247"/>
            <a:ext cx="914400" cy="533400"/>
          </a:xfrm>
          <a:prstGeom prst="ellipse">
            <a:avLst/>
          </a:prstGeom>
          <a:noFill/>
          <a:ln w="412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065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0A1B7-60E1-45DC-A76C-1FAAD9C1C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7620000" cy="914400"/>
          </a:xfrm>
        </p:spPr>
        <p:txBody>
          <a:bodyPr/>
          <a:lstStyle/>
          <a:p>
            <a:r>
              <a:rPr lang="en-US" dirty="0"/>
              <a:t>Operations without Load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1D257-C13C-45D8-94EA-A11684867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572000"/>
          </a:xfrm>
        </p:spPr>
        <p:txBody>
          <a:bodyPr/>
          <a:lstStyle/>
          <a:p>
            <a:r>
              <a:rPr lang="en-US" sz="2800" dirty="0"/>
              <a:t>Generators would have to carry the responsive reserves</a:t>
            </a:r>
          </a:p>
          <a:p>
            <a:pPr marL="746125" lvl="1" indent="-401638">
              <a:spcBef>
                <a:spcPts val="0"/>
              </a:spcBef>
            </a:pPr>
            <a:r>
              <a:rPr lang="en-US" sz="2000" dirty="0"/>
              <a:t>20 of the 25 Scenarios studied by ERCOT would see minimum responsive reserves increase</a:t>
            </a:r>
          </a:p>
          <a:p>
            <a:pPr marL="746125" lvl="1" indent="-401638">
              <a:spcBef>
                <a:spcPts val="0"/>
              </a:spcBef>
            </a:pPr>
            <a:r>
              <a:rPr lang="en-US" sz="2000" dirty="0"/>
              <a:t>One Scenario would require a minimum of 5246 MWs be carried on generators.  </a:t>
            </a:r>
          </a:p>
          <a:p>
            <a:pPr marL="746125" lvl="1" indent="-401638">
              <a:spcBef>
                <a:spcPts val="0"/>
              </a:spcBef>
            </a:pPr>
            <a:r>
              <a:rPr lang="en-US" sz="2000" dirty="0"/>
              <a:t>Over half would see minimum reserves over 3000 MWs</a:t>
            </a:r>
          </a:p>
          <a:p>
            <a:r>
              <a:rPr lang="en-US" sz="2800" dirty="0"/>
              <a:t>Generators carrying this much minimum reserve and limited to 20% of HSL would be operating a very low incremental costs</a:t>
            </a:r>
          </a:p>
          <a:p>
            <a:pPr marL="746125" lvl="1" indent="-401638">
              <a:spcBef>
                <a:spcPts val="0"/>
              </a:spcBef>
            </a:pPr>
            <a:r>
              <a:rPr lang="en-US" sz="2000" dirty="0"/>
              <a:t>Market LMPs for energy would be very low</a:t>
            </a:r>
          </a:p>
          <a:p>
            <a:pPr marL="746125" lvl="1" indent="-401638">
              <a:spcBef>
                <a:spcPts val="0"/>
              </a:spcBef>
            </a:pPr>
            <a:r>
              <a:rPr lang="en-US" sz="2000" dirty="0"/>
              <a:t>Predicting hourly minimum reserve requirements would be unknown until after the DAM</a:t>
            </a:r>
          </a:p>
        </p:txBody>
      </p:sp>
    </p:spTree>
    <p:extLst>
      <p:ext uri="{BB962C8B-B14F-4D97-AF65-F5344CB8AC3E}">
        <p14:creationId xmlns:p14="http://schemas.microsoft.com/office/powerpoint/2010/main" val="2867921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A841E-6124-4117-9561-12ADDBE3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 Resource Companies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DD49FF-5C8B-4C35-B7AB-5B224E66B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649" y="1371600"/>
            <a:ext cx="8229600" cy="4572000"/>
          </a:xfrm>
        </p:spPr>
        <p:txBody>
          <a:bodyPr/>
          <a:lstStyle/>
          <a:p>
            <a:r>
              <a:rPr lang="en-US" sz="2400" dirty="0"/>
              <a:t>Operate to produce an end use product such as air separation gases, chlorine, etc.</a:t>
            </a:r>
          </a:p>
          <a:p>
            <a:r>
              <a:rPr lang="en-US" sz="2400" dirty="0"/>
              <a:t>Some REPs sell “firm” power to these customers with reduced prices for energy if the LR provides AS</a:t>
            </a:r>
          </a:p>
          <a:p>
            <a:pPr lvl="1"/>
            <a:r>
              <a:rPr lang="en-US" sz="2000" dirty="0"/>
              <a:t>Price takers in the DAM for Responsive Reserves</a:t>
            </a:r>
          </a:p>
          <a:p>
            <a:pPr lvl="1"/>
            <a:r>
              <a:rPr lang="en-US" sz="2000" dirty="0"/>
              <a:t>Self provided by the QSE</a:t>
            </a:r>
          </a:p>
          <a:p>
            <a:r>
              <a:rPr lang="en-US" sz="2400" dirty="0"/>
              <a:t>These LR companies can typically interrupt their entire load at any moment</a:t>
            </a:r>
          </a:p>
          <a:p>
            <a:r>
              <a:rPr lang="en-US" sz="2400" dirty="0"/>
              <a:t>Retail “firm” power costs more than taking power at LMP and interrupting when prices are high</a:t>
            </a:r>
          </a:p>
          <a:p>
            <a:r>
              <a:rPr lang="en-US" sz="2400" dirty="0"/>
              <a:t>Many LR providers do not want to be in the electric power markets</a:t>
            </a:r>
          </a:p>
          <a:p>
            <a:pPr lvl="1"/>
            <a:r>
              <a:rPr lang="en-US" sz="2000" dirty="0"/>
              <a:t>Not in their business model</a:t>
            </a:r>
          </a:p>
        </p:txBody>
      </p:sp>
    </p:spTree>
    <p:extLst>
      <p:ext uri="{BB962C8B-B14F-4D97-AF65-F5344CB8AC3E}">
        <p14:creationId xmlns:p14="http://schemas.microsoft.com/office/powerpoint/2010/main" val="1431402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2EF8C-7E9F-48C5-9640-A91A7C485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7696200" cy="914400"/>
          </a:xfrm>
        </p:spPr>
        <p:txBody>
          <a:bodyPr/>
          <a:lstStyle/>
          <a:p>
            <a:r>
              <a:rPr lang="en-US" dirty="0"/>
              <a:t>Load Resource Companies -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2569C4-921B-495C-A0BD-97C842274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539" y="1377820"/>
            <a:ext cx="8229600" cy="4572000"/>
          </a:xfrm>
        </p:spPr>
        <p:txBody>
          <a:bodyPr/>
          <a:lstStyle/>
          <a:p>
            <a:r>
              <a:rPr lang="en-US" sz="2400" dirty="0"/>
              <a:t>If being a price taker is no longer available to LRs, will they exit the DAM for AS</a:t>
            </a:r>
          </a:p>
          <a:p>
            <a:r>
              <a:rPr lang="en-US" sz="2400" dirty="0"/>
              <a:t>Offers for “firm” retail power are difficult to price with unknowable premiums </a:t>
            </a:r>
          </a:p>
          <a:p>
            <a:r>
              <a:rPr lang="en-US" sz="2400" dirty="0"/>
              <a:t>Will current LR companies choose to become LMP consumers and simply interrupt when prices are high?</a:t>
            </a:r>
          </a:p>
          <a:p>
            <a:r>
              <a:rPr lang="en-US" sz="2400" dirty="0"/>
              <a:t>Can the market operate successfully with very high minimum reserves?</a:t>
            </a:r>
          </a:p>
          <a:p>
            <a:r>
              <a:rPr lang="en-US" sz="2400" dirty="0"/>
              <a:t>Does this NPRR need to re-design the EEA if LRs do not show up?</a:t>
            </a:r>
          </a:p>
          <a:p>
            <a:pPr lvl="1"/>
            <a:r>
              <a:rPr lang="en-US" sz="2000" dirty="0"/>
              <a:t>How do we manage only partial fulfillment of LR in Responsive?</a:t>
            </a:r>
          </a:p>
        </p:txBody>
      </p:sp>
    </p:spTree>
    <p:extLst>
      <p:ext uri="{BB962C8B-B14F-4D97-AF65-F5344CB8AC3E}">
        <p14:creationId xmlns:p14="http://schemas.microsoft.com/office/powerpoint/2010/main" val="3271298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4FCD5-69D5-4A80-A463-FE68F24FE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EF792-08CB-4A5C-8685-FBCC2AA02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400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1636653580"/>
      </p:ext>
    </p:extLst>
  </p:cSld>
  <p:clrMapOvr>
    <a:masterClrMapping/>
  </p:clrMapOvr>
</p:sld>
</file>

<file path=ppt/theme/theme1.xml><?xml version="1.0" encoding="utf-8"?>
<a:theme xmlns:a="http://schemas.openxmlformats.org/drawingml/2006/main" name="Floyds Favorite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  <a:ln>
          <a:solidFill>
            <a:schemeClr val="tx1"/>
          </a:solidFill>
        </a:ln>
        <a:effectLst/>
      </a:spPr>
      <a:bodyPr wrap="square" rtlCol="0">
        <a:spAutoFit/>
      </a:bodyPr>
      <a:lstStyle>
        <a:defPPr>
          <a:defRPr sz="1200" dirty="0"/>
        </a:defPPr>
      </a:lstStyle>
    </a:tx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TBD Forecasting 020811 [Compatibility Mode]" id="{1A94F71D-B503-4630-A6F5-B9A1DBF1C7DE}" vid="{06647D38-19FA-4B5B-8937-D7A75137AD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Floyds Favorite</Template>
  <TotalTime>362</TotalTime>
  <Words>405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Times New Roman</vt:lpstr>
      <vt:lpstr>Wingdings</vt:lpstr>
      <vt:lpstr>Floyds Favorite</vt:lpstr>
      <vt:lpstr>NPRR848, Separate Clearing Price for RRS</vt:lpstr>
      <vt:lpstr>The Historical Problem</vt:lpstr>
      <vt:lpstr>Today</vt:lpstr>
      <vt:lpstr>Operations without Load Resources</vt:lpstr>
      <vt:lpstr>Load Resource Companies</vt:lpstr>
      <vt:lpstr>Load Resource Companies - Future</vt:lpstr>
      <vt:lpstr> </vt:lpstr>
    </vt:vector>
  </TitlesOfParts>
  <Company>Reliant Energy,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NPRR848, Separate Clearing Price for RRS</dc:title>
  <dc:creator>Floyd Trefny</dc:creator>
  <cp:lastModifiedBy>Floyd Trefny</cp:lastModifiedBy>
  <cp:revision>17</cp:revision>
  <dcterms:created xsi:type="dcterms:W3CDTF">2018-02-09T15:09:27Z</dcterms:created>
  <dcterms:modified xsi:type="dcterms:W3CDTF">2018-02-12T18:08:30Z</dcterms:modified>
</cp:coreProperties>
</file>