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7" r:id="rId4"/>
    <p:sldId id="264" r:id="rId5"/>
    <p:sldId id="265" r:id="rId6"/>
    <p:sldId id="260" r:id="rId7"/>
    <p:sldId id="266" r:id="rId8"/>
    <p:sldId id="268" r:id="rId9"/>
    <p:sldId id="269" r:id="rId10"/>
    <p:sldId id="263" r:id="rId11"/>
    <p:sldId id="258" r:id="rId12"/>
    <p:sldId id="257" r:id="rId13"/>
    <p:sldId id="256"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66" d="100"/>
          <a:sy n="66" d="100"/>
        </p:scale>
        <p:origin x="526" y="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09941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51276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72873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05050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F2294-117C-4C6C-9B34-7CB6192AA43B}"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92674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BF2294-117C-4C6C-9B34-7CB6192AA43B}"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185214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BF2294-117C-4C6C-9B34-7CB6192AA43B}"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95257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BF2294-117C-4C6C-9B34-7CB6192AA43B}"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140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F2294-117C-4C6C-9B34-7CB6192AA43B}"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47631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BF2294-117C-4C6C-9B34-7CB6192AA43B}"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415155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BF2294-117C-4C6C-9B34-7CB6192AA43B}"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194323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F2294-117C-4C6C-9B34-7CB6192AA43B}" type="datetimeFigureOut">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3E481-22AD-46FC-8C83-E0EA630E9305}" type="slidenum">
              <a:rPr lang="en-US" smtClean="0"/>
              <a:t>‹#›</a:t>
            </a:fld>
            <a:endParaRPr lang="en-US"/>
          </a:p>
        </p:txBody>
      </p:sp>
    </p:spTree>
    <p:extLst>
      <p:ext uri="{BB962C8B-B14F-4D97-AF65-F5344CB8AC3E}">
        <p14:creationId xmlns:p14="http://schemas.microsoft.com/office/powerpoint/2010/main" val="1230467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chemeClr val="accent4">
                    <a:lumMod val="50000"/>
                  </a:schemeClr>
                </a:solidFill>
                <a:effectLst>
                  <a:outerShdw blurRad="38100" dist="38100" dir="2700000" algn="tl">
                    <a:srgbClr val="000000">
                      <a:alpha val="43137"/>
                    </a:srgbClr>
                  </a:outerShdw>
                </a:effectLst>
              </a:rPr>
              <a:t>PWG</a:t>
            </a:r>
            <a:br>
              <a:rPr lang="en-US" b="1" dirty="0">
                <a:solidFill>
                  <a:schemeClr val="accent4">
                    <a:lumMod val="50000"/>
                  </a:schemeClr>
                </a:solidFill>
                <a:effectLst>
                  <a:outerShdw blurRad="38100" dist="38100" dir="2700000" algn="tl">
                    <a:srgbClr val="000000">
                      <a:alpha val="43137"/>
                    </a:srgbClr>
                  </a:outerShdw>
                </a:effectLst>
              </a:rPr>
            </a:br>
            <a:r>
              <a:rPr lang="en-US" b="1" dirty="0">
                <a:solidFill>
                  <a:schemeClr val="accent4">
                    <a:lumMod val="50000"/>
                  </a:schemeClr>
                </a:solidFill>
                <a:effectLst>
                  <a:outerShdw blurRad="38100" dist="38100" dir="2700000" algn="tl">
                    <a:srgbClr val="000000">
                      <a:alpha val="43137"/>
                    </a:srgbClr>
                  </a:outerShdw>
                </a:effectLst>
              </a:rPr>
              <a:t>Discussion Annual Validation 2017</a:t>
            </a:r>
          </a:p>
        </p:txBody>
      </p:sp>
      <p:sp>
        <p:nvSpPr>
          <p:cNvPr id="3" name="Subtitle 2"/>
          <p:cNvSpPr>
            <a:spLocks noGrp="1"/>
          </p:cNvSpPr>
          <p:nvPr>
            <p:ph type="subTitle" idx="1"/>
          </p:nvPr>
        </p:nvSpPr>
        <p:spPr/>
        <p:txBody>
          <a:bodyPr>
            <a:normAutofit fontScale="92500" lnSpcReduction="20000"/>
          </a:bodyPr>
          <a:lstStyle/>
          <a:p>
            <a:r>
              <a:rPr lang="en-US" dirty="0">
                <a:solidFill>
                  <a:schemeClr val="accent4">
                    <a:lumMod val="50000"/>
                  </a:schemeClr>
                </a:solidFill>
              </a:rPr>
              <a:t>An investigative discussion into Residential Changes from Annual Validation 2017</a:t>
            </a:r>
          </a:p>
          <a:p>
            <a:r>
              <a:rPr lang="en-US" dirty="0">
                <a:solidFill>
                  <a:schemeClr val="accent4">
                    <a:lumMod val="50000"/>
                  </a:schemeClr>
                </a:solidFill>
              </a:rPr>
              <a:t>Nikki </a:t>
            </a:r>
            <a:r>
              <a:rPr lang="en-US" dirty="0" err="1">
                <a:solidFill>
                  <a:schemeClr val="accent4">
                    <a:lumMod val="50000"/>
                  </a:schemeClr>
                </a:solidFill>
              </a:rPr>
              <a:t>Mckenna</a:t>
            </a:r>
            <a:endParaRPr lang="en-US" dirty="0">
              <a:solidFill>
                <a:schemeClr val="accent4">
                  <a:lumMod val="50000"/>
                </a:schemeClr>
              </a:solidFill>
            </a:endParaRPr>
          </a:p>
          <a:p>
            <a:r>
              <a:rPr lang="en-US" dirty="0">
                <a:solidFill>
                  <a:schemeClr val="accent4">
                    <a:lumMod val="50000"/>
                  </a:schemeClr>
                </a:solidFill>
              </a:rPr>
              <a:t>ERCOT</a:t>
            </a:r>
          </a:p>
          <a:p>
            <a:r>
              <a:rPr lang="en-US" dirty="0">
                <a:solidFill>
                  <a:schemeClr val="accent4">
                    <a:lumMod val="50000"/>
                  </a:schemeClr>
                </a:solidFill>
              </a:rPr>
              <a:t>2017</a:t>
            </a:r>
          </a:p>
        </p:txBody>
      </p:sp>
    </p:spTree>
    <p:extLst>
      <p:ext uri="{BB962C8B-B14F-4D97-AF65-F5344CB8AC3E}">
        <p14:creationId xmlns:p14="http://schemas.microsoft.com/office/powerpoint/2010/main" val="1287738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50000"/>
                  </a:schemeClr>
                </a:solidFill>
                <a:effectLst>
                  <a:outerShdw blurRad="38100" dist="38100" dir="2700000" algn="tl">
                    <a:srgbClr val="000000">
                      <a:alpha val="43137"/>
                    </a:srgbClr>
                  </a:outerShdw>
                </a:effectLst>
              </a:rPr>
              <a:t>Weather</a:t>
            </a:r>
          </a:p>
        </p:txBody>
      </p:sp>
      <p:sp>
        <p:nvSpPr>
          <p:cNvPr id="3" name="Text Placeholder 2"/>
          <p:cNvSpPr>
            <a:spLocks noGrp="1"/>
          </p:cNvSpPr>
          <p:nvPr>
            <p:ph type="body" idx="1"/>
          </p:nvPr>
        </p:nvSpPr>
        <p:spPr/>
        <p:txBody>
          <a:bodyPr/>
          <a:lstStyle/>
          <a:p>
            <a:r>
              <a:rPr lang="en-US" dirty="0"/>
              <a:t>Weather trends for the Coast </a:t>
            </a:r>
            <a:r>
              <a:rPr lang="en-US" dirty="0" err="1"/>
              <a:t>weatherzone</a:t>
            </a:r>
            <a:r>
              <a:rPr lang="en-US" dirty="0"/>
              <a:t> for January and February for AV periods for 2015, 2016 and 2017</a:t>
            </a:r>
          </a:p>
        </p:txBody>
      </p:sp>
    </p:spTree>
    <p:extLst>
      <p:ext uri="{BB962C8B-B14F-4D97-AF65-F5344CB8AC3E}">
        <p14:creationId xmlns:p14="http://schemas.microsoft.com/office/powerpoint/2010/main" val="149789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8400318" cy="5004708"/>
          </a:xfrm>
          <a:prstGeom prst="rect">
            <a:avLst/>
          </a:prstGeom>
        </p:spPr>
      </p:pic>
      <p:sp>
        <p:nvSpPr>
          <p:cNvPr id="4" name="TextBox 3"/>
          <p:cNvSpPr txBox="1"/>
          <p:nvPr/>
        </p:nvSpPr>
        <p:spPr>
          <a:xfrm>
            <a:off x="53067" y="5519058"/>
            <a:ext cx="8413297" cy="1631216"/>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3 of 6   &gt;=.6</a:t>
            </a:r>
          </a:p>
          <a:p>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466364" y="136072"/>
            <a:ext cx="3616779" cy="3693319"/>
          </a:xfrm>
          <a:prstGeom prst="rect">
            <a:avLst/>
          </a:prstGeom>
          <a:noFill/>
        </p:spPr>
        <p:txBody>
          <a:bodyPr wrap="square" rtlCol="0">
            <a:spAutoFit/>
          </a:bodyPr>
          <a:lstStyle/>
          <a:p>
            <a:r>
              <a:rPr lang="en-US" dirty="0" err="1">
                <a:solidFill>
                  <a:schemeClr val="accent4">
                    <a:lumMod val="50000"/>
                  </a:schemeClr>
                </a:solidFill>
                <a:latin typeface="Times New Roman" panose="02020603050405020304" pitchFamily="18" charset="0"/>
                <a:cs typeface="Times New Roman" panose="02020603050405020304" pitchFamily="18" charset="0"/>
              </a:rPr>
              <a:t>ResLo</a:t>
            </a:r>
            <a:r>
              <a:rPr lang="en-US" dirty="0">
                <a:solidFill>
                  <a:schemeClr val="accent4">
                    <a:lumMod val="50000"/>
                  </a:schemeClr>
                </a:solidFill>
                <a:latin typeface="Times New Roman" panose="02020603050405020304" pitchFamily="18" charset="0"/>
                <a:cs typeface="Times New Roman" panose="02020603050405020304" pitchFamily="18" charset="0"/>
              </a:rPr>
              <a:t> to </a:t>
            </a:r>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 78,656</a:t>
            </a:r>
          </a:p>
          <a:p>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 to </a:t>
            </a:r>
            <a:r>
              <a:rPr lang="en-US" dirty="0" err="1">
                <a:solidFill>
                  <a:schemeClr val="accent4">
                    <a:lumMod val="50000"/>
                  </a:schemeClr>
                </a:solidFill>
                <a:latin typeface="Times New Roman" panose="02020603050405020304" pitchFamily="18" charset="0"/>
                <a:cs typeface="Times New Roman" panose="02020603050405020304" pitchFamily="18" charset="0"/>
              </a:rPr>
              <a:t>ResLo</a:t>
            </a:r>
            <a:r>
              <a:rPr lang="en-US" dirty="0">
                <a:solidFill>
                  <a:schemeClr val="accent4">
                    <a:lumMod val="50000"/>
                  </a:schemeClr>
                </a:solidFill>
                <a:latin typeface="Times New Roman" panose="02020603050405020304" pitchFamily="18" charset="0"/>
                <a:cs typeface="Times New Roman" panose="02020603050405020304" pitchFamily="18" charset="0"/>
              </a:rPr>
              <a:t>: 26,420</a:t>
            </a:r>
          </a:p>
          <a:p>
            <a:endParaRPr lang="en-US" dirty="0">
              <a:solidFill>
                <a:schemeClr val="accent4">
                  <a:lumMod val="50000"/>
                </a:schemeClr>
              </a:solidFill>
              <a:latin typeface="Times New Roman" panose="02020603050405020304" pitchFamily="18" charset="0"/>
              <a:cs typeface="Times New Roman" panose="02020603050405020304" pitchFamily="18" charset="0"/>
            </a:endParaRPr>
          </a:p>
          <a:p>
            <a:endParaRPr lang="en-US" dirty="0">
              <a:solidFill>
                <a:schemeClr val="accent4">
                  <a:lumMod val="50000"/>
                </a:schemeClr>
              </a:solidFill>
              <a:latin typeface="Times New Roman" panose="02020603050405020304" pitchFamily="18" charset="0"/>
              <a:cs typeface="Times New Roman" panose="02020603050405020304" pitchFamily="18" charset="0"/>
            </a:endParaRPr>
          </a:p>
          <a:p>
            <a:r>
              <a:rPr lang="en-US" dirty="0">
                <a:solidFill>
                  <a:schemeClr val="accent4">
                    <a:lumMod val="50000"/>
                  </a:schemeClr>
                </a:solidFill>
                <a:latin typeface="Times New Roman" panose="02020603050405020304" pitchFamily="18" charset="0"/>
                <a:cs typeface="Times New Roman" panose="02020603050405020304" pitchFamily="18" charset="0"/>
              </a:rPr>
              <a:t>For the 2015 Annual Validation period, three winters were looked at: 2013, 2014 and 2015.  As depicted in the graph to the left, it is safe to say those were three cool (cold) winters, thus it makes sense to have such a high number of changes to </a:t>
            </a:r>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650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3286" y="134927"/>
            <a:ext cx="8105326" cy="4828959"/>
          </a:xfrm>
          <a:prstGeom prst="rect">
            <a:avLst/>
          </a:prstGeom>
        </p:spPr>
      </p:pic>
      <p:sp>
        <p:nvSpPr>
          <p:cNvPr id="3" name="TextBox 2"/>
          <p:cNvSpPr txBox="1"/>
          <p:nvPr/>
        </p:nvSpPr>
        <p:spPr>
          <a:xfrm>
            <a:off x="53067" y="5763988"/>
            <a:ext cx="8413297" cy="1631216"/>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3 of 6   &gt;=.6</a:t>
            </a:r>
          </a:p>
          <a:p>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466364" y="136072"/>
            <a:ext cx="3616779" cy="3600986"/>
          </a:xfrm>
          <a:prstGeom prst="rect">
            <a:avLst/>
          </a:prstGeom>
          <a:noFill/>
        </p:spPr>
        <p:txBody>
          <a:bodyPr wrap="square" rtlCol="0">
            <a:spAutoFit/>
          </a:bodyPr>
          <a:lstStyle/>
          <a:p>
            <a:r>
              <a:rPr lang="en-US" sz="1600" dirty="0" err="1">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a:solidFill>
                  <a:schemeClr val="accent4">
                    <a:lumMod val="50000"/>
                  </a:schemeClr>
                </a:solidFill>
                <a:latin typeface="Times New Roman" panose="02020603050405020304" pitchFamily="18" charset="0"/>
                <a:cs typeface="Times New Roman" panose="02020603050405020304" pitchFamily="18" charset="0"/>
              </a:rPr>
              <a:t>: 21,089</a:t>
            </a:r>
          </a:p>
          <a:p>
            <a:r>
              <a:rPr lang="en-US" sz="1600" dirty="0" err="1">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a:solidFill>
                  <a:schemeClr val="accent4">
                    <a:lumMod val="50000"/>
                  </a:schemeClr>
                </a:solidFill>
                <a:latin typeface="Times New Roman" panose="02020603050405020304" pitchFamily="18" charset="0"/>
                <a:cs typeface="Times New Roman" panose="02020603050405020304" pitchFamily="18" charset="0"/>
              </a:rPr>
              <a:t>: 10,978</a:t>
            </a: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r>
              <a:rPr lang="en-US" sz="1600" dirty="0">
                <a:solidFill>
                  <a:schemeClr val="accent4">
                    <a:lumMod val="50000"/>
                  </a:schemeClr>
                </a:solidFill>
                <a:latin typeface="Times New Roman" panose="02020603050405020304" pitchFamily="18" charset="0"/>
                <a:cs typeface="Times New Roman" panose="02020603050405020304" pitchFamily="18" charset="0"/>
              </a:rPr>
              <a:t>For the 2016 Annual Validation period, the 2013 winter is dropped off( the warmest of the last three winters) and 2016 is brought on and it is similar to the remaining two winters (2015 and 2014). Since the weather is similar, it is acceptable the correlation values would be similar, thus very few changes. </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37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2053" y="90684"/>
            <a:ext cx="8056254" cy="4799723"/>
          </a:xfrm>
          <a:prstGeom prst="rect">
            <a:avLst/>
          </a:prstGeom>
        </p:spPr>
      </p:pic>
      <p:sp>
        <p:nvSpPr>
          <p:cNvPr id="6" name="TextBox 5"/>
          <p:cNvSpPr txBox="1"/>
          <p:nvPr/>
        </p:nvSpPr>
        <p:spPr>
          <a:xfrm>
            <a:off x="102053" y="5698671"/>
            <a:ext cx="8413297" cy="1631216"/>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3 of 6   &gt;=.6</a:t>
            </a:r>
          </a:p>
          <a:p>
            <a:r>
              <a:rPr lang="en-US" sz="3200" dirty="0" err="1">
                <a:latin typeface="Times New Roman" panose="02020603050405020304" pitchFamily="18" charset="0"/>
                <a:cs typeface="Times New Roman" panose="02020603050405020304" pitchFamily="18" charset="0"/>
              </a:rPr>
              <a:t>ResHi</a:t>
            </a:r>
            <a:r>
              <a:rPr lang="en-US" sz="3200" dirty="0">
                <a:latin typeface="Times New Roman" panose="02020603050405020304" pitchFamily="18" charset="0"/>
                <a:cs typeface="Times New Roman" panose="02020603050405020304" pitchFamily="18" charset="0"/>
              </a:rPr>
              <a:t> to </a:t>
            </a:r>
            <a:r>
              <a:rPr lang="en-US" sz="3200" dirty="0" err="1">
                <a:latin typeface="Times New Roman" panose="02020603050405020304" pitchFamily="18" charset="0"/>
                <a:cs typeface="Times New Roman" panose="02020603050405020304" pitchFamily="18" charset="0"/>
              </a:rPr>
              <a:t>ResLo</a:t>
            </a:r>
            <a:r>
              <a:rPr lang="en-US" sz="3200" dirty="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8343900" y="176893"/>
            <a:ext cx="3616779" cy="2862322"/>
          </a:xfrm>
          <a:prstGeom prst="rect">
            <a:avLst/>
          </a:prstGeom>
          <a:noFill/>
        </p:spPr>
        <p:txBody>
          <a:bodyPr wrap="square" rtlCol="0">
            <a:spAutoFit/>
          </a:bodyPr>
          <a:lstStyle/>
          <a:p>
            <a:r>
              <a:rPr lang="en-US" sz="1600" dirty="0" err="1">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a:solidFill>
                  <a:schemeClr val="accent4">
                    <a:lumMod val="50000"/>
                  </a:schemeClr>
                </a:solidFill>
                <a:latin typeface="Times New Roman" panose="02020603050405020304" pitchFamily="18" charset="0"/>
                <a:cs typeface="Times New Roman" panose="02020603050405020304" pitchFamily="18" charset="0"/>
              </a:rPr>
              <a:t>: 15,734</a:t>
            </a:r>
          </a:p>
          <a:p>
            <a:r>
              <a:rPr lang="en-US" sz="1600" dirty="0" err="1">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a:solidFill>
                  <a:schemeClr val="accent4">
                    <a:lumMod val="50000"/>
                  </a:schemeClr>
                </a:solidFill>
                <a:latin typeface="Times New Roman" panose="02020603050405020304" pitchFamily="18" charset="0"/>
                <a:cs typeface="Times New Roman" panose="02020603050405020304" pitchFamily="18" charset="0"/>
              </a:rPr>
              <a:t>: 27,771</a:t>
            </a: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r>
              <a:rPr lang="en-US" sz="1600" dirty="0">
                <a:solidFill>
                  <a:schemeClr val="accent4">
                    <a:lumMod val="50000"/>
                  </a:schemeClr>
                </a:solidFill>
                <a:latin typeface="Times New Roman" panose="02020603050405020304" pitchFamily="18" charset="0"/>
                <a:cs typeface="Times New Roman" panose="02020603050405020304" pitchFamily="18" charset="0"/>
              </a:rPr>
              <a:t>For the 2017 Annual Validation period, the 2014 winter dropped off and the 2017 winter came on, a very warm winter, thus adding many more observations with a low correlation. </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592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022" y="881742"/>
            <a:ext cx="4009572"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No significant flaws were found in the AMS/IDR algorithm for Residential Changes</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Changes are highly dependent on type of winter</a:t>
            </a:r>
          </a:p>
        </p:txBody>
      </p:sp>
      <p:sp>
        <p:nvSpPr>
          <p:cNvPr id="3" name="Title 1"/>
          <p:cNvSpPr txBox="1">
            <a:spLocks/>
          </p:cNvSpPr>
          <p:nvPr/>
        </p:nvSpPr>
        <p:spPr>
          <a:xfrm>
            <a:off x="244021" y="146956"/>
            <a:ext cx="3683000" cy="90487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4">
                    <a:lumMod val="50000"/>
                  </a:schemeClr>
                </a:solidFill>
                <a:effectLst>
                  <a:outerShdw blurRad="38100" dist="38100" dir="2700000" algn="tl">
                    <a:srgbClr val="000000">
                      <a:alpha val="43137"/>
                    </a:srgbClr>
                  </a:outerShdw>
                </a:effectLst>
              </a:rPr>
              <a:t>Conclusions</a:t>
            </a:r>
          </a:p>
        </p:txBody>
      </p:sp>
      <p:sp>
        <p:nvSpPr>
          <p:cNvPr id="4" name="Title 1"/>
          <p:cNvSpPr txBox="1">
            <a:spLocks/>
          </p:cNvSpPr>
          <p:nvPr/>
        </p:nvSpPr>
        <p:spPr>
          <a:xfrm>
            <a:off x="6421664" y="146956"/>
            <a:ext cx="3683000" cy="90487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4">
                    <a:lumMod val="50000"/>
                  </a:schemeClr>
                </a:solidFill>
                <a:effectLst>
                  <a:outerShdw blurRad="38100" dist="38100" dir="2700000" algn="tl">
                    <a:srgbClr val="000000">
                      <a:alpha val="43137"/>
                    </a:srgbClr>
                  </a:outerShdw>
                </a:effectLst>
              </a:rPr>
              <a:t>Future Ideas</a:t>
            </a:r>
          </a:p>
        </p:txBody>
      </p:sp>
      <p:sp>
        <p:nvSpPr>
          <p:cNvPr id="5" name="TextBox 4"/>
          <p:cNvSpPr txBox="1"/>
          <p:nvPr/>
        </p:nvSpPr>
        <p:spPr>
          <a:xfrm>
            <a:off x="6258378" y="740228"/>
            <a:ext cx="4009572"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Once a RES Hi, always RES Hi</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Change the </a:t>
            </a:r>
            <a:r>
              <a:rPr lang="en-US" sz="2000"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a:solidFill>
                  <a:schemeClr val="accent4">
                    <a:lumMod val="50000"/>
                  </a:schemeClr>
                </a:solidFill>
                <a:latin typeface="Times New Roman" panose="02020603050405020304" pitchFamily="18" charset="0"/>
                <a:cs typeface="Times New Roman" panose="02020603050405020304" pitchFamily="18" charset="0"/>
              </a:rPr>
              <a:t> Factors and/or the algorithm, days included based on temp</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Only look at NIDR ESI IDs for Annual Validation</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11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dirty="0">
                <a:solidFill>
                  <a:schemeClr val="accent4">
                    <a:lumMod val="50000"/>
                  </a:schemeClr>
                </a:solidFill>
                <a:effectLst>
                  <a:outerShdw blurRad="38100" dist="38100" dir="2700000" algn="tl">
                    <a:srgbClr val="000000">
                      <a:alpha val="43137"/>
                    </a:srgbClr>
                  </a:outerShdw>
                </a:effectLst>
              </a:rPr>
              <a:t>Investigative Process</a:t>
            </a:r>
          </a:p>
        </p:txBody>
      </p:sp>
      <p:sp>
        <p:nvSpPr>
          <p:cNvPr id="4" name="TextBox 3"/>
          <p:cNvSpPr txBox="1"/>
          <p:nvPr/>
        </p:nvSpPr>
        <p:spPr>
          <a:xfrm>
            <a:off x="364671" y="1657350"/>
            <a:ext cx="11547022" cy="397031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Annual Validation algorithm for AMS changes was re-ran for 2015, 2016 and 2017.</a:t>
            </a: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Each AV has a three year period of look back (2015: 2015,2014 and 2013).</a:t>
            </a: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Only the winter months (January and February) are considered.</a:t>
            </a: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Process:</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Pull all the ESI ID’s in ERCOT</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Keep only those that are active</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Ensure they have 90% of monthly data for each of the 6 months looked at</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Calculate correlation of Average DB versus Daily Usage for each of the 6 months, changes as follows:</a:t>
            </a:r>
          </a:p>
          <a:p>
            <a:pPr marL="1200150" lvl="2" indent="-285750">
              <a:buFont typeface="Arial" panose="020B0604020202020204" pitchFamily="34" charset="0"/>
              <a:buChar char="•"/>
            </a:pPr>
            <a:r>
              <a:rPr lang="en-US" dirty="0" err="1">
                <a:solidFill>
                  <a:schemeClr val="accent4">
                    <a:lumMod val="50000"/>
                  </a:schemeClr>
                </a:solidFill>
                <a:latin typeface="Times New Roman" panose="02020603050405020304" pitchFamily="18" charset="0"/>
                <a:cs typeface="Times New Roman" panose="02020603050405020304" pitchFamily="18" charset="0"/>
              </a:rPr>
              <a:t>ResLo</a:t>
            </a:r>
            <a:r>
              <a:rPr lang="en-US" dirty="0">
                <a:solidFill>
                  <a:schemeClr val="accent4">
                    <a:lumMod val="50000"/>
                  </a:schemeClr>
                </a:solidFill>
                <a:latin typeface="Times New Roman" panose="02020603050405020304" pitchFamily="18" charset="0"/>
                <a:cs typeface="Times New Roman" panose="02020603050405020304" pitchFamily="18" charset="0"/>
              </a:rPr>
              <a:t> to </a:t>
            </a:r>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 3 of 6   &gt;=.6</a:t>
            </a:r>
          </a:p>
          <a:p>
            <a:pPr marL="1200150" lvl="2" indent="-285750">
              <a:buFont typeface="Arial" panose="020B0604020202020204" pitchFamily="34" charset="0"/>
              <a:buChar char="•"/>
            </a:pPr>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 to </a:t>
            </a:r>
            <a:r>
              <a:rPr lang="en-US" dirty="0" err="1">
                <a:solidFill>
                  <a:schemeClr val="accent4">
                    <a:lumMod val="50000"/>
                  </a:schemeClr>
                </a:solidFill>
                <a:latin typeface="Times New Roman" panose="02020603050405020304" pitchFamily="18" charset="0"/>
                <a:cs typeface="Times New Roman" panose="02020603050405020304" pitchFamily="18" charset="0"/>
              </a:rPr>
              <a:t>ResLo</a:t>
            </a:r>
            <a:r>
              <a:rPr lang="en-US" dirty="0">
                <a:solidFill>
                  <a:schemeClr val="accent4">
                    <a:lumMod val="50000"/>
                  </a:schemeClr>
                </a:solidFill>
                <a:latin typeface="Times New Roman" panose="02020603050405020304" pitchFamily="18" charset="0"/>
                <a:cs typeface="Times New Roman" panose="02020603050405020304" pitchFamily="18" charset="0"/>
              </a:rPr>
              <a:t>: 6 of 6   &lt;= .4</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52095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79" y="177347"/>
            <a:ext cx="10515600" cy="1325563"/>
          </a:xfrm>
        </p:spPr>
        <p:txBody>
          <a:bodyPr/>
          <a:lstStyle/>
          <a:p>
            <a:r>
              <a:rPr lang="en-US" b="1" dirty="0">
                <a:solidFill>
                  <a:schemeClr val="accent4">
                    <a:lumMod val="50000"/>
                  </a:schemeClr>
                </a:solidFill>
                <a:effectLst>
                  <a:outerShdw blurRad="38100" dist="38100" dir="2700000" algn="tl">
                    <a:srgbClr val="000000">
                      <a:alpha val="43137"/>
                    </a:srgbClr>
                  </a:outerShdw>
                </a:effectLst>
              </a:rPr>
              <a:t>Investigative Process, cont.</a:t>
            </a:r>
            <a:endParaRPr lang="en-US" dirty="0"/>
          </a:p>
        </p:txBody>
      </p:sp>
      <p:sp>
        <p:nvSpPr>
          <p:cNvPr id="3" name="Rectangle 2"/>
          <p:cNvSpPr/>
          <p:nvPr/>
        </p:nvSpPr>
        <p:spPr>
          <a:xfrm>
            <a:off x="370113" y="1596030"/>
            <a:ext cx="6389916" cy="3139321"/>
          </a:xfrm>
          <a:prstGeom prst="rect">
            <a:avLst/>
          </a:prstGeom>
        </p:spPr>
        <p:txBody>
          <a:bodyPr wrap="square">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Created a master database of all ESI ID’s and their </a:t>
            </a:r>
            <a:r>
              <a:rPr lang="en-US"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dirty="0">
                <a:solidFill>
                  <a:schemeClr val="accent4">
                    <a:lumMod val="50000"/>
                  </a:schemeClr>
                </a:solidFill>
                <a:latin typeface="Times New Roman" panose="02020603050405020304" pitchFamily="18" charset="0"/>
                <a:cs typeface="Times New Roman" panose="02020603050405020304" pitchFamily="18" charset="0"/>
              </a:rPr>
              <a:t> values for each of the AV Periods</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Master database was created using only CNP data</a:t>
            </a: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Looked at three different aspects:</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Flip Flops from year to year</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Verification of changes requested</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Weather</a:t>
            </a:r>
          </a:p>
        </p:txBody>
      </p:sp>
      <p:pic>
        <p:nvPicPr>
          <p:cNvPr id="5" name="Picture 4"/>
          <p:cNvPicPr>
            <a:picLocks noChangeAspect="1"/>
          </p:cNvPicPr>
          <p:nvPr/>
        </p:nvPicPr>
        <p:blipFill>
          <a:blip r:embed="rId2"/>
          <a:stretch>
            <a:fillRect/>
          </a:stretch>
        </p:blipFill>
        <p:spPr>
          <a:xfrm>
            <a:off x="6972058" y="692099"/>
            <a:ext cx="3317385" cy="5512758"/>
          </a:xfrm>
          <a:prstGeom prst="rect">
            <a:avLst/>
          </a:prstGeom>
        </p:spPr>
      </p:pic>
    </p:spTree>
    <p:extLst>
      <p:ext uri="{BB962C8B-B14F-4D97-AF65-F5344CB8AC3E}">
        <p14:creationId xmlns:p14="http://schemas.microsoft.com/office/powerpoint/2010/main" val="894783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50000"/>
                  </a:schemeClr>
                </a:solidFill>
                <a:effectLst>
                  <a:outerShdw blurRad="38100" dist="38100" dir="2700000" algn="tl">
                    <a:srgbClr val="000000">
                      <a:alpha val="43137"/>
                    </a:srgbClr>
                  </a:outerShdw>
                </a:effectLst>
              </a:rPr>
              <a:t>Flip Flops</a:t>
            </a:r>
          </a:p>
        </p:txBody>
      </p:sp>
    </p:spTree>
    <p:extLst>
      <p:ext uri="{BB962C8B-B14F-4D97-AF65-F5344CB8AC3E}">
        <p14:creationId xmlns:p14="http://schemas.microsoft.com/office/powerpoint/2010/main" val="48384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8650" y="1975758"/>
            <a:ext cx="11250386" cy="1631216"/>
          </a:xfrm>
          <a:prstGeom prst="rect">
            <a:avLst/>
          </a:prstGeom>
          <a:noFill/>
        </p:spPr>
        <p:txBody>
          <a:bodyPr wrap="square" rtlCol="0">
            <a:spAutoFit/>
          </a:bodyPr>
          <a:lstStyle/>
          <a:p>
            <a:r>
              <a:rPr lang="en-US" sz="2000" dirty="0">
                <a:solidFill>
                  <a:schemeClr val="accent4">
                    <a:lumMod val="50000"/>
                  </a:schemeClr>
                </a:solidFill>
                <a:latin typeface="Times New Roman" panose="02020603050405020304" pitchFamily="18" charset="0"/>
                <a:cs typeface="Times New Roman" panose="02020603050405020304" pitchFamily="18" charset="0"/>
              </a:rPr>
              <a:t>Presentation regarding flip flops from two years ago was for AMS/IDR changes only. </a:t>
            </a:r>
          </a:p>
          <a:p>
            <a:r>
              <a:rPr lang="en-US" sz="2000" dirty="0">
                <a:solidFill>
                  <a:schemeClr val="accent4">
                    <a:lumMod val="50000"/>
                  </a:schemeClr>
                </a:solidFill>
                <a:latin typeface="Times New Roman" panose="02020603050405020304" pitchFamily="18" charset="0"/>
                <a:cs typeface="Times New Roman" panose="02020603050405020304" pitchFamily="18" charset="0"/>
              </a:rPr>
              <a:t>To reiterate, it is not possible for IDR changes to flip flop in two consecutive years (2016 and 2017), however, an ESI ID can flop every two years (ex 2015 and 2017)</a:t>
            </a:r>
          </a:p>
          <a:p>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r>
              <a:rPr lang="en-US" sz="2000" dirty="0">
                <a:solidFill>
                  <a:schemeClr val="accent4">
                    <a:lumMod val="50000"/>
                  </a:schemeClr>
                </a:solidFill>
                <a:latin typeface="Times New Roman" panose="02020603050405020304" pitchFamily="18" charset="0"/>
                <a:cs typeface="Times New Roman" panose="02020603050405020304" pitchFamily="18" charset="0"/>
              </a:rPr>
              <a:t>It is possible, although not common, for NIDR ESI IDs to change every year as the algorithm is different</a:t>
            </a:r>
          </a:p>
        </p:txBody>
      </p:sp>
    </p:spTree>
    <p:extLst>
      <p:ext uri="{BB962C8B-B14F-4D97-AF65-F5344CB8AC3E}">
        <p14:creationId xmlns:p14="http://schemas.microsoft.com/office/powerpoint/2010/main" val="309210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0842" y="975965"/>
            <a:ext cx="3461657" cy="397031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For AV 2017 there were a total of 43,505 changes for CNP Residential.</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In comparing the change list sent to CNP for AV 2016 and AV2017, 6 ESI IDs were found on the list. </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Each of the 6 ESI IDs NIDR’s which can potentially flip flop.</a:t>
            </a:r>
          </a:p>
          <a:p>
            <a:endParaRPr lang="en-US" dirty="0"/>
          </a:p>
          <a:p>
            <a:endParaRPr lang="en-US" dirty="0"/>
          </a:p>
          <a:p>
            <a:endParaRPr lang="en-US" dirty="0"/>
          </a:p>
        </p:txBody>
      </p:sp>
      <p:sp>
        <p:nvSpPr>
          <p:cNvPr id="10" name="Title 9"/>
          <p:cNvSpPr>
            <a:spLocks noGrp="1"/>
          </p:cNvSpPr>
          <p:nvPr>
            <p:ph type="title"/>
          </p:nvPr>
        </p:nvSpPr>
        <p:spPr>
          <a:xfrm>
            <a:off x="0" y="-198210"/>
            <a:ext cx="10515600" cy="1325563"/>
          </a:xfrm>
        </p:spPr>
        <p:txBody>
          <a:bodyPr/>
          <a:lstStyle/>
          <a:p>
            <a:r>
              <a:rPr lang="en-US" b="1" dirty="0">
                <a:solidFill>
                  <a:schemeClr val="accent4">
                    <a:lumMod val="50000"/>
                  </a:schemeClr>
                </a:solidFill>
                <a:effectLst>
                  <a:outerShdw blurRad="38100" dist="38100" dir="2700000" algn="tl">
                    <a:srgbClr val="000000">
                      <a:alpha val="43137"/>
                    </a:srgbClr>
                  </a:outerShdw>
                </a:effectLst>
              </a:rPr>
              <a:t>AV 2016 to AV 2017</a:t>
            </a:r>
          </a:p>
        </p:txBody>
      </p:sp>
      <p:pic>
        <p:nvPicPr>
          <p:cNvPr id="4" name="Picture 3"/>
          <p:cNvPicPr>
            <a:picLocks noChangeAspect="1"/>
          </p:cNvPicPr>
          <p:nvPr/>
        </p:nvPicPr>
        <p:blipFill>
          <a:blip r:embed="rId2"/>
          <a:stretch>
            <a:fillRect/>
          </a:stretch>
        </p:blipFill>
        <p:spPr>
          <a:xfrm>
            <a:off x="4157984" y="2961124"/>
            <a:ext cx="7689629" cy="1465214"/>
          </a:xfrm>
          <a:prstGeom prst="rect">
            <a:avLst/>
          </a:prstGeom>
        </p:spPr>
      </p:pic>
    </p:spTree>
    <p:extLst>
      <p:ext uri="{BB962C8B-B14F-4D97-AF65-F5344CB8AC3E}">
        <p14:creationId xmlns:p14="http://schemas.microsoft.com/office/powerpoint/2010/main" val="299209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5687" y="946112"/>
            <a:ext cx="2892878" cy="480131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For AV 2017 there were a total of 43,505 changes for CNP Residential.</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In comparing the change list sent to CNP for </a:t>
            </a:r>
            <a:r>
              <a:rPr lang="en-US" u="sng" dirty="0">
                <a:solidFill>
                  <a:schemeClr val="accent4">
                    <a:lumMod val="50000"/>
                  </a:schemeClr>
                </a:solidFill>
                <a:latin typeface="Times New Roman" panose="02020603050405020304" pitchFamily="18" charset="0"/>
                <a:cs typeface="Times New Roman" panose="02020603050405020304" pitchFamily="18" charset="0"/>
              </a:rPr>
              <a:t>AV 2015 </a:t>
            </a:r>
            <a:r>
              <a:rPr lang="en-US" dirty="0">
                <a:solidFill>
                  <a:schemeClr val="accent4">
                    <a:lumMod val="50000"/>
                  </a:schemeClr>
                </a:solidFill>
                <a:latin typeface="Times New Roman" panose="02020603050405020304" pitchFamily="18" charset="0"/>
                <a:cs typeface="Times New Roman" panose="02020603050405020304" pitchFamily="18" charset="0"/>
              </a:rPr>
              <a:t>and AV2017, </a:t>
            </a:r>
            <a:r>
              <a:rPr lang="en-US" dirty="0">
                <a:solidFill>
                  <a:schemeClr val="accent5">
                    <a:lumMod val="75000"/>
                  </a:schemeClr>
                </a:solidFill>
                <a:latin typeface="Times New Roman" panose="02020603050405020304" pitchFamily="18" charset="0"/>
                <a:cs typeface="Times New Roman" panose="02020603050405020304" pitchFamily="18" charset="0"/>
              </a:rPr>
              <a:t>499</a:t>
            </a:r>
            <a:r>
              <a:rPr lang="en-US" dirty="0">
                <a:solidFill>
                  <a:schemeClr val="accent4">
                    <a:lumMod val="50000"/>
                  </a:schemeClr>
                </a:solidFill>
                <a:latin typeface="Times New Roman" panose="02020603050405020304" pitchFamily="18" charset="0"/>
                <a:cs typeface="Times New Roman" panose="02020603050405020304" pitchFamily="18" charset="0"/>
              </a:rPr>
              <a:t> ESI IDs were found on the list. </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Of the 499, 6 ESI ID’s were NIDR’s, leaving 493 ESI ID’s to be verified against the master </a:t>
            </a:r>
            <a:r>
              <a:rPr lang="en-US"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dirty="0">
                <a:solidFill>
                  <a:schemeClr val="accent4">
                    <a:lumMod val="50000"/>
                  </a:schemeClr>
                </a:solidFill>
                <a:latin typeface="Times New Roman" panose="02020603050405020304" pitchFamily="18" charset="0"/>
                <a:cs typeface="Times New Roman" panose="02020603050405020304" pitchFamily="18" charset="0"/>
              </a:rPr>
              <a:t> database</a:t>
            </a:r>
          </a:p>
          <a:p>
            <a:endParaRPr lang="en-US" dirty="0"/>
          </a:p>
          <a:p>
            <a:endParaRPr lang="en-US" dirty="0"/>
          </a:p>
        </p:txBody>
      </p:sp>
      <p:sp>
        <p:nvSpPr>
          <p:cNvPr id="10" name="Title 9"/>
          <p:cNvSpPr>
            <a:spLocks noGrp="1"/>
          </p:cNvSpPr>
          <p:nvPr>
            <p:ph type="title"/>
          </p:nvPr>
        </p:nvSpPr>
        <p:spPr>
          <a:xfrm>
            <a:off x="66148" y="-113805"/>
            <a:ext cx="10515600" cy="1325563"/>
          </a:xfrm>
        </p:spPr>
        <p:txBody>
          <a:bodyPr/>
          <a:lstStyle/>
          <a:p>
            <a:r>
              <a:rPr lang="en-US" b="1" dirty="0">
                <a:solidFill>
                  <a:schemeClr val="accent4">
                    <a:lumMod val="50000"/>
                  </a:schemeClr>
                </a:solidFill>
                <a:effectLst>
                  <a:outerShdw blurRad="38100" dist="38100" dir="2700000" algn="tl">
                    <a:srgbClr val="000000">
                      <a:alpha val="43137"/>
                    </a:srgbClr>
                  </a:outerShdw>
                </a:effectLst>
              </a:rPr>
              <a:t>AV 2015 to AV 2017</a:t>
            </a:r>
          </a:p>
        </p:txBody>
      </p:sp>
      <p:sp>
        <p:nvSpPr>
          <p:cNvPr id="11" name="TextBox 10"/>
          <p:cNvSpPr txBox="1"/>
          <p:nvPr/>
        </p:nvSpPr>
        <p:spPr>
          <a:xfrm>
            <a:off x="195943" y="5459717"/>
            <a:ext cx="5421086" cy="1508105"/>
          </a:xfrm>
          <a:prstGeom prst="rect">
            <a:avLst/>
          </a:prstGeom>
          <a:noFill/>
        </p:spPr>
        <p:txBody>
          <a:bodyPr wrap="square" rtlCol="0">
            <a:spAutoFit/>
          </a:bodyPr>
          <a:lstStyle/>
          <a:p>
            <a:r>
              <a:rPr lang="en-US" sz="2800" b="1" dirty="0" err="1">
                <a:solidFill>
                  <a:schemeClr val="accent5">
                    <a:lumMod val="50000"/>
                  </a:schemeClr>
                </a:solidFill>
                <a:latin typeface="Times New Roman" panose="02020603050405020304" pitchFamily="18" charset="0"/>
                <a:cs typeface="Times New Roman" panose="02020603050405020304" pitchFamily="18" charset="0"/>
              </a:rPr>
              <a:t>ResLo</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to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ResHi</a:t>
            </a:r>
            <a:r>
              <a:rPr lang="en-US" sz="2800" b="1" dirty="0">
                <a:solidFill>
                  <a:schemeClr val="accent5">
                    <a:lumMod val="50000"/>
                  </a:schemeClr>
                </a:solidFill>
                <a:latin typeface="Times New Roman" panose="02020603050405020304" pitchFamily="18" charset="0"/>
                <a:cs typeface="Times New Roman" panose="02020603050405020304" pitchFamily="18" charset="0"/>
              </a:rPr>
              <a:t>: 3 of 6   &gt;=.6</a:t>
            </a:r>
          </a:p>
          <a:p>
            <a:r>
              <a:rPr lang="en-US" sz="2800" b="1" dirty="0" err="1">
                <a:solidFill>
                  <a:schemeClr val="accent5">
                    <a:lumMod val="50000"/>
                  </a:schemeClr>
                </a:solidFill>
                <a:latin typeface="Times New Roman" panose="02020603050405020304" pitchFamily="18" charset="0"/>
                <a:cs typeface="Times New Roman" panose="02020603050405020304" pitchFamily="18" charset="0"/>
              </a:rPr>
              <a:t>ResHi</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to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ResLo</a:t>
            </a:r>
            <a:r>
              <a:rPr lang="en-US" sz="2800" b="1" dirty="0">
                <a:solidFill>
                  <a:schemeClr val="accent5">
                    <a:lumMod val="50000"/>
                  </a:schemeClr>
                </a:solidFill>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830786" y="5551655"/>
            <a:ext cx="4523014" cy="923330"/>
          </a:xfrm>
          <a:prstGeom prst="rect">
            <a:avLst/>
          </a:prstGeom>
          <a:noFill/>
        </p:spPr>
        <p:txBody>
          <a:bodyPr wrap="square" rtlCol="0">
            <a:spAutoFit/>
          </a:bodyPr>
          <a:lstStyle/>
          <a:p>
            <a:pPr algn="ctr"/>
            <a:r>
              <a:rPr lang="en-US" dirty="0">
                <a:solidFill>
                  <a:schemeClr val="accent4">
                    <a:lumMod val="50000"/>
                  </a:schemeClr>
                </a:solidFill>
                <a:latin typeface="Times New Roman" panose="02020603050405020304" pitchFamily="18" charset="0"/>
                <a:cs typeface="Times New Roman" panose="02020603050405020304" pitchFamily="18" charset="0"/>
              </a:rPr>
              <a:t>Therefore, of the 43,505 requested change, 499 were ‘flip flops’, 499 out 43,505 is around .11% (a tenth of a penny)</a:t>
            </a:r>
          </a:p>
        </p:txBody>
      </p:sp>
      <p:pic>
        <p:nvPicPr>
          <p:cNvPr id="2" name="Picture 1"/>
          <p:cNvPicPr>
            <a:picLocks noChangeAspect="1"/>
          </p:cNvPicPr>
          <p:nvPr/>
        </p:nvPicPr>
        <p:blipFill>
          <a:blip r:embed="rId2"/>
          <a:stretch>
            <a:fillRect/>
          </a:stretch>
        </p:blipFill>
        <p:spPr>
          <a:xfrm>
            <a:off x="4092900" y="1211758"/>
            <a:ext cx="7555721" cy="3711703"/>
          </a:xfrm>
          <a:prstGeom prst="rect">
            <a:avLst/>
          </a:prstGeom>
        </p:spPr>
      </p:pic>
    </p:spTree>
    <p:extLst>
      <p:ext uri="{BB962C8B-B14F-4D97-AF65-F5344CB8AC3E}">
        <p14:creationId xmlns:p14="http://schemas.microsoft.com/office/powerpoint/2010/main" val="397093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solidFill>
                  <a:schemeClr val="accent4">
                    <a:lumMod val="50000"/>
                  </a:schemeClr>
                </a:solidFill>
                <a:effectLst>
                  <a:outerShdw blurRad="38100" dist="38100" dir="2700000" algn="tl">
                    <a:srgbClr val="000000">
                      <a:alpha val="43137"/>
                    </a:srgbClr>
                  </a:outerShdw>
                </a:effectLst>
              </a:rPr>
              <a:t>Verification of Changes Requested</a:t>
            </a:r>
          </a:p>
        </p:txBody>
      </p:sp>
      <p:sp>
        <p:nvSpPr>
          <p:cNvPr id="4" name="Text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043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6378" y="424544"/>
            <a:ext cx="4343401" cy="5940088"/>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A random sample of 440 ESI IDs was selected from the AV 2017 change list. </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*Sample was selected using proc survey select in SAS with a SRS method. </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The ESI IDs in the sample were matched with their corresponding </a:t>
            </a:r>
            <a:r>
              <a:rPr lang="en-US" sz="2000"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a:solidFill>
                  <a:schemeClr val="accent4">
                    <a:lumMod val="50000"/>
                  </a:schemeClr>
                </a:solidFill>
                <a:latin typeface="Times New Roman" panose="02020603050405020304" pitchFamily="18" charset="0"/>
                <a:cs typeface="Times New Roman" panose="02020603050405020304" pitchFamily="18" charset="0"/>
              </a:rPr>
              <a:t> values in the master database created earlier.</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The information was exported to Excel. </a:t>
            </a:r>
            <a:r>
              <a:rPr lang="en-US" sz="2000" dirty="0" err="1">
                <a:solidFill>
                  <a:schemeClr val="accent4">
                    <a:lumMod val="50000"/>
                  </a:schemeClr>
                </a:solidFill>
                <a:latin typeface="Times New Roman" panose="02020603050405020304" pitchFamily="18" charset="0"/>
                <a:cs typeface="Times New Roman" panose="02020603050405020304" pitchFamily="18" charset="0"/>
              </a:rPr>
              <a:t>Countif</a:t>
            </a:r>
            <a:r>
              <a:rPr lang="en-US" sz="2000" dirty="0">
                <a:solidFill>
                  <a:schemeClr val="accent4">
                    <a:lumMod val="50000"/>
                  </a:schemeClr>
                </a:solidFill>
                <a:latin typeface="Times New Roman" panose="02020603050405020304" pitchFamily="18" charset="0"/>
                <a:cs typeface="Times New Roman" panose="02020603050405020304" pitchFamily="18" charset="0"/>
              </a:rPr>
              <a:t> functions were used to count the </a:t>
            </a:r>
            <a:r>
              <a:rPr lang="en-US" sz="2000"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a:solidFill>
                  <a:schemeClr val="accent4">
                    <a:lumMod val="50000"/>
                  </a:schemeClr>
                </a:solidFill>
                <a:latin typeface="Times New Roman" panose="02020603050405020304" pitchFamily="18" charset="0"/>
                <a:cs typeface="Times New Roman" panose="02020603050405020304" pitchFamily="18" charset="0"/>
              </a:rPr>
              <a:t> values and compare to the change rules. </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No exceptions were found</a:t>
            </a:r>
          </a:p>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Two ESI ID’s did not have enough data and were still counted, 2 out of 440 is .45% of the data. Not a cause for concern. </a:t>
            </a:r>
          </a:p>
        </p:txBody>
      </p:sp>
      <p:pic>
        <p:nvPicPr>
          <p:cNvPr id="3" name="Picture 2"/>
          <p:cNvPicPr>
            <a:picLocks noChangeAspect="1"/>
          </p:cNvPicPr>
          <p:nvPr/>
        </p:nvPicPr>
        <p:blipFill>
          <a:blip r:embed="rId2"/>
          <a:stretch>
            <a:fillRect/>
          </a:stretch>
        </p:blipFill>
        <p:spPr>
          <a:xfrm>
            <a:off x="6413149" y="570490"/>
            <a:ext cx="4710559" cy="5054703"/>
          </a:xfrm>
          <a:prstGeom prst="rect">
            <a:avLst/>
          </a:prstGeom>
        </p:spPr>
      </p:pic>
    </p:spTree>
    <p:extLst>
      <p:ext uri="{BB962C8B-B14F-4D97-AF65-F5344CB8AC3E}">
        <p14:creationId xmlns:p14="http://schemas.microsoft.com/office/powerpoint/2010/main" val="169678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552</TotalTime>
  <Words>853</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PWG Discussion Annual Validation 2017</vt:lpstr>
      <vt:lpstr>Investigative Process</vt:lpstr>
      <vt:lpstr>Investigative Process, cont.</vt:lpstr>
      <vt:lpstr>Flip Flops</vt:lpstr>
      <vt:lpstr>PowerPoint Presentation</vt:lpstr>
      <vt:lpstr>AV 2016 to AV 2017</vt:lpstr>
      <vt:lpstr>AV 2015 to AV 2017</vt:lpstr>
      <vt:lpstr>Verification of Changes Requested</vt:lpstr>
      <vt:lpstr>PowerPoint Presentation</vt:lpstr>
      <vt:lpstr>Weather</vt:lpstr>
      <vt:lpstr>PowerPoint Presentation</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McKenna, Nikki</dc:creator>
  <cp:lastModifiedBy>Wiegand, Sheri</cp:lastModifiedBy>
  <cp:revision>21</cp:revision>
  <dcterms:created xsi:type="dcterms:W3CDTF">2017-08-10T16:20:55Z</dcterms:created>
  <dcterms:modified xsi:type="dcterms:W3CDTF">2017-10-10T15:10:48Z</dcterms:modified>
</cp:coreProperties>
</file>