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76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EDCFE6-CA15-4CA7-873E-6F8DA85A3850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2B735D-DB4C-4AFA-A4E8-22F5406E7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15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68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07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731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1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740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1148036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g) Net Allocation to Load </a:t>
            </a:r>
            <a:r>
              <a:rPr lang="en-US" sz="2000" dirty="0" smtClean="0"/>
              <a:t>- </a:t>
            </a:r>
            <a:r>
              <a:rPr lang="en-US" sz="2000" dirty="0"/>
              <a:t>Totals and $/MWh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561138"/>
            <a:ext cx="6858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714500" y="1048055"/>
            <a:ext cx="5791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/>
                </a:solidFill>
              </a:rPr>
              <a:t>NET ALLOCATION TO LOAD ($MM)</a:t>
            </a:r>
            <a:endParaRPr lang="en-US" sz="800" b="1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57877" y="6101686"/>
            <a:ext cx="39861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prstClr val="black"/>
                </a:solidFill>
              </a:rPr>
              <a:t>* The total ERS charges have been evenly allocated across the contract period.</a:t>
            </a:r>
          </a:p>
          <a:p>
            <a:r>
              <a:rPr lang="en-US" sz="800" dirty="0" smtClean="0">
                <a:solidFill>
                  <a:prstClr val="black"/>
                </a:solidFill>
              </a:rPr>
              <a:t>** The $/</a:t>
            </a:r>
            <a:r>
              <a:rPr lang="en-US" sz="800" dirty="0" err="1" smtClean="0">
                <a:solidFill>
                  <a:prstClr val="black"/>
                </a:solidFill>
              </a:rPr>
              <a:t>MWh</a:t>
            </a:r>
            <a:r>
              <a:rPr lang="en-US" sz="800" dirty="0" smtClean="0">
                <a:solidFill>
                  <a:prstClr val="black"/>
                </a:solidFill>
              </a:rPr>
              <a:t> value as calculated per PR 8.2 (2) g 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1984" r="2143"/>
          <a:stretch/>
        </p:blipFill>
        <p:spPr>
          <a:xfrm>
            <a:off x="93694" y="1317854"/>
            <a:ext cx="8936006" cy="3254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94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g) Net Allocation to Load </a:t>
            </a:r>
            <a:r>
              <a:rPr lang="en-US" sz="2000" dirty="0" smtClean="0"/>
              <a:t>- </a:t>
            </a:r>
            <a:r>
              <a:rPr lang="en-US" sz="2000" dirty="0"/>
              <a:t>Totals and $/MWh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561138"/>
            <a:ext cx="6858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905000" y="4311379"/>
            <a:ext cx="5791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/>
                </a:solidFill>
              </a:rPr>
              <a:t>$/MWh PER CONGESTION MANAGEMENT ZONE ($MM)</a:t>
            </a:r>
            <a:endParaRPr lang="en-US" sz="800" b="1" dirty="0">
              <a:solidFill>
                <a:schemeClr val="accent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5000" y="923029"/>
            <a:ext cx="5791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/>
                </a:solidFill>
              </a:rPr>
              <a:t>ZONAL AUCTION REVENUE PER CONGESTION MANAGEMENT ZONE ($MM)</a:t>
            </a:r>
            <a:endParaRPr lang="en-US" sz="800" b="1" dirty="0">
              <a:solidFill>
                <a:schemeClr val="accent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14500" y="2553279"/>
            <a:ext cx="5791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/>
                </a:solidFill>
              </a:rPr>
              <a:t>REAL-TIME ADJUSTED METERED LOAD BY CONGESTION MANAGEMENT ZONE (</a:t>
            </a:r>
            <a:r>
              <a:rPr lang="en-US" sz="800" b="1" dirty="0" err="1" smtClean="0">
                <a:solidFill>
                  <a:schemeClr val="accent1"/>
                </a:solidFill>
              </a:rPr>
              <a:t>TWh</a:t>
            </a:r>
            <a:r>
              <a:rPr lang="en-US" sz="800" b="1" dirty="0" smtClean="0">
                <a:solidFill>
                  <a:schemeClr val="accent1"/>
                </a:solidFill>
              </a:rPr>
              <a:t>)</a:t>
            </a:r>
            <a:endParaRPr lang="en-US" sz="800" b="1" dirty="0">
              <a:solidFill>
                <a:schemeClr val="accent1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/>
          <a:srcRect l="2813" r="2916"/>
          <a:stretch/>
        </p:blipFill>
        <p:spPr>
          <a:xfrm>
            <a:off x="166586" y="1130312"/>
            <a:ext cx="8823960" cy="118117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02" y="2820165"/>
            <a:ext cx="8982873" cy="120762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099" y="4485033"/>
            <a:ext cx="9105901" cy="1241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27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1719</TotalTime>
  <Words>95</Words>
  <Application>Microsoft Office PowerPoint</Application>
  <PresentationFormat>On-screen Show (4:3)</PresentationFormat>
  <Paragraphs>12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1_Office Theme</vt:lpstr>
      <vt:lpstr>8.2(2)(g) Net Allocation to Load - Totals and $/MWh</vt:lpstr>
      <vt:lpstr>8.2(2)(g) Net Allocation to Load - Totals and $/MWh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8.2(2)(g) Net Allocation to Load - Totals and $/MWh</dc:title>
  <dc:creator>Annab, Magie</dc:creator>
  <cp:lastModifiedBy>Annab, Magie</cp:lastModifiedBy>
  <cp:revision>14</cp:revision>
  <dcterms:created xsi:type="dcterms:W3CDTF">2017-11-09T16:20:22Z</dcterms:created>
  <dcterms:modified xsi:type="dcterms:W3CDTF">2018-02-09T21:11:17Z</dcterms:modified>
</cp:coreProperties>
</file>