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260" r:id="rId7"/>
    <p:sldId id="310" r:id="rId8"/>
    <p:sldId id="290" r:id="rId9"/>
    <p:sldId id="302" r:id="rId10"/>
    <p:sldId id="282" r:id="rId11"/>
    <p:sldId id="309" r:id="rId12"/>
    <p:sldId id="308" r:id="rId13"/>
    <p:sldId id="307" r:id="rId14"/>
    <p:sldId id="305" r:id="rId15"/>
    <p:sldId id="30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80" autoAdjust="0"/>
  </p:normalViewPr>
  <p:slideViewPr>
    <p:cSldViewPr showGuides="1">
      <p:cViewPr varScale="1">
        <p:scale>
          <a:sx n="90" d="100"/>
          <a:sy n="90" d="100"/>
        </p:scale>
        <p:origin x="59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2/12/2018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097373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104166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smtClean="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smtClean="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smtClean="0">
              <a:solidFill>
                <a:srgbClr val="000000"/>
              </a:solidFill>
              <a:effectLst/>
              <a:latin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431152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231106"/>
          </a:xfrm>
          <a:prstGeom prst="rect">
            <a:avLst/>
          </a:prstGeom>
          <a:noFill/>
        </p:spPr>
        <p:txBody>
          <a:bodyPr wrap="square" rtlCol="0">
            <a:spAutoFit/>
          </a:bodyPr>
          <a:lstStyle/>
          <a:p>
            <a:r>
              <a:rPr lang="en-US" sz="2800" b="1" dirty="0" smtClean="0"/>
              <a:t>Review of High RENA events after NPRR831 Implementation</a:t>
            </a: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Since NPRR831 got implemented on 11/02/17, there have been 4 days with high RENA.</a:t>
            </a:r>
          </a:p>
          <a:p>
            <a:endParaRPr lang="en-US" sz="2000" dirty="0"/>
          </a:p>
          <a:p>
            <a:r>
              <a:rPr lang="en-US" sz="2000" dirty="0" smtClean="0"/>
              <a:t>The top constraints on those days were reviewed by examining their DAM oversold amount and the possible causes of oversold. </a:t>
            </a:r>
          </a:p>
          <a:p>
            <a:endParaRPr lang="en-US" sz="2000" dirty="0"/>
          </a:p>
          <a:p>
            <a:r>
              <a:rPr lang="en-US" sz="2000" dirty="0" smtClean="0"/>
              <a:t>Based on study, </a:t>
            </a:r>
            <a:r>
              <a:rPr lang="en-US" sz="2000" dirty="0"/>
              <a:t>i</a:t>
            </a:r>
            <a:r>
              <a:rPr lang="en-US" sz="2000" dirty="0" smtClean="0"/>
              <a:t>t is unlikely PUN LDFs played a significant role in the cause of high RENA.</a:t>
            </a:r>
          </a:p>
          <a:p>
            <a:endParaRPr lang="en-US" sz="2000" dirty="0"/>
          </a:p>
        </p:txBody>
      </p:sp>
    </p:spTree>
    <p:extLst>
      <p:ext uri="{BB962C8B-B14F-4D97-AF65-F5344CB8AC3E}">
        <p14:creationId xmlns:p14="http://schemas.microsoft.com/office/powerpoint/2010/main" val="3946029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4" name="Content Placeholder 2"/>
          <p:cNvSpPr>
            <a:spLocks noGrp="1"/>
          </p:cNvSpPr>
          <p:nvPr>
            <p:ph idx="1"/>
          </p:nvPr>
        </p:nvSpPr>
        <p:spPr>
          <a:xfrm>
            <a:off x="228600" y="990600"/>
            <a:ext cx="8610600" cy="5334000"/>
          </a:xfrm>
        </p:spPr>
        <p:txBody>
          <a:bodyPr/>
          <a:lstStyle/>
          <a:p>
            <a:endParaRPr lang="en-US" sz="2000" dirty="0" smtClean="0"/>
          </a:p>
          <a:p>
            <a:r>
              <a:rPr lang="en-US" sz="2000" dirty="0" smtClean="0"/>
              <a:t>This presentation is focused on the discussion around NPRRs 831 and 832, specifically whether we’ve observed high amounts of RENA associated with PUN LDFs.</a:t>
            </a:r>
          </a:p>
          <a:p>
            <a:endParaRPr lang="en-US" sz="2000" dirty="0" smtClean="0"/>
          </a:p>
          <a:p>
            <a:r>
              <a:rPr lang="en-US" sz="2000" dirty="0"/>
              <a:t>Based on </a:t>
            </a:r>
            <a:r>
              <a:rPr lang="en-US" sz="2000" dirty="0" smtClean="0"/>
              <a:t>our study</a:t>
            </a:r>
            <a:r>
              <a:rPr lang="en-US" sz="2000" dirty="0"/>
              <a:t>, </a:t>
            </a:r>
            <a:r>
              <a:rPr lang="en-US" sz="2000" dirty="0" smtClean="0"/>
              <a:t>while there have been days high RENA it </a:t>
            </a:r>
            <a:r>
              <a:rPr lang="en-US" sz="2000" dirty="0"/>
              <a:t>is unlikely PUN LDFs played a significant </a:t>
            </a:r>
            <a:r>
              <a:rPr lang="en-US" sz="2000" dirty="0" smtClean="0"/>
              <a:t>role.</a:t>
            </a:r>
          </a:p>
          <a:p>
            <a:endParaRPr lang="en-US" sz="2000" dirty="0"/>
          </a:p>
          <a:p>
            <a:r>
              <a:rPr lang="en-US" sz="2000" dirty="0" smtClean="0"/>
              <a:t>We expect to bring an analysis of the performance of the methodology to the next QMWG meeting.</a:t>
            </a:r>
          </a:p>
          <a:p>
            <a:endParaRPr lang="en-US" sz="2000" dirty="0"/>
          </a:p>
          <a:p>
            <a:r>
              <a:rPr lang="en-US" sz="2000" dirty="0" smtClean="0"/>
              <a:t>Additional material on the causes of recent high RENA could be provided at future QMWG or WMS meeting.</a:t>
            </a:r>
            <a:endParaRPr lang="en-US" sz="2000" dirty="0"/>
          </a:p>
          <a:p>
            <a:endParaRPr lang="en-US" sz="2000" dirty="0"/>
          </a:p>
          <a:p>
            <a:endParaRPr lang="en-US" sz="1800" dirty="0" smtClean="0"/>
          </a:p>
          <a:p>
            <a:pPr marL="0" indent="0">
              <a:buNone/>
            </a:pPr>
            <a:endParaRPr lang="en-US" sz="2000" dirty="0"/>
          </a:p>
          <a:p>
            <a:endParaRPr lang="en-US" sz="2000" dirty="0" smtClean="0"/>
          </a:p>
        </p:txBody>
      </p:sp>
    </p:spTree>
    <p:extLst>
      <p:ext uri="{BB962C8B-B14F-4D97-AF65-F5344CB8AC3E}">
        <p14:creationId xmlns:p14="http://schemas.microsoft.com/office/powerpoint/2010/main" val="348199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NPRR831</a:t>
            </a:r>
          </a:p>
        </p:txBody>
      </p:sp>
      <p:sp>
        <p:nvSpPr>
          <p:cNvPr id="3" name="Content Placeholder 2"/>
          <p:cNvSpPr>
            <a:spLocks noGrp="1"/>
          </p:cNvSpPr>
          <p:nvPr>
            <p:ph idx="1"/>
          </p:nvPr>
        </p:nvSpPr>
        <p:spPr>
          <a:xfrm>
            <a:off x="228600" y="990600"/>
            <a:ext cx="8610600" cy="5334000"/>
          </a:xfrm>
        </p:spPr>
        <p:txBody>
          <a:bodyPr/>
          <a:lstStyle/>
          <a:p>
            <a:endParaRPr lang="en-US" sz="2000" dirty="0" smtClean="0"/>
          </a:p>
          <a:p>
            <a:r>
              <a:rPr lang="en-US" sz="2000" dirty="0" smtClean="0"/>
              <a:t>It was observed that missing PUN net load in Real-Time Load Zone price calculation and Load Distribution Factors (LDF) in Day-ahead market caused high RENA </a:t>
            </a:r>
            <a:r>
              <a:rPr lang="en-US" sz="2000" dirty="0"/>
              <a:t>(Real-Time Revenue Neutrality Amount).</a:t>
            </a:r>
          </a:p>
          <a:p>
            <a:pPr lvl="1">
              <a:buFont typeface="Wingdings" panose="05000000000000000000" pitchFamily="2" charset="2"/>
              <a:buChar char="§"/>
            </a:pPr>
            <a:endParaRPr lang="en-US" sz="1800" dirty="0"/>
          </a:p>
          <a:p>
            <a:pPr lvl="1">
              <a:buFont typeface="Wingdings" panose="05000000000000000000" pitchFamily="2" charset="2"/>
              <a:buChar char="§"/>
            </a:pPr>
            <a:r>
              <a:rPr lang="en-US" sz="1800" dirty="0" smtClean="0"/>
              <a:t>Missing PUN net loads in RT LZ price calculation could cause less Revenue collected when PUN net loads have high prices (PUN resource nodes has helping shift factor for high shadow price constraint).</a:t>
            </a:r>
          </a:p>
          <a:p>
            <a:pPr lvl="1">
              <a:buFont typeface="Wingdings" panose="05000000000000000000" pitchFamily="2" charset="2"/>
              <a:buChar char="§"/>
            </a:pPr>
            <a:endParaRPr lang="en-US" sz="1800" dirty="0"/>
          </a:p>
          <a:p>
            <a:pPr lvl="1">
              <a:buFont typeface="Wingdings" panose="05000000000000000000" pitchFamily="2" charset="2"/>
              <a:buChar char="§"/>
            </a:pPr>
            <a:r>
              <a:rPr lang="en-US" sz="1800" dirty="0" smtClean="0"/>
              <a:t>Missing PUN LDF in DAM could cause the RT constraint to be oversold in DAM when PUN loads worsen the constraint but not modeled in DAM models (PUN resource nodes has helping shift factor for the constraint). </a:t>
            </a:r>
          </a:p>
          <a:p>
            <a:pPr marL="0" indent="0">
              <a:buNone/>
            </a:pPr>
            <a:endParaRPr lang="en-US" sz="2000" dirty="0"/>
          </a:p>
          <a:p>
            <a:endParaRPr lang="en-US" sz="2000" dirty="0" smtClean="0"/>
          </a:p>
        </p:txBody>
      </p:sp>
    </p:spTree>
    <p:extLst>
      <p:ext uri="{BB962C8B-B14F-4D97-AF65-F5344CB8AC3E}">
        <p14:creationId xmlns:p14="http://schemas.microsoft.com/office/powerpoint/2010/main" val="2074915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NPRR831</a:t>
            </a:r>
          </a:p>
        </p:txBody>
      </p:sp>
      <p:sp>
        <p:nvSpPr>
          <p:cNvPr id="3" name="Content Placeholder 2"/>
          <p:cNvSpPr>
            <a:spLocks noGrp="1"/>
          </p:cNvSpPr>
          <p:nvPr>
            <p:ph idx="1"/>
          </p:nvPr>
        </p:nvSpPr>
        <p:spPr>
          <a:xfrm>
            <a:off x="304800" y="1143000"/>
            <a:ext cx="8534400" cy="5105400"/>
          </a:xfrm>
        </p:spPr>
        <p:txBody>
          <a:bodyPr/>
          <a:lstStyle/>
          <a:p>
            <a:endParaRPr lang="en-US" sz="2000" dirty="0" smtClean="0"/>
          </a:p>
          <a:p>
            <a:r>
              <a:rPr lang="en-US" sz="2000" dirty="0" smtClean="0"/>
              <a:t>NPRR831 </a:t>
            </a:r>
            <a:r>
              <a:rPr lang="en-US" sz="2000" dirty="0"/>
              <a:t>was then implemented to include PUN net loads into Real-time Load Zone price calculation, and include PUN </a:t>
            </a:r>
            <a:r>
              <a:rPr lang="en-US" sz="2000" dirty="0" smtClean="0"/>
              <a:t>LDFs </a:t>
            </a:r>
            <a:r>
              <a:rPr lang="en-US" sz="2000" dirty="0"/>
              <a:t>in Day-ahead Market. </a:t>
            </a:r>
            <a:endParaRPr lang="en-US" sz="2000" dirty="0" smtClean="0"/>
          </a:p>
          <a:p>
            <a:endParaRPr lang="en-US" sz="2000" dirty="0"/>
          </a:p>
          <a:p>
            <a:r>
              <a:rPr lang="en-US" sz="2000" dirty="0"/>
              <a:t>During the discussion of NPRR831, the concern was </a:t>
            </a:r>
            <a:r>
              <a:rPr lang="en-US" sz="2000" dirty="0" smtClean="0"/>
              <a:t>that </a:t>
            </a:r>
            <a:r>
              <a:rPr lang="en-US" sz="2000" dirty="0"/>
              <a:t>the inaccuracy of PUN </a:t>
            </a:r>
            <a:r>
              <a:rPr lang="en-US" sz="2000" dirty="0" smtClean="0"/>
              <a:t>LDFs </a:t>
            </a:r>
            <a:r>
              <a:rPr lang="en-US" sz="2000" dirty="0"/>
              <a:t>could still cause DAM oversold problem. </a:t>
            </a:r>
            <a:r>
              <a:rPr lang="en-US" sz="2000" dirty="0" smtClean="0"/>
              <a:t>Assuming large error does happen on certain PUN LDFs, </a:t>
            </a:r>
            <a:r>
              <a:rPr lang="en-US" sz="2000" dirty="0"/>
              <a:t>two conditions </a:t>
            </a:r>
            <a:r>
              <a:rPr lang="en-US" sz="2000" dirty="0" smtClean="0"/>
              <a:t>still need </a:t>
            </a:r>
            <a:r>
              <a:rPr lang="en-US" sz="2000" dirty="0"/>
              <a:t>to be met in order to cause significant RENA : </a:t>
            </a:r>
            <a:endParaRPr lang="en-US" sz="2000" dirty="0" smtClean="0"/>
          </a:p>
          <a:p>
            <a:endParaRPr lang="en-US" sz="2000" dirty="0" smtClean="0"/>
          </a:p>
          <a:p>
            <a:pPr lvl="1">
              <a:buFont typeface="Wingdings" panose="05000000000000000000" pitchFamily="2" charset="2"/>
              <a:buChar char="§"/>
            </a:pPr>
            <a:r>
              <a:rPr lang="en-US" sz="1800" dirty="0" smtClean="0"/>
              <a:t>High Real-Time congestion rent on the constraint</a:t>
            </a:r>
          </a:p>
          <a:p>
            <a:pPr lvl="1">
              <a:buFont typeface="Wingdings" panose="05000000000000000000" pitchFamily="2" charset="2"/>
              <a:buChar char="§"/>
            </a:pPr>
            <a:endParaRPr lang="en-US" sz="1800" dirty="0" smtClean="0"/>
          </a:p>
          <a:p>
            <a:pPr lvl="1">
              <a:buFont typeface="Wingdings" panose="05000000000000000000" pitchFamily="2" charset="2"/>
              <a:buChar char="§"/>
            </a:pPr>
            <a:r>
              <a:rPr lang="en-US" sz="1800" dirty="0" smtClean="0"/>
              <a:t>The PUN load with errors has significant shift factor on the constraint</a:t>
            </a:r>
          </a:p>
          <a:p>
            <a:pPr marL="0" indent="0">
              <a:buNone/>
            </a:pPr>
            <a:endParaRPr lang="en-US" sz="2000" dirty="0"/>
          </a:p>
          <a:p>
            <a:pPr marL="0" indent="0">
              <a:buNone/>
            </a:pPr>
            <a:r>
              <a:rPr lang="en-US" sz="2000" dirty="0"/>
              <a:t> </a:t>
            </a:r>
            <a:r>
              <a:rPr lang="en-US" sz="2000" dirty="0" smtClean="0"/>
              <a:t>                </a:t>
            </a:r>
            <a:endParaRPr lang="en-US" sz="2000" dirty="0"/>
          </a:p>
          <a:p>
            <a:endParaRPr lang="en-US" sz="2000" dirty="0"/>
          </a:p>
          <a:p>
            <a:endParaRPr lang="en-US" dirty="0"/>
          </a:p>
        </p:txBody>
      </p:sp>
    </p:spTree>
    <p:extLst>
      <p:ext uri="{BB962C8B-B14F-4D97-AF65-F5344CB8AC3E}">
        <p14:creationId xmlns:p14="http://schemas.microsoft.com/office/powerpoint/2010/main" val="18687109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 from Nov.1, 2017 to Feb.1, 2018</a:t>
            </a:r>
            <a:endParaRPr lang="en-US" dirty="0"/>
          </a:p>
        </p:txBody>
      </p:sp>
      <p:sp>
        <p:nvSpPr>
          <p:cNvPr id="6" name="TextBox 5"/>
          <p:cNvSpPr txBox="1"/>
          <p:nvPr/>
        </p:nvSpPr>
        <p:spPr>
          <a:xfrm>
            <a:off x="304800" y="1202015"/>
            <a:ext cx="8382000" cy="646331"/>
          </a:xfrm>
          <a:prstGeom prst="rect">
            <a:avLst/>
          </a:prstGeom>
          <a:noFill/>
        </p:spPr>
        <p:txBody>
          <a:bodyPr wrap="square" rtlCol="0">
            <a:spAutoFit/>
          </a:bodyPr>
          <a:lstStyle/>
          <a:p>
            <a:r>
              <a:rPr lang="en-US" dirty="0" smtClean="0"/>
              <a:t>NPRR831 was implemented on Nov.2, 2017. Since the implementation, high RENA has been observed on OD Dec.7, 2017, and Jan.16~18, 2018.</a:t>
            </a:r>
            <a:endParaRPr lang="en-US" dirty="0"/>
          </a:p>
        </p:txBody>
      </p:sp>
      <p:pic>
        <p:nvPicPr>
          <p:cNvPr id="7" name="Picture 6"/>
          <p:cNvPicPr>
            <a:picLocks noChangeAspect="1"/>
          </p:cNvPicPr>
          <p:nvPr/>
        </p:nvPicPr>
        <p:blipFill>
          <a:blip r:embed="rId3"/>
          <a:stretch>
            <a:fillRect/>
          </a:stretch>
        </p:blipFill>
        <p:spPr>
          <a:xfrm>
            <a:off x="304800" y="2320854"/>
            <a:ext cx="8438693" cy="2667000"/>
          </a:xfrm>
          <a:prstGeom prst="rect">
            <a:avLst/>
          </a:prstGeom>
        </p:spPr>
      </p:pic>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 7, 2017</a:t>
            </a:r>
            <a:endParaRPr lang="en-US" dirty="0"/>
          </a:p>
        </p:txBody>
      </p:sp>
      <p:sp>
        <p:nvSpPr>
          <p:cNvPr id="3" name="Content Placeholder 2"/>
          <p:cNvSpPr>
            <a:spLocks noGrp="1"/>
          </p:cNvSpPr>
          <p:nvPr>
            <p:ph idx="1"/>
          </p:nvPr>
        </p:nvSpPr>
        <p:spPr>
          <a:xfrm>
            <a:off x="271346" y="1219200"/>
            <a:ext cx="8534400" cy="4319832"/>
          </a:xfrm>
        </p:spPr>
        <p:txBody>
          <a:bodyPr/>
          <a:lstStyle/>
          <a:p>
            <a:r>
              <a:rPr lang="en-US" sz="2000" dirty="0" smtClean="0"/>
              <a:t>OD 12/7/2017 was settled with $4.9 million RENA. The following are the significant congestions observed in Real-Time during the operating day:</a:t>
            </a:r>
          </a:p>
          <a:p>
            <a:pPr marL="0" indent="0">
              <a:buNone/>
            </a:pPr>
            <a:endParaRPr lang="en-US" sz="2000" dirty="0" smtClean="0"/>
          </a:p>
          <a:p>
            <a:endParaRPr lang="en-US" sz="2000" dirty="0" smtClean="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384152858"/>
              </p:ext>
            </p:extLst>
          </p:nvPr>
        </p:nvGraphicFramePr>
        <p:xfrm>
          <a:off x="320964" y="2642295"/>
          <a:ext cx="8584778" cy="2768600"/>
        </p:xfrm>
        <a:graphic>
          <a:graphicData uri="http://schemas.openxmlformats.org/drawingml/2006/table">
            <a:tbl>
              <a:tblPr firstRow="1" bandRow="1">
                <a:tableStyleId>{5C22544A-7EE6-4342-B048-85BDC9FD1C3A}</a:tableStyleId>
              </a:tblPr>
              <a:tblGrid>
                <a:gridCol w="1801241"/>
                <a:gridCol w="1674664"/>
                <a:gridCol w="1988038"/>
                <a:gridCol w="1560417"/>
                <a:gridCol w="780209"/>
                <a:gridCol w="780209"/>
              </a:tblGrid>
              <a:tr h="364273">
                <a:tc rowSpan="2">
                  <a:txBody>
                    <a:bodyPr/>
                    <a:lstStyle/>
                    <a:p>
                      <a:pPr algn="ctr" fontAlgn="b"/>
                      <a:r>
                        <a:rPr lang="en-US" sz="1600" b="1" i="0" u="none" strike="noStrike" kern="1200" dirty="0">
                          <a:solidFill>
                            <a:srgbClr val="000000"/>
                          </a:solidFill>
                          <a:effectLst/>
                          <a:latin typeface="Calibri" panose="020F0502020204030204" pitchFamily="34" charset="0"/>
                          <a:ea typeface="+mn-ea"/>
                          <a:cs typeface="+mn-cs"/>
                        </a:rPr>
                        <a:t>CONSTR_NAME</a:t>
                      </a: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CONTINGENCY NAME</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RT RENT (Million)</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Oversold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(Million)</a:t>
                      </a:r>
                    </a:p>
                  </a:txBody>
                  <a:tcPr marL="9525" marR="9525" marT="9525" marB="0" anchor="b"/>
                </a:tc>
                <a:tc gridSpan="2">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Most Significant PUN SF</a:t>
                      </a:r>
                    </a:p>
                  </a:txBody>
                  <a:tcPr>
                    <a:lnB w="19050" cap="flat" cmpd="sng" algn="ctr">
                      <a:solidFill>
                        <a:schemeClr val="tx1"/>
                      </a:solidFill>
                      <a:prstDash val="lgDash"/>
                      <a:round/>
                      <a:headEnd type="none" w="med" len="med"/>
                      <a:tailEnd type="none" w="med" len="med"/>
                    </a:lnB>
                  </a:tcPr>
                </a:tc>
                <a:tc hMerge="1">
                  <a:txBody>
                    <a:bodyPr/>
                    <a:lstStyle/>
                    <a:p>
                      <a:endParaRPr lang="en-US"/>
                    </a:p>
                  </a:txBody>
                  <a:tcPr/>
                </a:tc>
              </a:tr>
              <a:tr h="2148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Max</a:t>
                      </a:r>
                      <a:endParaRPr lang="en-US" sz="1600" b="1"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Min</a:t>
                      </a:r>
                      <a:endParaRPr lang="en-US" sz="1600" b="1"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r>
              <a:tr h="370840">
                <a:tc>
                  <a:txBody>
                    <a:bodyPr/>
                    <a:lstStyle/>
                    <a:p>
                      <a:pPr algn="ctr" fontAlgn="b"/>
                      <a:r>
                        <a:rPr lang="en-US" sz="1600" b="0" i="0" u="none" strike="noStrike" dirty="0" smtClean="0">
                          <a:solidFill>
                            <a:srgbClr val="000000"/>
                          </a:solidFill>
                          <a:effectLst/>
                          <a:latin typeface="Calibri" panose="020F0502020204030204" pitchFamily="34" charset="0"/>
                        </a:rPr>
                        <a:t>P4_E5_1_1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DHILMAR5</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$9.9</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$0.38</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0.06</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dirty="0" smtClean="0">
                          <a:solidFill>
                            <a:srgbClr val="000000"/>
                          </a:solidFill>
                          <a:effectLst/>
                          <a:latin typeface="Calibri" panose="020F0502020204030204" pitchFamily="34" charset="0"/>
                        </a:rPr>
                        <a:t>P4_E5_1_1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DCAGBRA5</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$8.0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$4.8</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0.21</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smtClean="0">
                          <a:solidFill>
                            <a:srgbClr val="000000"/>
                          </a:solidFill>
                          <a:effectLst/>
                          <a:latin typeface="Calibri" panose="020F0502020204030204" pitchFamily="34" charset="0"/>
                        </a:rPr>
                        <a:t>89T204_1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SFRECLE8</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$2.7</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$-0.11</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0.05</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-0.03</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smtClean="0">
                          <a:solidFill>
                            <a:srgbClr val="000000"/>
                          </a:solidFill>
                          <a:effectLst/>
                          <a:latin typeface="Calibri" panose="020F0502020204030204" pitchFamily="34" charset="0"/>
                        </a:rPr>
                        <a:t>COLETO_KENEDS1_1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DCAGBRA5</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$2.7</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$0.09</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dirty="0" smtClean="0">
                          <a:solidFill>
                            <a:srgbClr val="000000"/>
                          </a:solidFill>
                          <a:effectLst/>
                          <a:latin typeface="Calibri" panose="020F0502020204030204" pitchFamily="34" charset="0"/>
                        </a:rPr>
                        <a:t>1170__A</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a:solidFill>
                            <a:srgbClr val="000000"/>
                          </a:solidFill>
                          <a:effectLst/>
                          <a:latin typeface="Calibri" panose="020F0502020204030204" pitchFamily="34" charset="0"/>
                        </a:rPr>
                        <a:t>DENTSCS5</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$1.9</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$-0.41</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bl>
          </a:graphicData>
        </a:graphic>
      </p:graphicFrame>
    </p:spTree>
    <p:extLst>
      <p:ext uri="{BB962C8B-B14F-4D97-AF65-F5344CB8AC3E}">
        <p14:creationId xmlns:p14="http://schemas.microsoft.com/office/powerpoint/2010/main" val="1643200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16, 2018</a:t>
            </a:r>
            <a:endParaRPr lang="en-US" dirty="0"/>
          </a:p>
        </p:txBody>
      </p:sp>
      <p:sp>
        <p:nvSpPr>
          <p:cNvPr id="4" name="Content Placeholder 2"/>
          <p:cNvSpPr txBox="1">
            <a:spLocks/>
          </p:cNvSpPr>
          <p:nvPr/>
        </p:nvSpPr>
        <p:spPr>
          <a:xfrm>
            <a:off x="271346" y="1219200"/>
            <a:ext cx="8534400" cy="43198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OD 1/16/2018 was settled with $4.5 million RENA. The following are the significant congestions observed in Real-Time during the operating day: </a:t>
            </a:r>
          </a:p>
          <a:p>
            <a:pPr marL="0" indent="0">
              <a:buFont typeface="Arial" panose="020B0604020202020204" pitchFamily="34" charset="0"/>
              <a:buNone/>
            </a:pPr>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803513174"/>
              </p:ext>
            </p:extLst>
          </p:nvPr>
        </p:nvGraphicFramePr>
        <p:xfrm>
          <a:off x="320964" y="2642295"/>
          <a:ext cx="8584778" cy="2768600"/>
        </p:xfrm>
        <a:graphic>
          <a:graphicData uri="http://schemas.openxmlformats.org/drawingml/2006/table">
            <a:tbl>
              <a:tblPr firstRow="1" bandRow="1">
                <a:tableStyleId>{5C22544A-7EE6-4342-B048-85BDC9FD1C3A}</a:tableStyleId>
              </a:tblPr>
              <a:tblGrid>
                <a:gridCol w="1801241"/>
                <a:gridCol w="1674664"/>
                <a:gridCol w="1988038"/>
                <a:gridCol w="1560417"/>
                <a:gridCol w="780209"/>
                <a:gridCol w="780209"/>
              </a:tblGrid>
              <a:tr h="364273">
                <a:tc rowSpan="2">
                  <a:txBody>
                    <a:bodyPr/>
                    <a:lstStyle/>
                    <a:p>
                      <a:pPr algn="ctr" fontAlgn="b"/>
                      <a:r>
                        <a:rPr lang="en-US" sz="1600" b="1" i="0" u="none" strike="noStrike" kern="1200" dirty="0">
                          <a:solidFill>
                            <a:srgbClr val="000000"/>
                          </a:solidFill>
                          <a:effectLst/>
                          <a:latin typeface="Calibri" panose="020F0502020204030204" pitchFamily="34" charset="0"/>
                          <a:ea typeface="+mn-ea"/>
                          <a:cs typeface="+mn-cs"/>
                        </a:rPr>
                        <a:t>CONSTR_NAME</a:t>
                      </a: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CONTINGENCY NAME</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RT RENT (Million)</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Oversold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(Million)</a:t>
                      </a:r>
                    </a:p>
                  </a:txBody>
                  <a:tcPr marL="9525" marR="9525" marT="9525" marB="0" anchor="b"/>
                </a:tc>
                <a:tc gridSpan="2">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Most Significant PUN SF</a:t>
                      </a:r>
                    </a:p>
                  </a:txBody>
                  <a:tcPr>
                    <a:lnB w="19050" cap="flat" cmpd="sng" algn="ctr">
                      <a:solidFill>
                        <a:schemeClr val="tx1"/>
                      </a:solidFill>
                      <a:prstDash val="lgDash"/>
                      <a:round/>
                      <a:headEnd type="none" w="med" len="med"/>
                      <a:tailEnd type="none" w="med" len="med"/>
                    </a:lnB>
                  </a:tcPr>
                </a:tc>
                <a:tc hMerge="1">
                  <a:txBody>
                    <a:bodyPr/>
                    <a:lstStyle/>
                    <a:p>
                      <a:endParaRPr lang="en-US"/>
                    </a:p>
                  </a:txBody>
                  <a:tcPr/>
                </a:tc>
              </a:tr>
              <a:tr h="2148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Max</a:t>
                      </a:r>
                      <a:endParaRPr lang="en-US" sz="1600" b="1"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Min</a:t>
                      </a:r>
                      <a:endParaRPr lang="en-US" sz="1600" b="1"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r>
              <a:tr h="370840">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VALIMP</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BASE CASE</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$14.0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$-4.0</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NEDIN_138H</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XNED258</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$11.3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0.02</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SANMIGL_ATBH</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XSAN58</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$2.0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$-0.34</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-0.03</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EL_CAM_LANCTY1_1</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SWRDYN8</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$1.2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$0.46</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HOLLY4_RODD_F1_1</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XN_S58</a:t>
                      </a:r>
                    </a:p>
                  </a:txBody>
                  <a:tcPr marL="9525" marR="9525" marT="9525" marB="0" anchor="b"/>
                </a:tc>
                <a:tc>
                  <a:txBody>
                    <a:bodyPr/>
                    <a:lstStyle/>
                    <a:p>
                      <a:pPr algn="ctr" fontAlgn="b"/>
                      <a:r>
                        <a:rPr lang="en-US" sz="1600" b="0" i="0" u="none" strike="noStrike" dirty="0" smtClean="0">
                          <a:solidFill>
                            <a:srgbClr val="000000"/>
                          </a:solidFill>
                          <a:effectLst/>
                          <a:latin typeface="Calibri" panose="020F0502020204030204" pitchFamily="34" charset="0"/>
                        </a:rPr>
                        <a:t>$0.9</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$-0.27</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bl>
          </a:graphicData>
        </a:graphic>
      </p:graphicFrame>
    </p:spTree>
    <p:extLst>
      <p:ext uri="{BB962C8B-B14F-4D97-AF65-F5344CB8AC3E}">
        <p14:creationId xmlns:p14="http://schemas.microsoft.com/office/powerpoint/2010/main" val="2949845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17, 2018</a:t>
            </a:r>
            <a:endParaRPr lang="en-US" dirty="0"/>
          </a:p>
        </p:txBody>
      </p:sp>
      <p:sp>
        <p:nvSpPr>
          <p:cNvPr id="4" name="Content Placeholder 2"/>
          <p:cNvSpPr txBox="1">
            <a:spLocks/>
          </p:cNvSpPr>
          <p:nvPr/>
        </p:nvSpPr>
        <p:spPr>
          <a:xfrm>
            <a:off x="271346" y="1219200"/>
            <a:ext cx="8534400" cy="43198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OD 1/17/2017 was settled with $4.7 million RENA. </a:t>
            </a:r>
            <a:r>
              <a:rPr lang="en-US" sz="2000" dirty="0"/>
              <a:t>The following are the significant congestions </a:t>
            </a:r>
            <a:r>
              <a:rPr lang="en-US" sz="2000" dirty="0" smtClean="0"/>
              <a:t>observed </a:t>
            </a:r>
            <a:r>
              <a:rPr lang="en-US" sz="2000" dirty="0"/>
              <a:t>in Real-Time during the operating day: </a:t>
            </a:r>
          </a:p>
          <a:p>
            <a:pPr marL="0" indent="0">
              <a:buFont typeface="Arial" panose="020B0604020202020204" pitchFamily="34" charset="0"/>
              <a:buNone/>
            </a:pPr>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991482781"/>
              </p:ext>
            </p:extLst>
          </p:nvPr>
        </p:nvGraphicFramePr>
        <p:xfrm>
          <a:off x="241609" y="2362200"/>
          <a:ext cx="8458199" cy="2768600"/>
        </p:xfrm>
        <a:graphic>
          <a:graphicData uri="http://schemas.openxmlformats.org/drawingml/2006/table">
            <a:tbl>
              <a:tblPr firstRow="1" bandRow="1">
                <a:tableStyleId>{5C22544A-7EE6-4342-B048-85BDC9FD1C3A}</a:tableStyleId>
              </a:tblPr>
              <a:tblGrid>
                <a:gridCol w="2088091"/>
                <a:gridCol w="1480300"/>
                <a:gridCol w="1676400"/>
                <a:gridCol w="1267768"/>
                <a:gridCol w="972820"/>
                <a:gridCol w="972820"/>
              </a:tblGrid>
              <a:tr h="364273">
                <a:tc rowSpan="2">
                  <a:txBody>
                    <a:bodyPr/>
                    <a:lstStyle/>
                    <a:p>
                      <a:pPr algn="ctr" fontAlgn="b"/>
                      <a:r>
                        <a:rPr lang="en-US" sz="1600" b="1" i="0" u="none" strike="noStrike" kern="1200" dirty="0">
                          <a:solidFill>
                            <a:srgbClr val="000000"/>
                          </a:solidFill>
                          <a:effectLst/>
                          <a:latin typeface="Calibri" panose="020F0502020204030204" pitchFamily="34" charset="0"/>
                          <a:ea typeface="+mn-ea"/>
                          <a:cs typeface="+mn-cs"/>
                        </a:rPr>
                        <a:t>CONSTR_NAME</a:t>
                      </a: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CONTINGENCY NAME</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RT RENT (Million)</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Oversold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(Million)</a:t>
                      </a:r>
                    </a:p>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bg1"/>
                      </a:solidFill>
                      <a:prstDash val="solid"/>
                      <a:round/>
                      <a:headEnd type="none" w="med" len="med"/>
                      <a:tailEnd type="none" w="med" len="med"/>
                    </a:lnL>
                  </a:tcPr>
                </a:tc>
                <a:tc gridSpan="2">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Most Significant PUN SF</a:t>
                      </a:r>
                    </a:p>
                  </a:txBody>
                  <a:tcPr>
                    <a:lnB w="19050" cap="flat" cmpd="sng" algn="ctr">
                      <a:solidFill>
                        <a:schemeClr val="tx1"/>
                      </a:solidFill>
                      <a:prstDash val="lgDash"/>
                      <a:round/>
                      <a:headEnd type="none" w="med" len="med"/>
                      <a:tailEnd type="none" w="med" len="med"/>
                    </a:lnB>
                  </a:tcPr>
                </a:tc>
                <a:tc hMerge="1">
                  <a:txBody>
                    <a:bodyPr/>
                    <a:lstStyle/>
                    <a:p>
                      <a:endParaRPr lang="en-US"/>
                    </a:p>
                  </a:txBody>
                  <a:tcPr/>
                </a:tc>
              </a:tr>
              <a:tr h="2148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Max</a:t>
                      </a:r>
                      <a:endParaRPr lang="en-US" sz="1600" b="1"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Min</a:t>
                      </a:r>
                      <a:endParaRPr lang="en-US" sz="1600" b="1"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r>
              <a:tr h="370840">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NEDIN_138H</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XNED258</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$10.2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$0.15</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0.02</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HAINE__LA_PAL1_1</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SE_HLA_9</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$3.9</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$0.02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VALIMP</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BASE CASE</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$3.2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EL_CAM_LANCTY1_1</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SLANBLE8</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$2.2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chemeClr val="tx1"/>
                          </a:solidFill>
                          <a:effectLst/>
                          <a:latin typeface="Calibri" panose="020F0502020204030204" pitchFamily="34" charset="0"/>
                          <a:ea typeface="+mn-ea"/>
                          <a:cs typeface="+mn-cs"/>
                        </a:rPr>
                        <a:t>$1.9</a:t>
                      </a:r>
                      <a:endParaRPr lang="en-US" sz="1600" b="0" i="0" u="none" strike="noStrike" kern="1200" dirty="0">
                        <a:solidFill>
                          <a:schemeClr val="tx1"/>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CV_LH_03_A</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DCHBJOR5</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$1.1</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$-0.1</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0.29</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-0.10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bl>
          </a:graphicData>
        </a:graphic>
      </p:graphicFrame>
    </p:spTree>
    <p:extLst>
      <p:ext uri="{BB962C8B-B14F-4D97-AF65-F5344CB8AC3E}">
        <p14:creationId xmlns:p14="http://schemas.microsoft.com/office/powerpoint/2010/main" val="1699816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18, 2018</a:t>
            </a:r>
            <a:endParaRPr lang="en-US" dirty="0"/>
          </a:p>
        </p:txBody>
      </p:sp>
      <p:sp>
        <p:nvSpPr>
          <p:cNvPr id="4" name="Content Placeholder 2"/>
          <p:cNvSpPr txBox="1">
            <a:spLocks/>
          </p:cNvSpPr>
          <p:nvPr/>
        </p:nvSpPr>
        <p:spPr>
          <a:xfrm>
            <a:off x="271346" y="1219200"/>
            <a:ext cx="8534400" cy="43198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OD 1/18/2017 was settled with $4.7 million RENA. </a:t>
            </a:r>
            <a:r>
              <a:rPr lang="en-US" sz="2000" dirty="0"/>
              <a:t>The following are the significant congestions </a:t>
            </a:r>
            <a:r>
              <a:rPr lang="en-US" sz="2000" dirty="0" smtClean="0"/>
              <a:t>observed </a:t>
            </a:r>
            <a:r>
              <a:rPr lang="en-US" sz="2000" dirty="0"/>
              <a:t>in Real-Time during the operating day: </a:t>
            </a:r>
          </a:p>
          <a:p>
            <a:pPr marL="0" indent="0">
              <a:buFont typeface="Arial" panose="020B0604020202020204" pitchFamily="34" charset="0"/>
              <a:buNone/>
            </a:pPr>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199821000"/>
              </p:ext>
            </p:extLst>
          </p:nvPr>
        </p:nvGraphicFramePr>
        <p:xfrm>
          <a:off x="241609" y="2362200"/>
          <a:ext cx="8458199" cy="2768600"/>
        </p:xfrm>
        <a:graphic>
          <a:graphicData uri="http://schemas.openxmlformats.org/drawingml/2006/table">
            <a:tbl>
              <a:tblPr firstRow="1" bandRow="1">
                <a:tableStyleId>{5C22544A-7EE6-4342-B048-85BDC9FD1C3A}</a:tableStyleId>
              </a:tblPr>
              <a:tblGrid>
                <a:gridCol w="2088091"/>
                <a:gridCol w="1480300"/>
                <a:gridCol w="1676400"/>
                <a:gridCol w="1267768"/>
                <a:gridCol w="972820"/>
                <a:gridCol w="972820"/>
              </a:tblGrid>
              <a:tr h="364273">
                <a:tc rowSpan="2">
                  <a:txBody>
                    <a:bodyPr/>
                    <a:lstStyle/>
                    <a:p>
                      <a:pPr algn="ctr" fontAlgn="b"/>
                      <a:r>
                        <a:rPr lang="en-US" sz="1600" b="1" i="0" u="none" strike="noStrike" kern="1200" dirty="0">
                          <a:solidFill>
                            <a:srgbClr val="000000"/>
                          </a:solidFill>
                          <a:effectLst/>
                          <a:latin typeface="Calibri" panose="020F0502020204030204" pitchFamily="34" charset="0"/>
                          <a:ea typeface="+mn-ea"/>
                          <a:cs typeface="+mn-cs"/>
                        </a:rPr>
                        <a:t>CONSTR_NAME</a:t>
                      </a: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CONTINGENCY NAME</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tc>
                <a:tc rowSpan="2">
                  <a:txBody>
                    <a:bodyPr/>
                    <a:lstStyle/>
                    <a:p>
                      <a:pPr algn="ctr" fontAlgn="b"/>
                      <a:r>
                        <a:rPr lang="en-US" sz="1600" b="1" i="0" u="none" strike="noStrike" kern="1200" dirty="0" smtClean="0">
                          <a:solidFill>
                            <a:srgbClr val="000000"/>
                          </a:solidFill>
                          <a:effectLst/>
                          <a:latin typeface="Calibri" panose="020F0502020204030204" pitchFamily="34" charset="0"/>
                          <a:ea typeface="+mn-ea"/>
                          <a:cs typeface="+mn-cs"/>
                        </a:rPr>
                        <a:t>RT RENT (Million)</a:t>
                      </a:r>
                      <a:endParaRPr lang="en-US" sz="1600" b="1"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Oversold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Calibri" panose="020F0502020204030204" pitchFamily="34" charset="0"/>
                        </a:rPr>
                        <a:t>(Million)</a:t>
                      </a:r>
                    </a:p>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bg1"/>
                      </a:solidFill>
                      <a:prstDash val="solid"/>
                      <a:round/>
                      <a:headEnd type="none" w="med" len="med"/>
                      <a:tailEnd type="none" w="med" len="med"/>
                    </a:lnL>
                  </a:tcPr>
                </a:tc>
                <a:tc gridSpan="2">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Most Significant PUN SF</a:t>
                      </a:r>
                    </a:p>
                  </a:txBody>
                  <a:tcPr>
                    <a:lnB w="19050" cap="flat" cmpd="sng" algn="ctr">
                      <a:solidFill>
                        <a:schemeClr val="tx1"/>
                      </a:solidFill>
                      <a:prstDash val="lgDash"/>
                      <a:round/>
                      <a:headEnd type="none" w="med" len="med"/>
                      <a:tailEnd type="none" w="med" len="med"/>
                    </a:lnB>
                  </a:tcPr>
                </a:tc>
                <a:tc hMerge="1">
                  <a:txBody>
                    <a:bodyPr/>
                    <a:lstStyle/>
                    <a:p>
                      <a:endParaRPr lang="en-US"/>
                    </a:p>
                  </a:txBody>
                  <a:tcPr/>
                </a:tc>
              </a:tr>
              <a:tr h="2148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Max</a:t>
                      </a:r>
                      <a:endParaRPr lang="en-US" sz="1600" b="1"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c>
                  <a:txBody>
                    <a:bodyPr/>
                    <a:lstStyle/>
                    <a:p>
                      <a:pPr algn="ctr"/>
                      <a:r>
                        <a:rPr lang="en-US" sz="1600" b="1" i="0" u="none" strike="noStrike" kern="1200" dirty="0" smtClean="0">
                          <a:solidFill>
                            <a:srgbClr val="000000"/>
                          </a:solidFill>
                          <a:effectLst/>
                          <a:latin typeface="Calibri" panose="020F0502020204030204" pitchFamily="34" charset="0"/>
                          <a:ea typeface="+mn-ea"/>
                          <a:cs typeface="+mn-cs"/>
                        </a:rPr>
                        <a:t>Min</a:t>
                      </a:r>
                      <a:endParaRPr lang="en-US" sz="1600" b="1"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lnT w="19050" cap="flat" cmpd="sng" algn="ctr">
                      <a:solidFill>
                        <a:schemeClr val="tx1"/>
                      </a:solidFill>
                      <a:prstDash val="lgDash"/>
                      <a:round/>
                      <a:headEnd type="none" w="med" len="med"/>
                      <a:tailEnd type="none" w="med" len="med"/>
                    </a:lnT>
                    <a:lnTlToBr w="19050" cap="flat" cmpd="sng" algn="ctr">
                      <a:noFill/>
                      <a:prstDash val="lgDash"/>
                      <a:round/>
                      <a:headEnd type="none" w="med" len="med"/>
                      <a:tailEnd type="none" w="med" len="med"/>
                    </a:lnTlToBr>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NEDIN_138H</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XNED258</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$7.4</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chemeClr val="tx1"/>
                          </a:solidFill>
                          <a:effectLst/>
                          <a:latin typeface="Calibri" panose="020F0502020204030204" pitchFamily="34" charset="0"/>
                          <a:ea typeface="+mn-ea"/>
                          <a:cs typeface="+mn-cs"/>
                        </a:rPr>
                        <a:t>$1.3</a:t>
                      </a:r>
                      <a:endParaRPr lang="en-US" sz="1600" b="0" i="0" u="none" strike="noStrike" kern="1200" dirty="0">
                        <a:solidFill>
                          <a:schemeClr val="tx1"/>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0.02</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JK_TOKSW_1</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DJEWSNG5</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$2.8</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$0.08</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0.06</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-0.17</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HAINE__LA_PAL1_1</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SE_HLA_9</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$1.4</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PNHNDL</a:t>
                      </a:r>
                    </a:p>
                  </a:txBody>
                  <a:tcPr marL="9525" marR="9525" marT="9525" marB="0" anchor="b"/>
                </a:tc>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BASE CASE</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$1.2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$0.04</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r h="370840">
                <a:tc>
                  <a:txBody>
                    <a:bodyPr/>
                    <a:lstStyle/>
                    <a:p>
                      <a:pPr algn="ctr" fontAlgn="b"/>
                      <a:r>
                        <a:rPr lang="en-US" sz="1600" b="0" i="0" u="none" strike="noStrike" kern="1200">
                          <a:solidFill>
                            <a:srgbClr val="000000"/>
                          </a:solidFill>
                          <a:effectLst/>
                          <a:latin typeface="Calibri" panose="020F0502020204030204" pitchFamily="34" charset="0"/>
                          <a:ea typeface="+mn-ea"/>
                          <a:cs typeface="+mn-cs"/>
                        </a:rPr>
                        <a:t>CAL_ROBS_1</a:t>
                      </a:r>
                    </a:p>
                  </a:txBody>
                  <a:tcPr marL="9525" marR="9525" marT="9525" marB="0" anchor="b"/>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SBUNLON8</a:t>
                      </a:r>
                    </a:p>
                  </a:txBody>
                  <a:tcPr marL="9525" marR="9525" marT="9525" marB="0" anchor="b"/>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$0.4</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R w="12700" cap="flat" cmpd="sng" algn="ctr">
                      <a:solidFill>
                        <a:schemeClr val="bg1"/>
                      </a:solidFill>
                      <a:prstDash val="solid"/>
                      <a:round/>
                      <a:headEnd type="none" w="med" len="med"/>
                      <a:tailEnd type="none" w="med" len="med"/>
                    </a:lnR>
                  </a:tcPr>
                </a:tc>
                <a:tc>
                  <a:txBody>
                    <a:bodyPr/>
                    <a:lstStyle/>
                    <a:p>
                      <a:pPr algn="ctr" fontAlgn="b"/>
                      <a:r>
                        <a:rPr lang="en-US" sz="1600" b="0" i="0" u="none" strike="noStrike" kern="1200" dirty="0" smtClean="0">
                          <a:solidFill>
                            <a:srgbClr val="000000"/>
                          </a:solidFill>
                          <a:effectLst/>
                          <a:latin typeface="Calibri" panose="020F0502020204030204" pitchFamily="34" charset="0"/>
                          <a:ea typeface="+mn-ea"/>
                          <a:cs typeface="+mn-cs"/>
                        </a:rPr>
                        <a:t>$-0.2</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b">
                    <a:lnL w="12700" cap="flat" cmpd="sng" algn="ctr">
                      <a:solidFill>
                        <a:schemeClr val="bg1"/>
                      </a:solidFill>
                      <a:prstDash val="solid"/>
                      <a:round/>
                      <a:headEnd type="none" w="med" len="med"/>
                      <a:tailEnd type="none" w="med" len="med"/>
                    </a:lnL>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0.01</a:t>
                      </a:r>
                      <a:endParaRPr lang="en-US" sz="1600" b="0" i="0" u="none" strike="noStrike" kern="1200" dirty="0">
                        <a:solidFill>
                          <a:srgbClr val="000000"/>
                        </a:solidFill>
                        <a:effectLst/>
                        <a:latin typeface="Calibri" panose="020F0502020204030204" pitchFamily="34" charset="0"/>
                        <a:ea typeface="+mn-ea"/>
                        <a:cs typeface="+mn-cs"/>
                      </a:endParaRPr>
                    </a:p>
                  </a:txBody>
                  <a:tcPr>
                    <a:lnR w="19050" cap="flat" cmpd="sng" algn="ctr">
                      <a:solidFill>
                        <a:schemeClr val="tx1"/>
                      </a:solidFill>
                      <a:prstDash val="lgDash"/>
                      <a:round/>
                      <a:headEnd type="none" w="med" len="med"/>
                      <a:tailEnd type="none" w="med" len="med"/>
                    </a:lnR>
                  </a:tcPr>
                </a:tc>
                <a:tc>
                  <a:txBody>
                    <a:bodyPr/>
                    <a:lstStyle/>
                    <a:p>
                      <a:pPr algn="ctr"/>
                      <a:r>
                        <a:rPr lang="en-US" sz="1600" b="0" i="0" u="none" strike="noStrike" kern="1200" dirty="0" smtClean="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lnL w="19050" cap="flat" cmpd="sng" algn="ctr">
                      <a:solidFill>
                        <a:schemeClr val="tx1"/>
                      </a:solidFill>
                      <a:prstDash val="lgDash"/>
                      <a:round/>
                      <a:headEnd type="none" w="med" len="med"/>
                      <a:tailEnd type="none" w="med" len="med"/>
                    </a:lnL>
                  </a:tcPr>
                </a:tc>
              </a:tr>
            </a:tbl>
          </a:graphicData>
        </a:graphic>
      </p:graphicFrame>
    </p:spTree>
    <p:extLst>
      <p:ext uri="{BB962C8B-B14F-4D97-AF65-F5344CB8AC3E}">
        <p14:creationId xmlns:p14="http://schemas.microsoft.com/office/powerpoint/2010/main" val="29597385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ppt/theme/themeOverride2.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www.w3.org/XML/1998/namespace"/>
    <ds:schemaRef ds:uri="http://purl.org/dc/dcmityp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8280</TotalTime>
  <Words>762</Words>
  <Application>Microsoft Office PowerPoint</Application>
  <PresentationFormat>On-screen Show (4:3)</PresentationFormat>
  <Paragraphs>232</Paragraphs>
  <Slides>10</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Calibri</vt:lpstr>
      <vt:lpstr>Wingdings</vt:lpstr>
      <vt:lpstr>1_Custom Design</vt:lpstr>
      <vt:lpstr>Office Theme</vt:lpstr>
      <vt:lpstr>Custom Design</vt:lpstr>
      <vt:lpstr>PowerPoint Presentation</vt:lpstr>
      <vt:lpstr>Introduction</vt:lpstr>
      <vt:lpstr>History of NPRR831</vt:lpstr>
      <vt:lpstr>History of NPRR831</vt:lpstr>
      <vt:lpstr>RENA from Nov.1, 2017 to Feb.1, 2018</vt:lpstr>
      <vt:lpstr>Dec. 7, 2017</vt:lpstr>
      <vt:lpstr>Jan. 16, 2018</vt:lpstr>
      <vt:lpstr>Jan. 17, 2018</vt:lpstr>
      <vt:lpstr>Jan. 18, 2018</vt:lpstr>
      <vt:lpstr>Summary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170</cp:revision>
  <cp:lastPrinted>2016-01-21T20:53:15Z</cp:lastPrinted>
  <dcterms:created xsi:type="dcterms:W3CDTF">2016-01-21T15:20:31Z</dcterms:created>
  <dcterms:modified xsi:type="dcterms:W3CDTF">2018-02-12T19:20:36Z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