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69" r:id="rId1"/>
    <p:sldMasterId id="2147483675" r:id="rId2"/>
  </p:sldMasterIdLst>
  <p:notesMasterIdLst>
    <p:notesMasterId r:id="rId20"/>
  </p:notesMasterIdLst>
  <p:handoutMasterIdLst>
    <p:handoutMasterId r:id="rId21"/>
  </p:handoutMasterIdLst>
  <p:sldIdLst>
    <p:sldId id="270" r:id="rId3"/>
    <p:sldId id="736" r:id="rId4"/>
    <p:sldId id="738" r:id="rId5"/>
    <p:sldId id="704" r:id="rId6"/>
    <p:sldId id="740" r:id="rId7"/>
    <p:sldId id="744" r:id="rId8"/>
    <p:sldId id="703" r:id="rId9"/>
    <p:sldId id="742" r:id="rId10"/>
    <p:sldId id="748" r:id="rId11"/>
    <p:sldId id="749" r:id="rId12"/>
    <p:sldId id="750" r:id="rId13"/>
    <p:sldId id="751" r:id="rId14"/>
    <p:sldId id="699" r:id="rId15"/>
    <p:sldId id="747" r:id="rId16"/>
    <p:sldId id="752" r:id="rId17"/>
    <p:sldId id="753" r:id="rId18"/>
    <p:sldId id="72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843C0C"/>
    <a:srgbClr val="73C8FD"/>
    <a:srgbClr val="FFE89F"/>
    <a:srgbClr val="50B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05" autoAdjust="0"/>
    <p:restoredTop sz="93235" autoAdjust="0"/>
  </p:normalViewPr>
  <p:slideViewPr>
    <p:cSldViewPr snapToGrid="0">
      <p:cViewPr varScale="1">
        <p:scale>
          <a:sx n="119" d="100"/>
          <a:sy n="119" d="100"/>
        </p:scale>
        <p:origin x="91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>
      <p:cViewPr varScale="1">
        <p:scale>
          <a:sx n="98" d="100"/>
          <a:sy n="98" d="100"/>
        </p:scale>
        <p:origin x="351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DBA4A-CF1B-46AC-9045-2B6612C0624C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EE2B4-D30B-4D65-BC1C-DE57E4765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9311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C6F44-CB68-48CB-8188-A47D4423899A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2613F-3576-4EE9-945C-25503B987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142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02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399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7041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8901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0584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8724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337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563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28750" y="2625326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428750" y="4232673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1428750" y="2895600"/>
            <a:ext cx="6286500" cy="990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 cap="small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4408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9768" y="655320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3423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B75BAC-74D7-43DA-9DE7-3912ED22B40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36008" y="86334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8999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7085C4-D6A8-46D9-A1BA-F87C2DEFFC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4636008" y="1695200"/>
            <a:ext cx="4206240" cy="423277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304800" y="1695200"/>
            <a:ext cx="4206240" cy="422483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730506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730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3802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814561" y="266304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814561" y="266304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 userDrawn="1"/>
        </p:nvSpPr>
        <p:spPr>
          <a:xfrm>
            <a:off x="2898648" y="243682"/>
            <a:ext cx="6016752" cy="518318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301752" y="859536"/>
            <a:ext cx="8531352" cy="5065776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 marL="557213" indent="-214313">
              <a:buClr>
                <a:schemeClr val="accent1"/>
              </a:buClr>
              <a:buFont typeface="Wingdings" panose="05000000000000000000" pitchFamily="2" charset="2"/>
              <a:buChar char="§"/>
              <a:defRPr sz="1800" baseline="0">
                <a:solidFill>
                  <a:schemeClr val="tx2"/>
                </a:solidFill>
              </a:defRPr>
            </a:lvl2pPr>
            <a:lvl3pPr marL="857250" indent="-171450">
              <a:buClr>
                <a:schemeClr val="tx2"/>
              </a:buClr>
              <a:buFont typeface="Courier New" panose="02070309020205020404" pitchFamily="49" charset="0"/>
              <a:buChar char="o"/>
              <a:defRPr sz="1600" baseline="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132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1637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50883" y="4837176"/>
            <a:ext cx="4465283" cy="64922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547872" y="3429000"/>
            <a:ext cx="4465283" cy="92354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547872" y="1325880"/>
            <a:ext cx="5519928" cy="230428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1477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7477" y="6561137"/>
            <a:ext cx="457200" cy="220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664677" y="6561137"/>
            <a:ext cx="387883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152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8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224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QMWG</a:t>
            </a:r>
          </a:p>
          <a:p>
            <a:r>
              <a:rPr lang="en-US" dirty="0" smtClean="0"/>
              <a:t>Feb </a:t>
            </a:r>
            <a:r>
              <a:rPr lang="en-US" dirty="0" smtClean="0"/>
              <a:t>13, </a:t>
            </a:r>
            <a:r>
              <a:rPr lang="en-US" dirty="0" smtClean="0"/>
              <a:t>2018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550883" y="3774688"/>
            <a:ext cx="4465283" cy="923544"/>
          </a:xfrm>
        </p:spPr>
        <p:txBody>
          <a:bodyPr/>
          <a:lstStyle/>
          <a:p>
            <a:r>
              <a:rPr lang="en-US" dirty="0" smtClean="0"/>
              <a:t>ERCOT Staff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Incremental Adjustment To Responsive Reserve Service Requirements</a:t>
            </a:r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Low Inertia Condition (150 GW*s)</a:t>
            </a:r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160" y="795528"/>
            <a:ext cx="7937680" cy="4584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9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Increased RRS need in Low Inertia Condition (150 GW*s)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89766" y="5504572"/>
            <a:ext cx="853135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An </a:t>
            </a:r>
            <a:r>
              <a:rPr lang="en-US" sz="1600" u="sng" dirty="0" smtClean="0">
                <a:solidFill>
                  <a:schemeClr val="tx2"/>
                </a:solidFill>
              </a:rPr>
              <a:t>additional 125 MW LR </a:t>
            </a:r>
            <a:r>
              <a:rPr lang="en-US" sz="1600" dirty="0" smtClean="0">
                <a:solidFill>
                  <a:schemeClr val="tx2"/>
                </a:solidFill>
              </a:rPr>
              <a:t> required to maintain C point at 59.40 Hz when 240 </a:t>
            </a:r>
            <a:r>
              <a:rPr lang="en-US" sz="1600" dirty="0">
                <a:solidFill>
                  <a:schemeClr val="tx2"/>
                </a:solidFill>
              </a:rPr>
              <a:t>MW (out of 1150 MW) is provided by </a:t>
            </a:r>
            <a:r>
              <a:rPr lang="en-US" sz="1600" dirty="0" smtClean="0">
                <a:solidFill>
                  <a:schemeClr val="tx2"/>
                </a:solidFill>
              </a:rPr>
              <a:t>Hydro resources.</a:t>
            </a:r>
            <a:endParaRPr lang="en-US" sz="1600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160" y="797319"/>
            <a:ext cx="7937680" cy="4584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09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Mid </a:t>
            </a:r>
            <a:r>
              <a:rPr lang="en-US" sz="2400" dirty="0"/>
              <a:t>Inertia Condition (</a:t>
            </a:r>
            <a:r>
              <a:rPr lang="en-US" sz="2400" dirty="0" smtClean="0"/>
              <a:t>260 </a:t>
            </a:r>
            <a:r>
              <a:rPr lang="en-US" sz="2400" dirty="0"/>
              <a:t>GW*s)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5888" y="5588030"/>
            <a:ext cx="853135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u="sng" dirty="0" smtClean="0">
                <a:solidFill>
                  <a:schemeClr val="tx2"/>
                </a:solidFill>
              </a:rPr>
              <a:t>No additional </a:t>
            </a:r>
            <a:r>
              <a:rPr lang="en-US" sz="1600" dirty="0" smtClean="0">
                <a:solidFill>
                  <a:schemeClr val="tx2"/>
                </a:solidFill>
              </a:rPr>
              <a:t>LR is required to maintain C point at 59.40 Hz when 240 MW (out of 1150 MW) is provided by Hydro resources.</a:t>
            </a:r>
            <a:endParaRPr lang="en-US" sz="1600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724" y="795528"/>
            <a:ext cx="7937680" cy="4584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91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Impact on </a:t>
            </a:r>
            <a:r>
              <a:rPr lang="en-US" sz="2400" dirty="0" smtClean="0"/>
              <a:t>PFR</a:t>
            </a: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846475"/>
            <a:ext cx="8534400" cy="66913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Chart below shows </a:t>
            </a:r>
            <a:r>
              <a:rPr lang="en-US" dirty="0"/>
              <a:t>a</a:t>
            </a:r>
            <a:r>
              <a:rPr lang="en-US" dirty="0" smtClean="0"/>
              <a:t>dditional PFR needed OR additional LRs needed when 240 MW </a:t>
            </a:r>
            <a:r>
              <a:rPr lang="en-US" dirty="0"/>
              <a:t>(out of 1150 MW) </a:t>
            </a:r>
            <a:r>
              <a:rPr lang="en-US" dirty="0" smtClean="0"/>
              <a:t>of RRS is provided by Hydro </a:t>
            </a:r>
            <a:r>
              <a:rPr lang="en-US" dirty="0"/>
              <a:t>resources at varying system conditions (inertia levels).</a:t>
            </a:r>
            <a:endParaRPr lang="en-US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1672771" y="5813185"/>
            <a:ext cx="5798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Additional PFR = Additional LR </a:t>
            </a:r>
            <a:r>
              <a:rPr lang="en-US" dirty="0" smtClean="0">
                <a:solidFill>
                  <a:schemeClr val="tx2"/>
                </a:solidFill>
                <a:sym typeface="Symbol" panose="05050102010706020507" pitchFamily="18" charset="2"/>
              </a:rPr>
              <a:t> Equivalency Ratio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415" y="1716318"/>
            <a:ext cx="7779170" cy="40968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243682"/>
            <a:ext cx="8568267" cy="518318"/>
          </a:xfrm>
        </p:spPr>
        <p:txBody>
          <a:bodyPr/>
          <a:lstStyle/>
          <a:p>
            <a:r>
              <a:rPr lang="en-US" sz="2400" dirty="0" smtClean="0"/>
              <a:t>Additional RRS Needed – Pre-NPRR 815 (50% LR Limit)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614" y="896686"/>
            <a:ext cx="8014772" cy="5064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4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243682"/>
            <a:ext cx="8568267" cy="518318"/>
          </a:xfrm>
        </p:spPr>
        <p:txBody>
          <a:bodyPr/>
          <a:lstStyle/>
          <a:p>
            <a:r>
              <a:rPr lang="en-US" sz="2400" dirty="0" smtClean="0"/>
              <a:t>Additional RRS Needed – Post-NPRR 815 (60% LR Limit)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704" y="896112"/>
            <a:ext cx="8016591" cy="5065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93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Summary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5762" lvl="1" indent="-342900" algn="just">
              <a:buFont typeface="Arial" panose="020B0604020202020204" pitchFamily="34" charset="0"/>
              <a:buChar char="•"/>
            </a:pPr>
            <a:r>
              <a:rPr lang="en-US" dirty="0" smtClean="0"/>
              <a:t>ERCOT </a:t>
            </a:r>
            <a:r>
              <a:rPr lang="en-US" dirty="0"/>
              <a:t>increased minimum RRS requirements beginning Feb 1, 2018 for  hours when inertia is expected to be below 250 GWs. </a:t>
            </a:r>
          </a:p>
          <a:p>
            <a:pPr lvl="1" algn="just"/>
            <a:r>
              <a:rPr lang="en-US" dirty="0" smtClean="0"/>
              <a:t> </a:t>
            </a:r>
            <a:r>
              <a:rPr lang="en-US" dirty="0"/>
              <a:t>Posted RRS requirements for Feb thru May 2018 have been up</a:t>
            </a:r>
            <a:r>
              <a:rPr lang="en-US" dirty="0" smtClean="0"/>
              <a:t>dated</a:t>
            </a:r>
            <a:r>
              <a:rPr lang="en-US" dirty="0"/>
              <a:t>.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B050"/>
                </a:solidFill>
              </a:rPr>
              <a:t>Completed </a:t>
            </a:r>
            <a:r>
              <a:rPr lang="en-US" dirty="0">
                <a:solidFill>
                  <a:srgbClr val="00B050"/>
                </a:solidFill>
              </a:rPr>
              <a:t>Jan 23, </a:t>
            </a:r>
            <a:r>
              <a:rPr lang="en-US" dirty="0" smtClean="0">
                <a:solidFill>
                  <a:srgbClr val="00B050"/>
                </a:solidFill>
              </a:rPr>
              <a:t>2018)</a:t>
            </a:r>
          </a:p>
          <a:p>
            <a:pPr marL="385762" lvl="1" indent="-342900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85762" lvl="1" indent="-342900" algn="just">
              <a:buFont typeface="Arial" panose="020B0604020202020204" pitchFamily="34" charset="0"/>
              <a:buChar char="•"/>
            </a:pPr>
            <a:r>
              <a:rPr lang="en-US" dirty="0" smtClean="0"/>
              <a:t>Upon </a:t>
            </a:r>
            <a:r>
              <a:rPr lang="en-US" dirty="0"/>
              <a:t>NPRR 815 implementation, the minimum RRS quantities for the remainder of the year will be updated to reflect </a:t>
            </a:r>
            <a:r>
              <a:rPr lang="en-US" dirty="0" smtClean="0"/>
              <a:t>the 60</a:t>
            </a:r>
            <a:r>
              <a:rPr lang="en-US" dirty="0"/>
              <a:t>% limit on RRS from Load </a:t>
            </a:r>
            <a:r>
              <a:rPr lang="en-US" dirty="0" smtClean="0"/>
              <a:t>Resources and the adjustments </a:t>
            </a:r>
            <a:r>
              <a:rPr lang="en-US" dirty="0"/>
              <a:t>shown on </a:t>
            </a:r>
            <a:r>
              <a:rPr lang="en-US" dirty="0" smtClean="0"/>
              <a:t>the </a:t>
            </a:r>
            <a:r>
              <a:rPr lang="en-US" dirty="0"/>
              <a:t>previous slide {Additional RRS Needed </a:t>
            </a:r>
            <a:r>
              <a:rPr lang="en-US" dirty="0" smtClean="0"/>
              <a:t>– NPRR </a:t>
            </a:r>
            <a:r>
              <a:rPr lang="en-US" dirty="0"/>
              <a:t>815 (60% Lim </a:t>
            </a:r>
            <a:r>
              <a:rPr lang="en-US" dirty="0" smtClean="0"/>
              <a:t>)}.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52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800100" y="2705725"/>
            <a:ext cx="7543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Divider Slide</a:t>
            </a:r>
          </a:p>
          <a:p>
            <a:pPr algn="ctr"/>
            <a:endParaRPr lang="en-US" sz="28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2400" i="1" dirty="0" smtClean="0">
                <a:solidFill>
                  <a:schemeClr val="bg1"/>
                </a:solidFill>
              </a:rPr>
              <a:t>Divider Slide (optional)</a:t>
            </a:r>
            <a:endParaRPr lang="en-US" sz="2400" dirty="0" smtClean="0">
              <a:solidFill>
                <a:schemeClr val="bg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295400" y="2736053"/>
            <a:ext cx="6553200" cy="1607347"/>
            <a:chOff x="1295400" y="2799182"/>
            <a:chExt cx="6553200" cy="1607347"/>
          </a:xfrm>
        </p:grpSpPr>
        <p:sp>
          <p:nvSpPr>
            <p:cNvPr id="2" name="TextBox 1"/>
            <p:cNvSpPr txBox="1"/>
            <p:nvPr/>
          </p:nvSpPr>
          <p:spPr>
            <a:xfrm>
              <a:off x="1295400" y="2922743"/>
              <a:ext cx="6553200" cy="8604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cap="small" dirty="0" smtClean="0"/>
                <a:t>  </a:t>
              </a:r>
            </a:p>
            <a:p>
              <a:pPr algn="ctr"/>
              <a:r>
                <a:rPr lang="en-US" sz="3200" cap="small" dirty="0" smtClean="0">
                  <a:solidFill>
                    <a:prstClr val="black"/>
                  </a:solidFill>
                </a:rPr>
                <a:t>Discussion</a:t>
              </a:r>
              <a:endParaRPr lang="en-US" cap="small" dirty="0">
                <a:solidFill>
                  <a:prstClr val="black"/>
                </a:solidFill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428750" y="2799182"/>
              <a:ext cx="6286500" cy="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428750" y="4406529"/>
              <a:ext cx="6286500" cy="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Responsive Reserve Service (RRS)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855406"/>
            <a:ext cx="4717322" cy="5064627"/>
          </a:xfrm>
        </p:spPr>
        <p:txBody>
          <a:bodyPr/>
          <a:lstStyle/>
          <a:p>
            <a:pPr algn="just"/>
            <a:r>
              <a:rPr lang="en-US" dirty="0" smtClean="0">
                <a:solidFill>
                  <a:schemeClr val="accent2"/>
                </a:solidFill>
              </a:rPr>
              <a:t>RRS is procured </a:t>
            </a:r>
            <a:r>
              <a:rPr lang="en-US" dirty="0">
                <a:solidFill>
                  <a:schemeClr val="accent2"/>
                </a:solidFill>
              </a:rPr>
              <a:t>to ensure sufficient capacity is available to respond to frequency excursions during unit trips.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To </a:t>
            </a:r>
            <a:r>
              <a:rPr lang="en-US" dirty="0"/>
              <a:t>consistently meet BAL-003 Interconnection Frequency Response Obligation, ERCOT must plan not to activate  UFLS </a:t>
            </a:r>
            <a:r>
              <a:rPr lang="en-US" dirty="0" smtClean="0"/>
              <a:t>for loss of 2750 MW of generation.</a:t>
            </a:r>
            <a:endParaRPr lang="en-US" dirty="0"/>
          </a:p>
          <a:p>
            <a:pPr lvl="1" algn="just"/>
            <a:r>
              <a:rPr lang="en-US" dirty="0" smtClean="0"/>
              <a:t>UFLS </a:t>
            </a:r>
            <a:r>
              <a:rPr lang="en-US" dirty="0"/>
              <a:t>relays will shed firm load if frequency drops to 59.3 Hz (5% of total ERCOT load</a:t>
            </a:r>
            <a:r>
              <a:rPr lang="en-US" dirty="0" smtClean="0"/>
              <a:t>).</a:t>
            </a:r>
          </a:p>
          <a:p>
            <a:pPr algn="just"/>
            <a:endParaRPr lang="en-US" dirty="0"/>
          </a:p>
          <a:p>
            <a:pPr lvl="1" algn="just"/>
            <a:r>
              <a:rPr lang="en-US" dirty="0" smtClean="0"/>
              <a:t>ERCOT plans to maintain frequency nadir at or above 59.4 Hz for loss </a:t>
            </a:r>
            <a:r>
              <a:rPr lang="en-US" dirty="0"/>
              <a:t>of 2750 </a:t>
            </a:r>
            <a:r>
              <a:rPr lang="en-US" dirty="0" smtClean="0"/>
              <a:t>MW (0.1 Hz margin).</a:t>
            </a:r>
            <a:endParaRPr lang="en-US" dirty="0"/>
          </a:p>
          <a:p>
            <a:pPr algn="just"/>
            <a:endParaRPr lang="en-US" dirty="0" smtClean="0">
              <a:solidFill>
                <a:schemeClr val="accent2"/>
              </a:solidFill>
            </a:endParaRPr>
          </a:p>
          <a:p>
            <a:pPr algn="just"/>
            <a:endParaRPr lang="en-US" dirty="0">
              <a:solidFill>
                <a:schemeClr val="accent2"/>
              </a:solidFill>
            </a:endParaRPr>
          </a:p>
          <a:p>
            <a:pPr algn="just"/>
            <a:endParaRPr lang="en-US" dirty="0"/>
          </a:p>
          <a:p>
            <a:pPr algn="just"/>
            <a:endParaRPr lang="en-US" dirty="0" smtClean="0">
              <a:solidFill>
                <a:schemeClr val="accent2"/>
              </a:solidFill>
            </a:endParaRPr>
          </a:p>
          <a:p>
            <a:pPr algn="just"/>
            <a:endParaRPr lang="en-US" sz="800" dirty="0" smtClean="0">
              <a:solidFill>
                <a:schemeClr val="accent2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5321" t="1935" r="3777" b="5374"/>
          <a:stretch/>
        </p:blipFill>
        <p:spPr>
          <a:xfrm>
            <a:off x="5478552" y="762000"/>
            <a:ext cx="3658768" cy="280281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869921" y="608111"/>
            <a:ext cx="294541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System Inertia 2016</a:t>
            </a:r>
            <a:endParaRPr lang="en-US" sz="1400" b="1" dirty="0"/>
          </a:p>
        </p:txBody>
      </p:sp>
      <p:sp>
        <p:nvSpPr>
          <p:cNvPr id="9" name="Rectangle 8"/>
          <p:cNvSpPr/>
          <p:nvPr/>
        </p:nvSpPr>
        <p:spPr>
          <a:xfrm>
            <a:off x="5344109" y="3569247"/>
            <a:ext cx="379989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Responsive Reserve Requirements 2017</a:t>
            </a:r>
            <a:endParaRPr lang="en-US" sz="1400" b="1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44109" y="3718699"/>
            <a:ext cx="3937186" cy="2730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14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RRS Study Methodology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set of recent </a:t>
            </a:r>
            <a:r>
              <a:rPr lang="en-US" dirty="0"/>
              <a:t>cases </a:t>
            </a:r>
            <a:r>
              <a:rPr lang="en-US" dirty="0" smtClean="0"/>
              <a:t>at varying </a:t>
            </a:r>
            <a:r>
              <a:rPr lang="en-US" dirty="0"/>
              <a:t>inertia </a:t>
            </a:r>
            <a:r>
              <a:rPr lang="en-US" dirty="0" smtClean="0"/>
              <a:t>levels are selected to to represent a wide range of expected future inertia conditions. Following assumptions are applied to each case/study,</a:t>
            </a:r>
          </a:p>
          <a:p>
            <a:pPr lvl="2" algn="just"/>
            <a:r>
              <a:rPr lang="en-US" sz="1400" dirty="0" smtClean="0"/>
              <a:t>Model </a:t>
            </a:r>
            <a:r>
              <a:rPr lang="en-US" sz="1400" dirty="0"/>
              <a:t>1150 MW of PFR </a:t>
            </a:r>
            <a:r>
              <a:rPr lang="en-US" sz="1400" dirty="0" smtClean="0"/>
              <a:t>from Generation Resources. </a:t>
            </a:r>
          </a:p>
          <a:p>
            <a:pPr lvl="3" algn="just"/>
            <a:r>
              <a:rPr lang="en-US" sz="1400" dirty="0" smtClean="0"/>
              <a:t>Generation </a:t>
            </a:r>
            <a:r>
              <a:rPr lang="en-US" sz="1400" dirty="0"/>
              <a:t>mix </a:t>
            </a:r>
            <a:r>
              <a:rPr lang="en-US" sz="1400" dirty="0" smtClean="0"/>
              <a:t>when, </a:t>
            </a:r>
          </a:p>
          <a:p>
            <a:pPr lvl="4" algn="just"/>
            <a:r>
              <a:rPr lang="en-US" sz="1200" dirty="0"/>
              <a:t>Inertia &lt; 250 GW·s: 30% Coal </a:t>
            </a:r>
            <a:r>
              <a:rPr lang="en-US" sz="1200" dirty="0" smtClean="0"/>
              <a:t>+ 70</a:t>
            </a:r>
            <a:r>
              <a:rPr lang="en-US" sz="1200" dirty="0"/>
              <a:t>% Gas </a:t>
            </a:r>
          </a:p>
          <a:p>
            <a:pPr marL="1541463" lvl="4" indent="-168275">
              <a:spcAft>
                <a:spcPts val="600"/>
              </a:spcAft>
            </a:pPr>
            <a:r>
              <a:rPr lang="en-US" sz="1200" dirty="0"/>
              <a:t>Inertia ≥ 250 GW·s: 15% Coal + 85% Gas</a:t>
            </a:r>
          </a:p>
          <a:p>
            <a:pPr marL="1285875" lvl="3" indent="-342900"/>
            <a:endParaRPr lang="en-US" sz="800" dirty="0"/>
          </a:p>
          <a:p>
            <a:pPr marL="942975" lvl="2" indent="-342900">
              <a:spcAft>
                <a:spcPts val="600"/>
              </a:spcAft>
            </a:pPr>
            <a:r>
              <a:rPr lang="en-US" sz="1400" dirty="0" smtClean="0"/>
              <a:t>Load </a:t>
            </a:r>
            <a:r>
              <a:rPr lang="en-US" sz="1400" dirty="0"/>
              <a:t>Resources providing RRS will trip at 59.7 Hz, with a delay of 0.416 s (relay delay = 0.333 s; breaker action = 0.083 s</a:t>
            </a:r>
            <a:r>
              <a:rPr lang="en-US" sz="1400" dirty="0" smtClean="0"/>
              <a:t>).</a:t>
            </a:r>
          </a:p>
          <a:p>
            <a:pPr marL="942975" lvl="2" indent="-342900"/>
            <a:endParaRPr lang="en-US" sz="600" dirty="0"/>
          </a:p>
          <a:p>
            <a:pPr marL="942975" lvl="2" indent="-342900">
              <a:spcAft>
                <a:spcPts val="600"/>
              </a:spcAft>
            </a:pPr>
            <a:r>
              <a:rPr lang="en-US" sz="1400" dirty="0"/>
              <a:t>Load damping factor was assumed to be 2% at the system </a:t>
            </a:r>
            <a:r>
              <a:rPr lang="en-US" sz="1400" dirty="0" smtClean="0"/>
              <a:t>level.</a:t>
            </a:r>
            <a:endParaRPr lang="en-US" sz="1400" dirty="0"/>
          </a:p>
          <a:p>
            <a:endParaRPr lang="en-US" sz="800" dirty="0" smtClean="0"/>
          </a:p>
          <a:p>
            <a:r>
              <a:rPr lang="en-US" dirty="0" smtClean="0"/>
              <a:t>Trip </a:t>
            </a:r>
            <a:r>
              <a:rPr lang="en-US" dirty="0"/>
              <a:t>2750 MW of generation simultaneously and identify the amount of LR needed to maintain frequency at 59.4 Hz.</a:t>
            </a:r>
          </a:p>
          <a:p>
            <a:pPr lvl="1"/>
            <a:endParaRPr lang="en-US" dirty="0" smtClean="0"/>
          </a:p>
          <a:p>
            <a:pPr algn="just"/>
            <a:endParaRPr lang="en-US" dirty="0">
              <a:solidFill>
                <a:schemeClr val="accent2"/>
              </a:solidFill>
            </a:endParaRPr>
          </a:p>
          <a:p>
            <a:pPr algn="just"/>
            <a:endParaRPr lang="en-US" dirty="0"/>
          </a:p>
          <a:p>
            <a:pPr algn="just"/>
            <a:endParaRPr lang="en-US" dirty="0" smtClean="0">
              <a:solidFill>
                <a:schemeClr val="accent2"/>
              </a:solidFill>
            </a:endParaRPr>
          </a:p>
          <a:p>
            <a:pPr algn="just"/>
            <a:endParaRPr lang="en-US" sz="8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85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Hydro Response Characteristic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/>
            <a:r>
              <a:rPr lang="en-US" sz="1600" dirty="0" smtClean="0">
                <a:solidFill>
                  <a:schemeClr val="accent2"/>
                </a:solidFill>
              </a:rPr>
              <a:t>In Real Time, a portion of RRS is provided by Hydro </a:t>
            </a:r>
            <a:r>
              <a:rPr lang="en-US" sz="1600" dirty="0">
                <a:solidFill>
                  <a:schemeClr val="accent2"/>
                </a:solidFill>
              </a:rPr>
              <a:t>r</a:t>
            </a:r>
            <a:r>
              <a:rPr lang="en-US" sz="1600" dirty="0" smtClean="0">
                <a:solidFill>
                  <a:schemeClr val="accent2"/>
                </a:solidFill>
              </a:rPr>
              <a:t>esources operating in synchronous condenser mode </a:t>
            </a:r>
            <a:r>
              <a:rPr lang="en-US" sz="1600" u="sng" dirty="0" smtClean="0">
                <a:solidFill>
                  <a:schemeClr val="accent2"/>
                </a:solidFill>
              </a:rPr>
              <a:t>via under-frequency relay action</a:t>
            </a:r>
            <a:r>
              <a:rPr lang="en-US" sz="1600" dirty="0" smtClean="0">
                <a:solidFill>
                  <a:schemeClr val="accent2"/>
                </a:solidFill>
              </a:rPr>
              <a:t> (i.e. not a typical governor response).</a:t>
            </a:r>
          </a:p>
          <a:p>
            <a:pPr marL="585788" lvl="1" indent="-285750"/>
            <a:endParaRPr lang="en-US" sz="800" dirty="0" smtClean="0"/>
          </a:p>
          <a:p>
            <a:pPr marL="585788" lvl="1" indent="-285750"/>
            <a:r>
              <a:rPr lang="en-US" sz="1600" dirty="0" smtClean="0"/>
              <a:t>Hydro resources provide response when </a:t>
            </a:r>
            <a:r>
              <a:rPr lang="en-US" sz="1600" u="sng" dirty="0"/>
              <a:t>frequency drops below </a:t>
            </a:r>
            <a:r>
              <a:rPr lang="en-US" sz="1600" u="sng" dirty="0" smtClean="0"/>
              <a:t>59.8 Hz,</a:t>
            </a:r>
            <a:r>
              <a:rPr lang="en-US" sz="1600" dirty="0" smtClean="0"/>
              <a:t> and are required to reach their HSL (equals their RRS responsibility) within 20 seconds after frequency trigger is met.</a:t>
            </a: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986" y="2188277"/>
            <a:ext cx="7328027" cy="43102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Discrepancy between RRS Study &amp; Real Time Operations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unique response characteristics of Hydro </a:t>
            </a:r>
            <a:r>
              <a:rPr lang="en-US" dirty="0"/>
              <a:t>resources </a:t>
            </a:r>
            <a:r>
              <a:rPr lang="en-US" dirty="0" smtClean="0"/>
              <a:t>that operate under synchronous condenser fast response mode have </a:t>
            </a:r>
            <a:r>
              <a:rPr lang="en-US" u="sng" dirty="0"/>
              <a:t>not </a:t>
            </a:r>
            <a:r>
              <a:rPr lang="en-US" u="sng" dirty="0" smtClean="0"/>
              <a:t>been included</a:t>
            </a:r>
            <a:r>
              <a:rPr lang="en-US" dirty="0" smtClean="0"/>
              <a:t> </a:t>
            </a:r>
            <a:r>
              <a:rPr lang="en-US" dirty="0"/>
              <a:t>in </a:t>
            </a:r>
            <a:r>
              <a:rPr lang="en-US" dirty="0" smtClean="0"/>
              <a:t>previous </a:t>
            </a:r>
            <a:r>
              <a:rPr lang="en-US" dirty="0"/>
              <a:t>studies to determine RRS </a:t>
            </a:r>
            <a:r>
              <a:rPr lang="en-US" dirty="0" smtClean="0"/>
              <a:t>requirement. </a:t>
            </a:r>
            <a:endParaRPr lang="en-US" dirty="0"/>
          </a:p>
          <a:p>
            <a:pPr algn="just"/>
            <a:endParaRPr lang="en-US" dirty="0" smtClean="0">
              <a:solidFill>
                <a:schemeClr val="accent2"/>
              </a:solidFill>
            </a:endParaRPr>
          </a:p>
          <a:p>
            <a:pPr algn="just"/>
            <a:r>
              <a:rPr lang="en-US" dirty="0" smtClean="0">
                <a:solidFill>
                  <a:schemeClr val="accent2"/>
                </a:solidFill>
              </a:rPr>
              <a:t>However, ~80% of the time Hydro Resources operating in synchronous condenser fast response mode carry more than 240 MW of RRS.</a:t>
            </a:r>
            <a:endParaRPr lang="en-US" dirty="0">
              <a:solidFill>
                <a:schemeClr val="accent2"/>
              </a:solidFill>
            </a:endParaRPr>
          </a:p>
          <a:p>
            <a:pPr algn="just"/>
            <a:endParaRPr lang="en-US" dirty="0"/>
          </a:p>
          <a:p>
            <a:pPr algn="just"/>
            <a:endParaRPr lang="en-US" dirty="0" smtClean="0">
              <a:solidFill>
                <a:schemeClr val="accent2"/>
              </a:solidFill>
            </a:endParaRPr>
          </a:p>
          <a:p>
            <a:pPr algn="just"/>
            <a:endParaRPr lang="en-US" sz="800" dirty="0" smtClean="0">
              <a:solidFill>
                <a:schemeClr val="accent2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6758" y="2785647"/>
            <a:ext cx="7230483" cy="3487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58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RRS Efficacy Study Methodology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846939"/>
            <a:ext cx="8534400" cy="5064627"/>
          </a:xfrm>
        </p:spPr>
        <p:txBody>
          <a:bodyPr/>
          <a:lstStyle/>
          <a:p>
            <a:r>
              <a:rPr lang="en-US" dirty="0"/>
              <a:t>To </a:t>
            </a:r>
            <a:r>
              <a:rPr lang="en-US" u="sng" dirty="0"/>
              <a:t>assess the efficacy </a:t>
            </a:r>
            <a:r>
              <a:rPr lang="en-US" dirty="0"/>
              <a:t>of </a:t>
            </a:r>
            <a:r>
              <a:rPr lang="en-US" dirty="0" smtClean="0"/>
              <a:t>Hydro </a:t>
            </a:r>
            <a:r>
              <a:rPr lang="en-US" dirty="0"/>
              <a:t>resources that provide RRS via synchronous condenser fast </a:t>
            </a:r>
            <a:r>
              <a:rPr lang="en-US" dirty="0" smtClean="0"/>
              <a:t>response mode, </a:t>
            </a:r>
            <a:r>
              <a:rPr lang="en-US" u="sng" dirty="0" smtClean="0"/>
              <a:t>additional RRS studies were recently completed</a:t>
            </a:r>
            <a:r>
              <a:rPr lang="en-US" dirty="0" smtClean="0"/>
              <a:t> using updated cases at varying </a:t>
            </a:r>
            <a:r>
              <a:rPr lang="en-US" dirty="0"/>
              <a:t>inertia </a:t>
            </a:r>
            <a:r>
              <a:rPr lang="en-US" dirty="0" smtClean="0"/>
              <a:t>levels. </a:t>
            </a:r>
          </a:p>
          <a:p>
            <a:endParaRPr lang="en-US" dirty="0" smtClean="0"/>
          </a:p>
          <a:p>
            <a:r>
              <a:rPr lang="en-US" dirty="0" smtClean="0"/>
              <a:t>In these studies for Hydro resources, </a:t>
            </a:r>
            <a:r>
              <a:rPr lang="en-US" u="sng" dirty="0" smtClean="0"/>
              <a:t>models were created </a:t>
            </a:r>
            <a:r>
              <a:rPr lang="en-US" dirty="0" smtClean="0"/>
              <a:t>to </a:t>
            </a:r>
            <a:r>
              <a:rPr lang="en-US" dirty="0"/>
              <a:t>mimic </a:t>
            </a:r>
            <a:r>
              <a:rPr lang="en-US" dirty="0" smtClean="0"/>
              <a:t>actual synchronous </a:t>
            </a:r>
            <a:r>
              <a:rPr lang="en-US" dirty="0"/>
              <a:t>condenser fast response mode </a:t>
            </a:r>
            <a:r>
              <a:rPr lang="en-US" dirty="0" smtClean="0"/>
              <a:t>response. </a:t>
            </a:r>
            <a:endParaRPr lang="en-US" dirty="0"/>
          </a:p>
          <a:p>
            <a:pPr lvl="1"/>
            <a:r>
              <a:rPr lang="en-US" dirty="0" smtClean="0"/>
              <a:t>These </a:t>
            </a:r>
            <a:r>
              <a:rPr lang="en-US" u="sng" dirty="0"/>
              <a:t>m</a:t>
            </a:r>
            <a:r>
              <a:rPr lang="en-US" u="sng" dirty="0" smtClean="0"/>
              <a:t>odels were </a:t>
            </a:r>
            <a:r>
              <a:rPr lang="en-US" u="sng" dirty="0"/>
              <a:t>benchmarked</a:t>
            </a:r>
            <a:r>
              <a:rPr lang="en-US" dirty="0"/>
              <a:t> with actual plant level data (from seasonal RRS tests</a:t>
            </a:r>
            <a:r>
              <a:rPr lang="en-US" dirty="0" smtClean="0"/>
              <a:t>). </a:t>
            </a:r>
          </a:p>
          <a:p>
            <a:pPr marL="342900" lvl="1" indent="0">
              <a:buNone/>
            </a:pPr>
            <a:endParaRPr lang="en-US" dirty="0" smtClean="0"/>
          </a:p>
          <a:p>
            <a:pPr algn="just"/>
            <a:endParaRPr lang="en-US" dirty="0">
              <a:solidFill>
                <a:schemeClr val="accent2"/>
              </a:solidFill>
            </a:endParaRPr>
          </a:p>
          <a:p>
            <a:pPr algn="just"/>
            <a:endParaRPr lang="en-US" dirty="0"/>
          </a:p>
          <a:p>
            <a:pPr algn="just"/>
            <a:endParaRPr lang="en-US" dirty="0" smtClean="0">
              <a:solidFill>
                <a:schemeClr val="accent2"/>
              </a:solidFill>
            </a:endParaRPr>
          </a:p>
          <a:p>
            <a:pPr algn="just"/>
            <a:endParaRPr lang="en-US" sz="8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37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Hydro Model Benchmarking</a:t>
            </a:r>
            <a:r>
              <a:rPr lang="en-US" sz="2400" dirty="0"/>
              <a:t> </a:t>
            </a:r>
            <a:r>
              <a:rPr lang="en-US" sz="2400" dirty="0" smtClean="0"/>
              <a:t>– Unit Level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/>
            <a:r>
              <a:rPr lang="en-US" dirty="0" smtClean="0"/>
              <a:t>Each Hydro unit’s response was benchmarked. Below is </a:t>
            </a:r>
            <a:r>
              <a:rPr lang="en-US" u="sng" dirty="0" smtClean="0"/>
              <a:t>comparison</a:t>
            </a:r>
            <a:r>
              <a:rPr lang="en-US" dirty="0" smtClean="0"/>
              <a:t> for a particular Hydro resource’s </a:t>
            </a:r>
            <a:r>
              <a:rPr lang="en-US" u="sng" dirty="0" smtClean="0"/>
              <a:t>response from the model created</a:t>
            </a:r>
            <a:r>
              <a:rPr lang="en-US" dirty="0" smtClean="0"/>
              <a:t> and its </a:t>
            </a:r>
            <a:r>
              <a:rPr lang="en-US" u="sng" dirty="0" smtClean="0"/>
              <a:t>seasonal RRS test data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627" y="1980021"/>
            <a:ext cx="7120745" cy="37615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Hydro Model Benchmarking – </a:t>
            </a:r>
            <a:r>
              <a:rPr lang="en-US" sz="2400" dirty="0" smtClean="0"/>
              <a:t>System </a:t>
            </a:r>
            <a:r>
              <a:rPr lang="en-US" sz="2400" dirty="0"/>
              <a:t>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/>
            <a:r>
              <a:rPr lang="en-US" dirty="0" smtClean="0"/>
              <a:t>Models were created for 11 </a:t>
            </a:r>
            <a:r>
              <a:rPr lang="en-US" dirty="0"/>
              <a:t>H</a:t>
            </a:r>
            <a:r>
              <a:rPr lang="en-US" dirty="0" smtClean="0"/>
              <a:t>ydro resources (a </a:t>
            </a:r>
            <a:r>
              <a:rPr lang="en-US" dirty="0"/>
              <a:t>total of 240 MW </a:t>
            </a:r>
            <a:r>
              <a:rPr lang="en-US" dirty="0" smtClean="0"/>
              <a:t>RRS).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433" y="1506146"/>
            <a:ext cx="7586940" cy="4413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14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RRS Efficacy Study Methodology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846939"/>
            <a:ext cx="8534400" cy="5064627"/>
          </a:xfrm>
        </p:spPr>
        <p:txBody>
          <a:bodyPr/>
          <a:lstStyle/>
          <a:p>
            <a:r>
              <a:rPr lang="en-US" dirty="0" smtClean="0"/>
              <a:t>Once the Hydro response was benchmarked, additional studies were conducted at varying </a:t>
            </a:r>
            <a:r>
              <a:rPr lang="en-US" dirty="0"/>
              <a:t>inertia </a:t>
            </a:r>
            <a:r>
              <a:rPr lang="en-US" dirty="0" smtClean="0"/>
              <a:t>levels. </a:t>
            </a:r>
          </a:p>
          <a:p>
            <a:endParaRPr lang="en-US" dirty="0" smtClean="0"/>
          </a:p>
          <a:p>
            <a:r>
              <a:rPr lang="en-US" dirty="0" smtClean="0"/>
              <a:t>Following assumptions were applied to each case/study,</a:t>
            </a:r>
            <a:endParaRPr lang="en-US" sz="800" dirty="0" smtClean="0"/>
          </a:p>
          <a:p>
            <a:pPr lvl="2" algn="just"/>
            <a:r>
              <a:rPr lang="en-US" sz="1800" dirty="0"/>
              <a:t>Model 240 MW of </a:t>
            </a:r>
            <a:r>
              <a:rPr lang="en-US" sz="1800" dirty="0" smtClean="0"/>
              <a:t>response </a:t>
            </a:r>
            <a:r>
              <a:rPr lang="en-US" sz="1800" dirty="0"/>
              <a:t>from hydro resources operating in synchronous condenser </a:t>
            </a:r>
            <a:r>
              <a:rPr lang="en-US" sz="1800" dirty="0" smtClean="0"/>
              <a:t>mode using the benchmarked models </a:t>
            </a:r>
            <a:r>
              <a:rPr lang="en-US" sz="1800" dirty="0"/>
              <a:t>and 910 MW of PFR from Generation Resources. </a:t>
            </a:r>
            <a:endParaRPr lang="en-US" sz="1800" dirty="0" smtClean="0"/>
          </a:p>
          <a:p>
            <a:pPr lvl="2" algn="just"/>
            <a:endParaRPr lang="en-US" sz="1000" dirty="0"/>
          </a:p>
          <a:p>
            <a:pPr lvl="2" algn="just"/>
            <a:r>
              <a:rPr lang="en-US" sz="1800" dirty="0"/>
              <a:t>All other assumptions were consistent with previous RRS studies. </a:t>
            </a:r>
            <a:endParaRPr lang="en-US" sz="1800" dirty="0" smtClean="0"/>
          </a:p>
          <a:p>
            <a:pPr algn="just"/>
            <a:endParaRPr lang="en-US" dirty="0"/>
          </a:p>
          <a:p>
            <a:r>
              <a:rPr lang="en-US" dirty="0" smtClean="0"/>
              <a:t>Trip </a:t>
            </a:r>
            <a:r>
              <a:rPr lang="en-US" dirty="0"/>
              <a:t>2750 MW of generation simultaneously and identify the amount of LR needed to maintain frequency at 59.4 Hz.</a:t>
            </a:r>
          </a:p>
          <a:p>
            <a:pPr lvl="1"/>
            <a:endParaRPr lang="en-US" dirty="0" smtClean="0"/>
          </a:p>
          <a:p>
            <a:pPr algn="just"/>
            <a:endParaRPr lang="en-US" dirty="0">
              <a:solidFill>
                <a:schemeClr val="accent2"/>
              </a:solidFill>
            </a:endParaRPr>
          </a:p>
          <a:p>
            <a:pPr algn="just"/>
            <a:endParaRPr lang="en-US" dirty="0"/>
          </a:p>
          <a:p>
            <a:pPr algn="just"/>
            <a:endParaRPr lang="en-US" dirty="0" smtClean="0">
              <a:solidFill>
                <a:schemeClr val="accent2"/>
              </a:solidFill>
            </a:endParaRPr>
          </a:p>
          <a:p>
            <a:pPr algn="just"/>
            <a:endParaRPr lang="en-US" sz="8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53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840</Words>
  <Application>Microsoft Office PowerPoint</Application>
  <PresentationFormat>On-screen Show (4:3)</PresentationFormat>
  <Paragraphs>95</Paragraphs>
  <Slides>17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Courier New</vt:lpstr>
      <vt:lpstr>Symbol</vt:lpstr>
      <vt:lpstr>Wingdings</vt:lpstr>
      <vt:lpstr>2_Office Theme</vt:lpstr>
      <vt:lpstr>3_Custom Design</vt:lpstr>
      <vt:lpstr>PowerPoint Presentation</vt:lpstr>
      <vt:lpstr>Responsive Reserve Service (RRS)</vt:lpstr>
      <vt:lpstr>RRS Study Methodology</vt:lpstr>
      <vt:lpstr>Hydro Response Characteristic</vt:lpstr>
      <vt:lpstr>Discrepancy between RRS Study &amp; Real Time Operations</vt:lpstr>
      <vt:lpstr>RRS Efficacy Study Methodology</vt:lpstr>
      <vt:lpstr>Hydro Model Benchmarking – Unit Level</vt:lpstr>
      <vt:lpstr>Hydro Model Benchmarking – System Level</vt:lpstr>
      <vt:lpstr>RRS Efficacy Study Methodology</vt:lpstr>
      <vt:lpstr>Low Inertia Condition (150 GW*s)</vt:lpstr>
      <vt:lpstr>Increased RRS need in Low Inertia Condition (150 GW*s)</vt:lpstr>
      <vt:lpstr>Mid Inertia Condition (260 GW*s)</vt:lpstr>
      <vt:lpstr>Impact on PFR</vt:lpstr>
      <vt:lpstr>Additional RRS Needed – Pre-NPRR 815 (50% LR Limit)</vt:lpstr>
      <vt:lpstr>Additional RRS Needed – Post-NPRR 815 (60% LR Limit)</vt:lpstr>
      <vt:lpstr>Summary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2018-01-23T18:50:11Z</dcterms:created>
  <dcterms:modified xsi:type="dcterms:W3CDTF">2018-02-12T18:43:17Z</dcterms:modified>
</cp:coreProperties>
</file>