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9"/>
  </p:notesMasterIdLst>
  <p:handoutMasterIdLst>
    <p:handoutMasterId r:id="rId10"/>
  </p:handoutMasterIdLst>
  <p:sldIdLst>
    <p:sldId id="260" r:id="rId4"/>
    <p:sldId id="265" r:id="rId5"/>
    <p:sldId id="266" r:id="rId6"/>
    <p:sldId id="263" r:id="rId7"/>
    <p:sldId id="26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92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92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Number of Submitted Transactions and Total Auction Revenue</a:t>
            </a:r>
            <a:endParaRPr lang="en-US" sz="1920" b="1" i="0" u="none" strike="noStrike" kern="1200" spc="0" baseline="0" dirty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13515994094488187"/>
          <c:y val="1.57016666845250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920" b="1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'No. Transactions'!$B$1</c:f>
              <c:strCache>
                <c:ptCount val="1"/>
                <c:pt idx="0">
                  <c:v>No.Transactions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'No. Transactions'!$A$2:$A$13</c:f>
              <c:strCache>
                <c:ptCount val="12"/>
                <c:pt idx="0">
                  <c:v>2017.MAR</c:v>
                </c:pt>
                <c:pt idx="1">
                  <c:v>2017.APR</c:v>
                </c:pt>
                <c:pt idx="2">
                  <c:v>2017.MAY</c:v>
                </c:pt>
                <c:pt idx="3">
                  <c:v>2017.JUN</c:v>
                </c:pt>
                <c:pt idx="4">
                  <c:v>2017.JUL</c:v>
                </c:pt>
                <c:pt idx="5">
                  <c:v>2017.AUG</c:v>
                </c:pt>
                <c:pt idx="6">
                  <c:v>2017.SEP</c:v>
                </c:pt>
                <c:pt idx="7">
                  <c:v>2017.OCT</c:v>
                </c:pt>
                <c:pt idx="8">
                  <c:v>2017.NOV</c:v>
                </c:pt>
                <c:pt idx="9">
                  <c:v>2017.DEC</c:v>
                </c:pt>
                <c:pt idx="10">
                  <c:v>2018.JAN</c:v>
                </c:pt>
                <c:pt idx="11">
                  <c:v>2018.FEB</c:v>
                </c:pt>
              </c:strCache>
            </c:strRef>
          </c:cat>
          <c:val>
            <c:numRef>
              <c:f>'No. Transactions'!$B$2:$B$13</c:f>
              <c:numCache>
                <c:formatCode>General</c:formatCode>
                <c:ptCount val="12"/>
                <c:pt idx="0">
                  <c:v>185505</c:v>
                </c:pt>
                <c:pt idx="1">
                  <c:v>171348</c:v>
                </c:pt>
                <c:pt idx="2">
                  <c:v>174909</c:v>
                </c:pt>
                <c:pt idx="3">
                  <c:v>178680</c:v>
                </c:pt>
                <c:pt idx="4">
                  <c:v>166854</c:v>
                </c:pt>
                <c:pt idx="5">
                  <c:v>164085</c:v>
                </c:pt>
                <c:pt idx="6">
                  <c:v>151335</c:v>
                </c:pt>
                <c:pt idx="7">
                  <c:v>170822</c:v>
                </c:pt>
                <c:pt idx="8">
                  <c:v>172319</c:v>
                </c:pt>
                <c:pt idx="9">
                  <c:v>174458</c:v>
                </c:pt>
                <c:pt idx="10">
                  <c:v>179083</c:v>
                </c:pt>
                <c:pt idx="11">
                  <c:v>169000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598216"/>
        <c:axId val="143598608"/>
      </c:barChart>
      <c:lineChart>
        <c:grouping val="standard"/>
        <c:varyColors val="0"/>
        <c:ser>
          <c:idx val="1"/>
          <c:order val="1"/>
          <c:tx>
            <c:strRef>
              <c:f>'No. Transactions'!$C$1</c:f>
              <c:strCache>
                <c:ptCount val="1"/>
                <c:pt idx="0">
                  <c:v>Auction Revenue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'No. Transactions'!$A$2:$A$13</c:f>
              <c:strCache>
                <c:ptCount val="12"/>
                <c:pt idx="0">
                  <c:v>2017.MAR</c:v>
                </c:pt>
                <c:pt idx="1">
                  <c:v>2017.APR</c:v>
                </c:pt>
                <c:pt idx="2">
                  <c:v>2017.MAY</c:v>
                </c:pt>
                <c:pt idx="3">
                  <c:v>2017.JUN</c:v>
                </c:pt>
                <c:pt idx="4">
                  <c:v>2017.JUL</c:v>
                </c:pt>
                <c:pt idx="5">
                  <c:v>2017.AUG</c:v>
                </c:pt>
                <c:pt idx="6">
                  <c:v>2017.SEP</c:v>
                </c:pt>
                <c:pt idx="7">
                  <c:v>2017.OCT</c:v>
                </c:pt>
                <c:pt idx="8">
                  <c:v>2017.NOV</c:v>
                </c:pt>
                <c:pt idx="9">
                  <c:v>2017.DEC</c:v>
                </c:pt>
                <c:pt idx="10">
                  <c:v>2018.JAN</c:v>
                </c:pt>
                <c:pt idx="11">
                  <c:v>2018.FEB</c:v>
                </c:pt>
              </c:strCache>
            </c:strRef>
          </c:cat>
          <c:val>
            <c:numRef>
              <c:f>'No. Transactions'!$C$2:$C$13</c:f>
              <c:numCache>
                <c:formatCode>"$"#,##0</c:formatCode>
                <c:ptCount val="12"/>
                <c:pt idx="0">
                  <c:v>4560740.9900000421</c:v>
                </c:pt>
                <c:pt idx="1">
                  <c:v>4987273.2599999867</c:v>
                </c:pt>
                <c:pt idx="2">
                  <c:v>10250632.56000004</c:v>
                </c:pt>
                <c:pt idx="3">
                  <c:v>13291484</c:v>
                </c:pt>
                <c:pt idx="4">
                  <c:v>24049586.169999994</c:v>
                </c:pt>
                <c:pt idx="5">
                  <c:v>20283861</c:v>
                </c:pt>
                <c:pt idx="6">
                  <c:v>13384156.66</c:v>
                </c:pt>
                <c:pt idx="7">
                  <c:v>9015885</c:v>
                </c:pt>
                <c:pt idx="8">
                  <c:v>12940784</c:v>
                </c:pt>
                <c:pt idx="9">
                  <c:v>12263141.359999999</c:v>
                </c:pt>
                <c:pt idx="10">
                  <c:v>7784280.04</c:v>
                </c:pt>
                <c:pt idx="11">
                  <c:v>4714333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599392"/>
        <c:axId val="143599000"/>
      </c:lineChart>
      <c:catAx>
        <c:axId val="143598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598608"/>
        <c:crosses val="autoZero"/>
        <c:auto val="1"/>
        <c:lblAlgn val="ctr"/>
        <c:lblOffset val="100"/>
        <c:noMultiLvlLbl val="0"/>
      </c:catAx>
      <c:valAx>
        <c:axId val="14359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598216"/>
        <c:crosses val="autoZero"/>
        <c:crossBetween val="between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143599000"/>
        <c:scaling>
          <c:orientation val="minMax"/>
        </c:scaling>
        <c:delete val="0"/>
        <c:axPos val="r"/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599392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catAx>
        <c:axId val="1435993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35990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92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92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Number </a:t>
            </a:r>
            <a:r>
              <a:rPr lang="en-US" sz="192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of Participating CRRAHs and CRRAHs Hitting </a:t>
            </a:r>
            <a:r>
              <a:rPr lang="en-US" sz="192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Bid Number </a:t>
            </a:r>
            <a:r>
              <a:rPr lang="en-US" sz="192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Limit</a:t>
            </a:r>
          </a:p>
        </c:rich>
      </c:tx>
      <c:layout>
        <c:manualLayout>
          <c:xMode val="edge"/>
          <c:yMode val="edge"/>
          <c:x val="9.9568452380952382E-2"/>
          <c:y val="1.57016666845250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920" b="1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No.CRRAH!$B$1</c:f>
              <c:strCache>
                <c:ptCount val="1"/>
                <c:pt idx="0">
                  <c:v>No.CRRAH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No.CRRAH!$A$2:$A$13</c:f>
              <c:strCache>
                <c:ptCount val="12"/>
                <c:pt idx="0">
                  <c:v>2017.MAR</c:v>
                </c:pt>
                <c:pt idx="1">
                  <c:v>2017.APR</c:v>
                </c:pt>
                <c:pt idx="2">
                  <c:v>2017.MAY</c:v>
                </c:pt>
                <c:pt idx="3">
                  <c:v>2017.JUN</c:v>
                </c:pt>
                <c:pt idx="4">
                  <c:v>2017.JUL</c:v>
                </c:pt>
                <c:pt idx="5">
                  <c:v>2017.AUG</c:v>
                </c:pt>
                <c:pt idx="6">
                  <c:v>2017.SEP</c:v>
                </c:pt>
                <c:pt idx="7">
                  <c:v>2017.OCT</c:v>
                </c:pt>
                <c:pt idx="8">
                  <c:v>2017.NOV</c:v>
                </c:pt>
                <c:pt idx="9">
                  <c:v>2017.DEC</c:v>
                </c:pt>
                <c:pt idx="10">
                  <c:v>2018.JAN</c:v>
                </c:pt>
                <c:pt idx="11">
                  <c:v>2018.FEB</c:v>
                </c:pt>
              </c:strCache>
            </c:strRef>
          </c:cat>
          <c:val>
            <c:numRef>
              <c:f>No.CRRAH!$B$2:$B$13</c:f>
              <c:numCache>
                <c:formatCode>General</c:formatCode>
                <c:ptCount val="12"/>
                <c:pt idx="0">
                  <c:v>125</c:v>
                </c:pt>
                <c:pt idx="1">
                  <c:v>125</c:v>
                </c:pt>
                <c:pt idx="2">
                  <c:v>131</c:v>
                </c:pt>
                <c:pt idx="3">
                  <c:v>127</c:v>
                </c:pt>
                <c:pt idx="4">
                  <c:v>123</c:v>
                </c:pt>
                <c:pt idx="5">
                  <c:v>122</c:v>
                </c:pt>
                <c:pt idx="6">
                  <c:v>118</c:v>
                </c:pt>
                <c:pt idx="7">
                  <c:v>127</c:v>
                </c:pt>
                <c:pt idx="8">
                  <c:v>117</c:v>
                </c:pt>
                <c:pt idx="9">
                  <c:v>125</c:v>
                </c:pt>
                <c:pt idx="10">
                  <c:v>125</c:v>
                </c:pt>
                <c:pt idx="11">
                  <c:v>123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274560"/>
        <c:axId val="144530880"/>
      </c:barChart>
      <c:lineChart>
        <c:grouping val="standard"/>
        <c:varyColors val="0"/>
        <c:ser>
          <c:idx val="1"/>
          <c:order val="1"/>
          <c:tx>
            <c:strRef>
              <c:f>No.CRRAH!$C$1</c:f>
              <c:strCache>
                <c:ptCount val="1"/>
                <c:pt idx="0">
                  <c:v>No.CRRAH Hit Bid Limit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No.CRRAH!$A$2:$A$13</c:f>
              <c:strCache>
                <c:ptCount val="12"/>
                <c:pt idx="0">
                  <c:v>2017.MAR</c:v>
                </c:pt>
                <c:pt idx="1">
                  <c:v>2017.APR</c:v>
                </c:pt>
                <c:pt idx="2">
                  <c:v>2017.MAY</c:v>
                </c:pt>
                <c:pt idx="3">
                  <c:v>2017.JUN</c:v>
                </c:pt>
                <c:pt idx="4">
                  <c:v>2017.JUL</c:v>
                </c:pt>
                <c:pt idx="5">
                  <c:v>2017.AUG</c:v>
                </c:pt>
                <c:pt idx="6">
                  <c:v>2017.SEP</c:v>
                </c:pt>
                <c:pt idx="7">
                  <c:v>2017.OCT</c:v>
                </c:pt>
                <c:pt idx="8">
                  <c:v>2017.NOV</c:v>
                </c:pt>
                <c:pt idx="9">
                  <c:v>2017.DEC</c:v>
                </c:pt>
                <c:pt idx="10">
                  <c:v>2018.JAN</c:v>
                </c:pt>
                <c:pt idx="11">
                  <c:v>2018.FEB</c:v>
                </c:pt>
              </c:strCache>
            </c:strRef>
          </c:cat>
          <c:val>
            <c:numRef>
              <c:f>No.CRRAH!$C$2:$C$13</c:f>
              <c:numCache>
                <c:formatCode>General</c:formatCode>
                <c:ptCount val="12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531664"/>
        <c:axId val="144531272"/>
      </c:lineChart>
      <c:catAx>
        <c:axId val="12327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530880"/>
        <c:crosses val="autoZero"/>
        <c:auto val="1"/>
        <c:lblAlgn val="ctr"/>
        <c:lblOffset val="100"/>
        <c:noMultiLvlLbl val="0"/>
      </c:catAx>
      <c:valAx>
        <c:axId val="144530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274560"/>
        <c:crosses val="autoZero"/>
        <c:crossBetween val="between"/>
      </c:valAx>
      <c:valAx>
        <c:axId val="144531272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531664"/>
        <c:crosses val="max"/>
        <c:crossBetween val="between"/>
        <c:majorUnit val="1"/>
      </c:valAx>
      <c:catAx>
        <c:axId val="1445316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4531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Number of Submitted Transactions and Total Auction Revenue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'LTAS.No. Transactions'!$A$3</c:f>
              <c:strCache>
                <c:ptCount val="1"/>
                <c:pt idx="0">
                  <c:v>No.Transactions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'LTAS.No. Transactions'!$B$2:$M$2</c:f>
              <c:strCache>
                <c:ptCount val="12"/>
                <c:pt idx="0">
                  <c:v>2017.1st6.Seq1</c:v>
                </c:pt>
                <c:pt idx="1">
                  <c:v>2017.2nd6.Seq2</c:v>
                </c:pt>
                <c:pt idx="2">
                  <c:v>2018.1st6.Seq3</c:v>
                </c:pt>
                <c:pt idx="3">
                  <c:v>2018.2nd6.Seq4</c:v>
                </c:pt>
                <c:pt idx="4">
                  <c:v>2017.2nd6.Seq1</c:v>
                </c:pt>
                <c:pt idx="5">
                  <c:v>2018.1st6.Seq2</c:v>
                </c:pt>
                <c:pt idx="6">
                  <c:v>2018.2nd6.Seq3</c:v>
                </c:pt>
                <c:pt idx="7">
                  <c:v>2019.1st6.Seq4</c:v>
                </c:pt>
                <c:pt idx="8">
                  <c:v>2018.1st6.Seq1</c:v>
                </c:pt>
                <c:pt idx="9">
                  <c:v>2018.2nd.Seq2</c:v>
                </c:pt>
                <c:pt idx="10">
                  <c:v>2019.1st.Seq3</c:v>
                </c:pt>
                <c:pt idx="11">
                  <c:v>2019.2nd6.Seq4</c:v>
                </c:pt>
              </c:strCache>
            </c:strRef>
          </c:cat>
          <c:val>
            <c:numRef>
              <c:f>'LTAS.No. Transactions'!$B$3:$M$3</c:f>
              <c:numCache>
                <c:formatCode>General</c:formatCode>
                <c:ptCount val="12"/>
                <c:pt idx="0">
                  <c:v>162018</c:v>
                </c:pt>
                <c:pt idx="1">
                  <c:v>148759</c:v>
                </c:pt>
                <c:pt idx="2">
                  <c:v>142967</c:v>
                </c:pt>
                <c:pt idx="3">
                  <c:v>138214</c:v>
                </c:pt>
                <c:pt idx="4">
                  <c:v>163783</c:v>
                </c:pt>
                <c:pt idx="5">
                  <c:v>169769</c:v>
                </c:pt>
                <c:pt idx="6">
                  <c:v>157031</c:v>
                </c:pt>
                <c:pt idx="7">
                  <c:v>154714</c:v>
                </c:pt>
                <c:pt idx="8">
                  <c:v>174045</c:v>
                </c:pt>
                <c:pt idx="9">
                  <c:v>181916</c:v>
                </c:pt>
                <c:pt idx="10">
                  <c:v>168183</c:v>
                </c:pt>
                <c:pt idx="11">
                  <c:v>149273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532448"/>
        <c:axId val="144532840"/>
      </c:barChart>
      <c:lineChart>
        <c:grouping val="standard"/>
        <c:varyColors val="0"/>
        <c:ser>
          <c:idx val="1"/>
          <c:order val="1"/>
          <c:tx>
            <c:strRef>
              <c:f>'LTAS.No. Transactions'!$A$4</c:f>
              <c:strCache>
                <c:ptCount val="1"/>
                <c:pt idx="0">
                  <c:v>Total Auction Revenue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'LTAS.No. Transactions'!$B$2:$M$2</c:f>
              <c:strCache>
                <c:ptCount val="12"/>
                <c:pt idx="0">
                  <c:v>2017.1st6.Seq1</c:v>
                </c:pt>
                <c:pt idx="1">
                  <c:v>2017.2nd6.Seq2</c:v>
                </c:pt>
                <c:pt idx="2">
                  <c:v>2018.1st6.Seq3</c:v>
                </c:pt>
                <c:pt idx="3">
                  <c:v>2018.2nd6.Seq4</c:v>
                </c:pt>
                <c:pt idx="4">
                  <c:v>2017.2nd6.Seq1</c:v>
                </c:pt>
                <c:pt idx="5">
                  <c:v>2018.1st6.Seq2</c:v>
                </c:pt>
                <c:pt idx="6">
                  <c:v>2018.2nd6.Seq3</c:v>
                </c:pt>
                <c:pt idx="7">
                  <c:v>2019.1st6.Seq4</c:v>
                </c:pt>
                <c:pt idx="8">
                  <c:v>2018.1st6.Seq1</c:v>
                </c:pt>
                <c:pt idx="9">
                  <c:v>2018.2nd.Seq2</c:v>
                </c:pt>
                <c:pt idx="10">
                  <c:v>2019.1st.Seq3</c:v>
                </c:pt>
                <c:pt idx="11">
                  <c:v>2019.2nd6.Seq4</c:v>
                </c:pt>
              </c:strCache>
            </c:strRef>
          </c:cat>
          <c:val>
            <c:numRef>
              <c:f>'LTAS.No. Transactions'!$B$4:$M$4</c:f>
              <c:numCache>
                <c:formatCode>"$"#,##0</c:formatCode>
                <c:ptCount val="12"/>
                <c:pt idx="0">
                  <c:v>27524964.240000103</c:v>
                </c:pt>
                <c:pt idx="1">
                  <c:v>32211167.960000087</c:v>
                </c:pt>
                <c:pt idx="2">
                  <c:v>37044607.049999893</c:v>
                </c:pt>
                <c:pt idx="3">
                  <c:v>34658293.07</c:v>
                </c:pt>
                <c:pt idx="4">
                  <c:v>40073788.170000002</c:v>
                </c:pt>
                <c:pt idx="5">
                  <c:v>44285867.649999999</c:v>
                </c:pt>
                <c:pt idx="6">
                  <c:v>52619843</c:v>
                </c:pt>
                <c:pt idx="7">
                  <c:v>60997150.019999996</c:v>
                </c:pt>
                <c:pt idx="8">
                  <c:v>79305096</c:v>
                </c:pt>
                <c:pt idx="9">
                  <c:v>68164230.129999891</c:v>
                </c:pt>
                <c:pt idx="10">
                  <c:v>74598887</c:v>
                </c:pt>
                <c:pt idx="11">
                  <c:v>92496617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533624"/>
        <c:axId val="144533232"/>
      </c:lineChart>
      <c:catAx>
        <c:axId val="14453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532840"/>
        <c:crosses val="autoZero"/>
        <c:auto val="1"/>
        <c:lblAlgn val="ctr"/>
        <c:lblOffset val="100"/>
        <c:noMultiLvlLbl val="0"/>
      </c:catAx>
      <c:valAx>
        <c:axId val="144532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532448"/>
        <c:crosses val="autoZero"/>
        <c:crossBetween val="between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144533232"/>
        <c:scaling>
          <c:orientation val="minMax"/>
        </c:scaling>
        <c:delete val="0"/>
        <c:axPos val="r"/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533624"/>
        <c:crosses val="max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catAx>
        <c:axId val="1445336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45332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92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92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Number </a:t>
            </a:r>
            <a:r>
              <a:rPr lang="en-US" sz="192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of Participating CRRAHs and CRRAHs Hitting </a:t>
            </a:r>
            <a:r>
              <a:rPr lang="en-US" sz="1920" b="1" i="0" u="none" strike="noStrike" kern="1200" spc="0" baseline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Bid Number </a:t>
            </a:r>
            <a:r>
              <a:rPr lang="en-US" sz="192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Limit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920" b="1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LTAS.NO.CRRAH!$B$1</c:f>
              <c:strCache>
                <c:ptCount val="1"/>
                <c:pt idx="0">
                  <c:v>No.CRRAH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LTAS.NO.CRRAH!$A$2:$A$13</c:f>
              <c:strCache>
                <c:ptCount val="12"/>
                <c:pt idx="0">
                  <c:v>2017.1st6.Seq1</c:v>
                </c:pt>
                <c:pt idx="1">
                  <c:v>2017.2nd6.Seq2</c:v>
                </c:pt>
                <c:pt idx="2">
                  <c:v>2018.1st6.Seq3</c:v>
                </c:pt>
                <c:pt idx="3">
                  <c:v>2018.2nd6.Seq4</c:v>
                </c:pt>
                <c:pt idx="4">
                  <c:v>2017.2nd6.Seq1</c:v>
                </c:pt>
                <c:pt idx="5">
                  <c:v>2018.1st6.Seq2</c:v>
                </c:pt>
                <c:pt idx="6">
                  <c:v>2018.2nd6.Seq3</c:v>
                </c:pt>
                <c:pt idx="7">
                  <c:v>2019.1st6.Seq4</c:v>
                </c:pt>
                <c:pt idx="8">
                  <c:v>2018.1st6.Seq1</c:v>
                </c:pt>
                <c:pt idx="9">
                  <c:v>2018.2nd.Seq2</c:v>
                </c:pt>
                <c:pt idx="10">
                  <c:v>2019.1st.Seq3</c:v>
                </c:pt>
                <c:pt idx="11">
                  <c:v>2019.2nd6.Seq4</c:v>
                </c:pt>
              </c:strCache>
            </c:strRef>
          </c:cat>
          <c:val>
            <c:numRef>
              <c:f>LTAS.NO.CRRAH!$B$2:$B$13</c:f>
              <c:numCache>
                <c:formatCode>General</c:formatCode>
                <c:ptCount val="12"/>
                <c:pt idx="0">
                  <c:v>119</c:v>
                </c:pt>
                <c:pt idx="1">
                  <c:v>104</c:v>
                </c:pt>
                <c:pt idx="2">
                  <c:v>98</c:v>
                </c:pt>
                <c:pt idx="3">
                  <c:v>94</c:v>
                </c:pt>
                <c:pt idx="4">
                  <c:v>114</c:v>
                </c:pt>
                <c:pt idx="5">
                  <c:v>108</c:v>
                </c:pt>
                <c:pt idx="6">
                  <c:v>101</c:v>
                </c:pt>
                <c:pt idx="7">
                  <c:v>98</c:v>
                </c:pt>
                <c:pt idx="8">
                  <c:v>111</c:v>
                </c:pt>
                <c:pt idx="9">
                  <c:v>112</c:v>
                </c:pt>
                <c:pt idx="10">
                  <c:v>102</c:v>
                </c:pt>
                <c:pt idx="11">
                  <c:v>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534408"/>
        <c:axId val="247604160"/>
      </c:barChart>
      <c:lineChart>
        <c:grouping val="standard"/>
        <c:varyColors val="0"/>
        <c:ser>
          <c:idx val="1"/>
          <c:order val="1"/>
          <c:tx>
            <c:strRef>
              <c:f>LTAS.NO.CRRAH!$C$1</c:f>
              <c:strCache>
                <c:ptCount val="1"/>
                <c:pt idx="0">
                  <c:v>No.CRRAH Hit Bid Limit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LTAS.NO.CRRAH!$A$2:$A$13</c:f>
              <c:strCache>
                <c:ptCount val="12"/>
                <c:pt idx="0">
                  <c:v>2017.1st6.Seq1</c:v>
                </c:pt>
                <c:pt idx="1">
                  <c:v>2017.2nd6.Seq2</c:v>
                </c:pt>
                <c:pt idx="2">
                  <c:v>2018.1st6.Seq3</c:v>
                </c:pt>
                <c:pt idx="3">
                  <c:v>2018.2nd6.Seq4</c:v>
                </c:pt>
                <c:pt idx="4">
                  <c:v>2017.2nd6.Seq1</c:v>
                </c:pt>
                <c:pt idx="5">
                  <c:v>2018.1st6.Seq2</c:v>
                </c:pt>
                <c:pt idx="6">
                  <c:v>2018.2nd6.Seq3</c:v>
                </c:pt>
                <c:pt idx="7">
                  <c:v>2019.1st6.Seq4</c:v>
                </c:pt>
                <c:pt idx="8">
                  <c:v>2018.1st6.Seq1</c:v>
                </c:pt>
                <c:pt idx="9">
                  <c:v>2018.2nd.Seq2</c:v>
                </c:pt>
                <c:pt idx="10">
                  <c:v>2019.1st.Seq3</c:v>
                </c:pt>
                <c:pt idx="11">
                  <c:v>2019.2nd6.Seq4</c:v>
                </c:pt>
              </c:strCache>
            </c:strRef>
          </c:cat>
          <c:val>
            <c:numRef>
              <c:f>LTAS.NO.CRRAH!$C$2:$C$13</c:f>
              <c:numCache>
                <c:formatCode>General</c:formatCode>
                <c:ptCount val="12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6</c:v>
                </c:pt>
                <c:pt idx="4">
                  <c:v>3</c:v>
                </c:pt>
                <c:pt idx="5">
                  <c:v>6</c:v>
                </c:pt>
                <c:pt idx="6">
                  <c:v>5</c:v>
                </c:pt>
                <c:pt idx="7">
                  <c:v>6</c:v>
                </c:pt>
                <c:pt idx="8">
                  <c:v>3</c:v>
                </c:pt>
                <c:pt idx="9">
                  <c:v>7</c:v>
                </c:pt>
                <c:pt idx="10">
                  <c:v>6</c:v>
                </c:pt>
                <c:pt idx="11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7604944"/>
        <c:axId val="247604552"/>
      </c:lineChart>
      <c:catAx>
        <c:axId val="144534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604160"/>
        <c:crosses val="autoZero"/>
        <c:auto val="1"/>
        <c:lblAlgn val="ctr"/>
        <c:lblOffset val="100"/>
        <c:noMultiLvlLbl val="0"/>
      </c:catAx>
      <c:valAx>
        <c:axId val="247604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534408"/>
        <c:crosses val="autoZero"/>
        <c:crossBetween val="between"/>
      </c:valAx>
      <c:valAx>
        <c:axId val="247604552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7604944"/>
        <c:crosses val="max"/>
        <c:crossBetween val="between"/>
      </c:valAx>
      <c:catAx>
        <c:axId val="2476049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476045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793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596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61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19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CRR Auction Bid Limit Utilization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Carrie Bivens</a:t>
            </a:r>
            <a:endParaRPr lang="en-US" dirty="0"/>
          </a:p>
          <a:p>
            <a:r>
              <a:rPr lang="en-US" dirty="0" smtClean="0"/>
              <a:t>Manager, Forward Markets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CMWG</a:t>
            </a:r>
          </a:p>
          <a:p>
            <a:r>
              <a:rPr lang="en-US" dirty="0" smtClean="0"/>
              <a:t>February 12,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Monthly Auctio</a:t>
            </a:r>
            <a:r>
              <a:rPr lang="en-US" dirty="0" smtClean="0"/>
              <a:t>n Trend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010080"/>
              </p:ext>
            </p:extLst>
          </p:nvPr>
        </p:nvGraphicFramePr>
        <p:xfrm>
          <a:off x="304800" y="1066800"/>
          <a:ext cx="8534400" cy="4852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843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CRRAHs in Monthly Auction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1611297"/>
              </p:ext>
            </p:extLst>
          </p:nvPr>
        </p:nvGraphicFramePr>
        <p:xfrm>
          <a:off x="304800" y="1066800"/>
          <a:ext cx="8534400" cy="4852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483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Long-Term Auction Sequence </a:t>
            </a:r>
            <a:r>
              <a:rPr lang="en-US" dirty="0" smtClean="0"/>
              <a:t>Trend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536814"/>
              </p:ext>
            </p:extLst>
          </p:nvPr>
        </p:nvGraphicFramePr>
        <p:xfrm>
          <a:off x="304800" y="1066800"/>
          <a:ext cx="8534400" cy="4852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153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CRRAHs </a:t>
            </a:r>
            <a:r>
              <a:rPr lang="en-US" dirty="0" smtClean="0"/>
              <a:t>in </a:t>
            </a:r>
            <a:r>
              <a:rPr lang="en-US" b="1" dirty="0" smtClean="0">
                <a:solidFill>
                  <a:schemeClr val="accent1"/>
                </a:solidFill>
              </a:rPr>
              <a:t>Long-Term Auction Sequence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439365"/>
              </p:ext>
            </p:extLst>
          </p:nvPr>
        </p:nvGraphicFramePr>
        <p:xfrm>
          <a:off x="304800" y="1143000"/>
          <a:ext cx="8534400" cy="4776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245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</Words>
  <Application>Microsoft Office PowerPoint</Application>
  <PresentationFormat>On-screen Show (4:3)</PresentationFormat>
  <Paragraphs>23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Auction Trend</vt:lpstr>
      <vt:lpstr>CRRAHs in Monthly Auction</vt:lpstr>
      <vt:lpstr>Long-Term Auction Sequence Trend</vt:lpstr>
      <vt:lpstr>CRRAHs in Long-Term Auction Sequence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2018-02-09T18:56:00Z</dcterms:modified>
</cp:coreProperties>
</file>