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1"/>
    <p:sldMasterId id="2147483648" r:id="rId2"/>
  </p:sldMasterIdLst>
  <p:notesMasterIdLst>
    <p:notesMasterId r:id="rId8"/>
  </p:notesMasterIdLst>
  <p:handoutMasterIdLst>
    <p:handoutMasterId r:id="rId9"/>
  </p:handoutMasterIdLst>
  <p:sldIdLst>
    <p:sldId id="260" r:id="rId3"/>
    <p:sldId id="269" r:id="rId4"/>
    <p:sldId id="270" r:id="rId5"/>
    <p:sldId id="268" r:id="rId6"/>
    <p:sldId id="272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395" autoAdjust="0"/>
  </p:normalViewPr>
  <p:slideViewPr>
    <p:cSldViewPr showGuides="1">
      <p:cViewPr varScale="1">
        <p:scale>
          <a:sx n="87" d="100"/>
          <a:sy n="87" d="100"/>
        </p:scale>
        <p:origin x="606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New winter peak demand record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Jan 17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between 7 and 8 a.m. - 65,731 MW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3940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Reasons some MWs could not be awarded –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Offer quantity over limits (i.e.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qty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&gt;HSL)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temporal constraints (i.e.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OFFNS and not yet met min offline time)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awarded in higher configuration (this quantity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double counts CCs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Reduction in offers in morning mainly from OFFNS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269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492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3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Non-Spin Price OD 1/17/18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Carrie Bivens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Manager, Forward Markets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February 13, 2018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DAM Prices OD 1/17/18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76200" y="838200"/>
            <a:ext cx="868680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09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Requirement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522" y="762000"/>
            <a:ext cx="7815155" cy="5562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22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Further information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1054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1600" dirty="0" smtClean="0"/>
              <a:t>Recall </a:t>
            </a:r>
            <a:r>
              <a:rPr lang="en-US" sz="1600" dirty="0"/>
              <a:t>that online reserves are linked – example:</a:t>
            </a:r>
          </a:p>
          <a:p>
            <a:pPr>
              <a:spcAft>
                <a:spcPts val="600"/>
              </a:spcAft>
            </a:pPr>
            <a:endParaRPr lang="en-US" sz="1800" dirty="0"/>
          </a:p>
          <a:p>
            <a:pPr>
              <a:spcAft>
                <a:spcPts val="600"/>
              </a:spcAft>
            </a:pPr>
            <a:endParaRPr lang="en-US" sz="1800" dirty="0" smtClean="0"/>
          </a:p>
          <a:p>
            <a:pPr>
              <a:spcAft>
                <a:spcPts val="600"/>
              </a:spcAft>
            </a:pPr>
            <a:endParaRPr lang="en-US" sz="1800" dirty="0"/>
          </a:p>
          <a:p>
            <a:pPr>
              <a:spcAft>
                <a:spcPts val="600"/>
              </a:spcAft>
            </a:pPr>
            <a:endParaRPr lang="en-US" sz="1800" dirty="0" smtClean="0"/>
          </a:p>
          <a:p>
            <a:pPr>
              <a:spcAft>
                <a:spcPts val="600"/>
              </a:spcAft>
            </a:pPr>
            <a:r>
              <a:rPr lang="en-US" sz="1800" dirty="0" smtClean="0"/>
              <a:t>There </a:t>
            </a:r>
            <a:r>
              <a:rPr lang="en-US" sz="1800" dirty="0" smtClean="0"/>
              <a:t>were 58 units that had RRS and/or </a:t>
            </a:r>
            <a:r>
              <a:rPr lang="en-US" sz="1800" dirty="0" err="1" smtClean="0"/>
              <a:t>RegUp</a:t>
            </a:r>
            <a:r>
              <a:rPr lang="en-US" sz="1800" dirty="0" smtClean="0"/>
              <a:t> offered in for the online services but no online Non-Spin (and are Non-Spin qualified)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/>
              <a:t>Below table shows number of AS offer MWs this represents, with max combined cycle configuration used for CCs to avoid double </a:t>
            </a:r>
            <a:r>
              <a:rPr lang="en-US" sz="1400" dirty="0" smtClean="0"/>
              <a:t>counting</a:t>
            </a:r>
          </a:p>
          <a:p>
            <a:pPr lvl="1">
              <a:spcAft>
                <a:spcPts val="600"/>
              </a:spcAft>
            </a:pPr>
            <a:endParaRPr lang="en-US" sz="1400" dirty="0"/>
          </a:p>
          <a:p>
            <a:pPr marL="400050" lvl="1" indent="0">
              <a:spcAft>
                <a:spcPts val="600"/>
              </a:spcAft>
              <a:buNone/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214093"/>
              </p:ext>
            </p:extLst>
          </p:nvPr>
        </p:nvGraphicFramePr>
        <p:xfrm>
          <a:off x="3048000" y="4495800"/>
          <a:ext cx="4267200" cy="1455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2895600"/>
              </a:tblGrid>
              <a:tr h="358455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Online</a:t>
                      </a:r>
                      <a:r>
                        <a:rPr lang="en-US" sz="1600" baseline="0" dirty="0" smtClean="0"/>
                        <a:t> Reserve Offer </a:t>
                      </a:r>
                      <a:r>
                        <a:rPr lang="en-US" sz="1600" dirty="0" smtClean="0"/>
                        <a:t>MWs</a:t>
                      </a:r>
                      <a:endParaRPr lang="en-US" sz="1600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l" fontAlgn="b">
                        <a:tabLst>
                          <a:tab pos="914400" algn="l"/>
                        </a:tabLst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Hour 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2,333.6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</a:tr>
              <a:tr h="365760">
                <a:tc>
                  <a:txBody>
                    <a:bodyPr/>
                    <a:lstStyle/>
                    <a:p>
                      <a:pPr algn="l" fontAlgn="b">
                        <a:tabLst>
                          <a:tab pos="914400" algn="l"/>
                        </a:tabLst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Hour 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2,333.8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Hour 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2,342.8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2600" y="891448"/>
            <a:ext cx="259080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20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Study results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1054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1600" dirty="0" smtClean="0"/>
              <a:t>A study was run, picking three units with high MW offers that had </a:t>
            </a:r>
            <a:r>
              <a:rPr lang="en-US" sz="1600" dirty="0" smtClean="0"/>
              <a:t>only </a:t>
            </a:r>
            <a:r>
              <a:rPr lang="en-US" sz="1600" dirty="0" smtClean="0"/>
              <a:t>RRS or </a:t>
            </a:r>
            <a:r>
              <a:rPr lang="en-US" sz="1600" dirty="0" err="1" smtClean="0"/>
              <a:t>RegUp</a:t>
            </a:r>
            <a:r>
              <a:rPr lang="en-US" sz="1600" dirty="0" smtClean="0"/>
              <a:t> offered for online services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/>
              <a:t>Used the </a:t>
            </a:r>
            <a:r>
              <a:rPr lang="en-US" sz="1400" dirty="0" err="1" smtClean="0"/>
              <a:t>RegUp</a:t>
            </a:r>
            <a:r>
              <a:rPr lang="en-US" sz="1400" dirty="0" smtClean="0"/>
              <a:t>/RRS offer price to create an online Non-Spin offer. This added about 445 MW of available Non-Spin to DAM.</a:t>
            </a:r>
          </a:p>
          <a:p>
            <a:pPr>
              <a:spcAft>
                <a:spcPts val="600"/>
              </a:spcAft>
            </a:pPr>
            <a:endParaRPr lang="en-US" sz="1600" dirty="0" smtClean="0"/>
          </a:p>
          <a:p>
            <a:pPr>
              <a:spcAft>
                <a:spcPts val="600"/>
              </a:spcAft>
            </a:pPr>
            <a:endParaRPr lang="en-US" sz="1400" dirty="0"/>
          </a:p>
          <a:p>
            <a:pPr marL="400050" lvl="1" indent="0">
              <a:spcAft>
                <a:spcPts val="600"/>
              </a:spcAft>
              <a:buNone/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59032"/>
              </p:ext>
            </p:extLst>
          </p:nvPr>
        </p:nvGraphicFramePr>
        <p:xfrm>
          <a:off x="1295400" y="2514600"/>
          <a:ext cx="6217920" cy="3650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</a:tblGrid>
              <a:tr h="358455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Original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Study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Change</a:t>
                      </a:r>
                      <a:endParaRPr lang="en-US" sz="1600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l" fontAlgn="b">
                        <a:tabLst>
                          <a:tab pos="914400" algn="l"/>
                        </a:tabLst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Non-Spin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	Hour 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          7,000.00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          2,002.55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                  (4,997.45)</a:t>
                      </a:r>
                    </a:p>
                  </a:txBody>
                  <a:tcPr marL="9525" marR="9525" marT="9525" marB="0" anchor="b"/>
                </a:tc>
              </a:tr>
              <a:tr h="365760">
                <a:tc>
                  <a:txBody>
                    <a:bodyPr/>
                    <a:lstStyle/>
                    <a:p>
                      <a:pPr algn="l" fontAlgn="b">
                        <a:tabLst>
                          <a:tab pos="914400" algn="l"/>
                        </a:tabLs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	Hour 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          7,000.00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          2,008.05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                  (4,991.95)</a:t>
                      </a:r>
                    </a:p>
                  </a:txBody>
                  <a:tcPr marL="9525" marR="9525" marT="9525" marB="0" anchor="b"/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	Hour 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          6,000.00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              722.22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                  (5,277.78)</a:t>
                      </a:r>
                    </a:p>
                  </a:txBody>
                  <a:tcPr marL="9525" marR="9525" marT="9525" marB="0" anchor="b"/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RRS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	Hour 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          1,604.81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          2,000.00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              395.19 </a:t>
                      </a:r>
                    </a:p>
                  </a:txBody>
                  <a:tcPr marL="9525" marR="9525" marT="9525" marB="0" anchor="b"/>
                </a:tc>
              </a:tr>
              <a:tr h="365760">
                <a:tc>
                  <a:txBody>
                    <a:bodyPr/>
                    <a:lstStyle/>
                    <a:p>
                      <a:pPr algn="l" fontAlgn="b">
                        <a:tabLst>
                          <a:tab pos="914400" algn="l"/>
                        </a:tabLs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	Hour 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          1,694.63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          2,008.05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              313.42 </a:t>
                      </a:r>
                    </a:p>
                  </a:txBody>
                  <a:tcPr marL="9525" marR="9525" marT="9525" marB="0" anchor="b"/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	Hour 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              558.20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              722.22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              164.02 </a:t>
                      </a:r>
                    </a:p>
                  </a:txBody>
                  <a:tcPr marL="9525" marR="9525" marT="9525" marB="0" anchor="b"/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RegUp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	Hour 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          1,852.46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          2,002.55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              150.09 </a:t>
                      </a:r>
                    </a:p>
                  </a:txBody>
                  <a:tcPr marL="9525" marR="9525" marT="9525" marB="0" anchor="b"/>
                </a:tc>
              </a:tr>
              <a:tr h="365760">
                <a:tc>
                  <a:txBody>
                    <a:bodyPr/>
                    <a:lstStyle/>
                    <a:p>
                      <a:pPr algn="l" fontAlgn="b">
                        <a:tabLst>
                          <a:tab pos="914400" algn="l"/>
                        </a:tabLs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	Hour 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          1,629.24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          1,679.25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                50.01 </a:t>
                      </a:r>
                    </a:p>
                  </a:txBody>
                  <a:tcPr marL="9525" marR="9525" marT="9525" marB="0" anchor="b"/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	Hour 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              502.88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              552.53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                49.65 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810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278</Words>
  <Application>Microsoft Office PowerPoint</Application>
  <PresentationFormat>On-screen Show (4:3)</PresentationFormat>
  <Paragraphs>83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PowerPoint Presentation</vt:lpstr>
      <vt:lpstr>DAM Prices OD 1/17/18</vt:lpstr>
      <vt:lpstr>Requirement</vt:lpstr>
      <vt:lpstr>Further information</vt:lpstr>
      <vt:lpstr>Study results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2018-02-06T22:48:15Z</dcterms:created>
  <dcterms:modified xsi:type="dcterms:W3CDTF">2018-02-09T20:41:25Z</dcterms:modified>
</cp:coreProperties>
</file>