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73" r:id="rId8"/>
    <p:sldId id="272" r:id="rId9"/>
    <p:sldId id="268" r:id="rId10"/>
    <p:sldId id="269" r:id="rId11"/>
    <p:sldId id="270" r:id="rId12"/>
    <p:sldId id="27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17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SCR-795</a:t>
            </a:r>
            <a:endParaRPr lang="en-US" b="1" dirty="0"/>
          </a:p>
          <a:p>
            <a:r>
              <a:rPr lang="en-US" b="1" dirty="0"/>
              <a:t>Addition of Intra-Hour Wind Forecast to GTBD </a:t>
            </a:r>
            <a:r>
              <a:rPr lang="en-US" b="1" dirty="0" smtClean="0"/>
              <a:t>Calculation</a:t>
            </a:r>
          </a:p>
          <a:p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QMWG</a:t>
            </a:r>
          </a:p>
          <a:p>
            <a:r>
              <a:rPr lang="en-US" dirty="0" smtClean="0"/>
              <a:t>February 12</a:t>
            </a:r>
            <a:r>
              <a:rPr lang="en-US" baseline="30000" dirty="0" smtClean="0"/>
              <a:t>th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410200" y="4673569"/>
            <a:ext cx="1600200" cy="30777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4476" y="4089057"/>
            <a:ext cx="7696200" cy="92333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 smtClean="0"/>
              <a:t>GTBD</a:t>
            </a:r>
            <a:r>
              <a:rPr lang="en-US" dirty="0" smtClean="0"/>
              <a:t> = </a:t>
            </a:r>
            <a:r>
              <a:rPr lang="en-US" dirty="0">
                <a:solidFill>
                  <a:schemeClr val="accent1"/>
                </a:solidFill>
              </a:rPr>
              <a:t>Total Gen </a:t>
            </a:r>
            <a:r>
              <a:rPr lang="en-US" dirty="0">
                <a:solidFill>
                  <a:schemeClr val="accent2"/>
                </a:solidFill>
              </a:rPr>
              <a:t>+ K1*10*System Load Frequency Bias </a:t>
            </a:r>
            <a:r>
              <a:rPr lang="en-US" dirty="0"/>
              <a:t>+ </a:t>
            </a:r>
            <a:r>
              <a:rPr lang="en-US" dirty="0">
                <a:solidFill>
                  <a:schemeClr val="accent3"/>
                </a:solidFill>
              </a:rPr>
              <a:t>K2*[(net </a:t>
            </a:r>
            <a:r>
              <a:rPr lang="en-US" dirty="0" smtClean="0">
                <a:solidFill>
                  <a:schemeClr val="accent3"/>
                </a:solidFill>
              </a:rPr>
              <a:t>non-conforming </a:t>
            </a:r>
            <a:r>
              <a:rPr lang="en-US" dirty="0">
                <a:solidFill>
                  <a:schemeClr val="accent3"/>
                </a:solidFill>
              </a:rPr>
              <a:t>Load) – (net filtered non-conforming Load)] </a:t>
            </a:r>
            <a:r>
              <a:rPr lang="en-US" dirty="0"/>
              <a:t>+ </a:t>
            </a:r>
            <a:r>
              <a:rPr lang="en-US" dirty="0">
                <a:solidFill>
                  <a:schemeClr val="accent4"/>
                </a:solidFill>
              </a:rPr>
              <a:t>K3*5*PLDRR</a:t>
            </a:r>
            <a:r>
              <a:rPr lang="en-US" dirty="0"/>
              <a:t> + </a:t>
            </a:r>
            <a:r>
              <a:rPr lang="en-US" dirty="0">
                <a:solidFill>
                  <a:schemeClr val="accent5"/>
                </a:solidFill>
              </a:rPr>
              <a:t>K4*Regulation Deployed </a:t>
            </a:r>
            <a:r>
              <a:rPr lang="en-US" dirty="0"/>
              <a:t>+ </a:t>
            </a:r>
            <a:r>
              <a:rPr lang="en-US" dirty="0">
                <a:solidFill>
                  <a:schemeClr val="accent6"/>
                </a:solidFill>
              </a:rPr>
              <a:t>K5*ACE Integral </a:t>
            </a:r>
            <a:r>
              <a:rPr lang="en-US" dirty="0"/>
              <a:t>– </a:t>
            </a:r>
            <a:r>
              <a:rPr lang="en-US" dirty="0" smtClean="0">
                <a:solidFill>
                  <a:srgbClr val="FF0000"/>
                </a:solidFill>
              </a:rPr>
              <a:t>K6*5*PWRR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Include intra-hour wind forecast (5-min) in GTBD to give SCED a better indication of how wind may ramp.</a:t>
            </a:r>
          </a:p>
          <a:p>
            <a:r>
              <a:rPr lang="en-US" sz="2400" dirty="0" smtClean="0"/>
              <a:t>Currently: </a:t>
            </a:r>
            <a:r>
              <a:rPr lang="en-US" sz="2400" dirty="0" err="1" smtClean="0"/>
              <a:t>uncurtailed</a:t>
            </a:r>
            <a:r>
              <a:rPr lang="en-US" sz="2400" dirty="0" smtClean="0"/>
              <a:t> wind dispatched to their HSL.</a:t>
            </a:r>
          </a:p>
          <a:p>
            <a:pPr lvl="1"/>
            <a:r>
              <a:rPr lang="en-US" sz="2000" dirty="0" smtClean="0"/>
              <a:t>Assumes wind will stay the same at their HSL for next 5-min.</a:t>
            </a:r>
          </a:p>
          <a:p>
            <a:pPr lvl="1"/>
            <a:r>
              <a:rPr lang="en-US" sz="2000" dirty="0" smtClean="0"/>
              <a:t>What if wind ramps?</a:t>
            </a:r>
          </a:p>
          <a:p>
            <a:pPr lvl="2"/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Regulation used to make up for gain/loss of wind MW</a:t>
            </a:r>
          </a:p>
          <a:p>
            <a:pPr lvl="2"/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Regulation exhausted more frequently due to wind ramps.</a:t>
            </a:r>
          </a:p>
          <a:p>
            <a:r>
              <a:rPr lang="en-US" sz="2400" dirty="0" smtClean="0"/>
              <a:t>Equation: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67000" y="5267123"/>
            <a:ext cx="3581400" cy="3693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|</a:t>
            </a:r>
            <a:r>
              <a:rPr lang="en-US" dirty="0">
                <a:solidFill>
                  <a:srgbClr val="FF0000"/>
                </a:solidFill>
              </a:rPr>
              <a:t>PWRR| ≤ Max PWRR </a:t>
            </a:r>
            <a:r>
              <a:rPr lang="en-US" dirty="0" smtClean="0">
                <a:solidFill>
                  <a:srgbClr val="FF0000"/>
                </a:solidFill>
              </a:rPr>
              <a:t>Feedback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7967" y="5942111"/>
            <a:ext cx="1676399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NEW ADDITIONS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44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Ramping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8721" y="914400"/>
            <a:ext cx="6246557" cy="51816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1" y="3124200"/>
            <a:ext cx="1371600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Wind ramping up more often in evening hours, down in morning hours.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3534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5-min Exhaustion Rates vs. Wind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2249" y="5602069"/>
            <a:ext cx="13716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Grouped into 10MW Wind Ramping boxes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1295400"/>
            <a:ext cx="16002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As wind ramps up more, likelihood of Regulation-Down being exhausted goes up, and vice versa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6695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Regulation-Up Exhausted Intervals (5-min)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16249"/>
            <a:ext cx="8534400" cy="51779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76400" y="3810000"/>
            <a:ext cx="1600200" cy="1384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Regulation-Up exhausted intervals more likely fall into intervals where Net Load is positive and Wind is ramping down.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0908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Regulation-Down </a:t>
            </a:r>
            <a:r>
              <a:rPr lang="en-US" dirty="0"/>
              <a:t>Exhausted Intervals (5-min)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76400" y="3810000"/>
            <a:ext cx="16002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Regulation-Down exhausted intervals more likely fall into intervals where Net Load is negative and Wind is ramping up.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07277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10486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1378</TotalTime>
  <Words>235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Description</vt:lpstr>
      <vt:lpstr>Wind Ramping</vt:lpstr>
      <vt:lpstr>5-min Exhaustion Rates vs. Wind Ramp</vt:lpstr>
      <vt:lpstr>Regulation-Up Exhausted Intervals (5-min)</vt:lpstr>
      <vt:lpstr>Regulation-Down Exhausted Intervals (5-min)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ALEX_3</cp:lastModifiedBy>
  <cp:revision>43</cp:revision>
  <cp:lastPrinted>2016-01-21T20:53:15Z</cp:lastPrinted>
  <dcterms:created xsi:type="dcterms:W3CDTF">2016-01-21T15:20:31Z</dcterms:created>
  <dcterms:modified xsi:type="dcterms:W3CDTF">2018-02-07T15:55:40Z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