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71" r:id="rId7"/>
    <p:sldId id="272" r:id="rId8"/>
    <p:sldId id="268" r:id="rId9"/>
    <p:sldId id="267" r:id="rId10"/>
    <p:sldId id="269" r:id="rId11"/>
    <p:sldId id="27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6" d="100"/>
          <a:sy n="116" d="100"/>
        </p:scale>
        <p:origin x="732"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2/7/2018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599600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945428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737031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69880"/>
          </a:xfrm>
          <a:prstGeom prst="rect">
            <a:avLst/>
          </a:prstGeom>
          <a:noFill/>
        </p:spPr>
        <p:txBody>
          <a:bodyPr wrap="square" rtlCol="0">
            <a:spAutoFit/>
          </a:bodyPr>
          <a:lstStyle/>
          <a:p>
            <a:r>
              <a:rPr lang="en-US" sz="2000" b="1" dirty="0" smtClean="0">
                <a:solidFill>
                  <a:schemeClr val="tx2"/>
                </a:solidFill>
              </a:rPr>
              <a:t>Power Balance Penalty Curve </a:t>
            </a:r>
          </a:p>
          <a:p>
            <a:r>
              <a:rPr lang="en-US" sz="2000" b="1" dirty="0" smtClean="0">
                <a:solidFill>
                  <a:schemeClr val="tx2"/>
                </a:solidFill>
              </a:rPr>
              <a:t>Timeline of Changes</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ERCOT</a:t>
            </a:r>
            <a:endParaRPr lang="en-US" dirty="0">
              <a:solidFill>
                <a:schemeClr val="tx2"/>
              </a:solidFill>
            </a:endParaRPr>
          </a:p>
          <a:p>
            <a:r>
              <a:rPr lang="en-US" dirty="0" smtClean="0">
                <a:solidFill>
                  <a:schemeClr val="tx2"/>
                </a:solidFill>
              </a:rPr>
              <a:t>QMWG</a:t>
            </a:r>
            <a:endParaRPr lang="en-US" dirty="0">
              <a:solidFill>
                <a:schemeClr val="tx2"/>
              </a:solidFill>
            </a:endParaRPr>
          </a:p>
          <a:p>
            <a:r>
              <a:rPr lang="en-US" smtClean="0">
                <a:solidFill>
                  <a:schemeClr val="tx2"/>
                </a:solidFill>
              </a:rPr>
              <a:t>February </a:t>
            </a:r>
            <a:r>
              <a:rPr lang="en-US" smtClean="0">
                <a:solidFill>
                  <a:schemeClr val="tx2"/>
                </a:solidFill>
              </a:rPr>
              <a:t>13, </a:t>
            </a:r>
            <a:r>
              <a:rPr lang="en-US" dirty="0" smtClean="0">
                <a:solidFill>
                  <a:schemeClr val="tx2"/>
                </a:solidFill>
              </a:rPr>
              <a:t>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Considered: PBPC</a:t>
            </a:r>
            <a:endParaRPr lang="en-US" dirty="0"/>
          </a:p>
        </p:txBody>
      </p:sp>
      <p:sp>
        <p:nvSpPr>
          <p:cNvPr id="3" name="Content Placeholder 2"/>
          <p:cNvSpPr>
            <a:spLocks noGrp="1"/>
          </p:cNvSpPr>
          <p:nvPr>
            <p:ph idx="1"/>
          </p:nvPr>
        </p:nvSpPr>
        <p:spPr/>
        <p:txBody>
          <a:bodyPr/>
          <a:lstStyle/>
          <a:p>
            <a:pPr marL="0" indent="0">
              <a:buNone/>
            </a:pPr>
            <a:r>
              <a:rPr lang="en-US" dirty="0"/>
              <a:t>The dominant factor in the ERCOT qualitative analysis relates to the use of Regulation Ancillary Service capacity in place of generation capacity provided by the market to resolve the SCED Power Balance constraint violation.  ERCOT submits that the Power Balance Penalty Curve presented herein represents a reasonable balance between the loss of the Regulation Ancillary Service capacity used to achieve system power balance and the market value of the energy deployed from these Regulation Ancillary Service Generation Resources.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429067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Considered: PBPC</a:t>
            </a:r>
            <a:endParaRPr lang="en-US" dirty="0"/>
          </a:p>
        </p:txBody>
      </p:sp>
      <p:sp>
        <p:nvSpPr>
          <p:cNvPr id="3" name="Content Placeholder 2"/>
          <p:cNvSpPr>
            <a:spLocks noGrp="1"/>
          </p:cNvSpPr>
          <p:nvPr>
            <p:ph idx="1"/>
          </p:nvPr>
        </p:nvSpPr>
        <p:spPr/>
        <p:txBody>
          <a:bodyPr/>
          <a:lstStyle/>
          <a:p>
            <a:pPr marL="0" indent="0">
              <a:buNone/>
            </a:pPr>
            <a:r>
              <a:rPr lang="en-US" dirty="0"/>
              <a:t>The factors considered by ERCOT in its qualitative analysis, include the following:</a:t>
            </a:r>
          </a:p>
          <a:p>
            <a:pPr lvl="0"/>
            <a:r>
              <a:rPr lang="en-US" dirty="0"/>
              <a:t>The amount of regulation that can be sacrificed without affecting reliability,</a:t>
            </a:r>
          </a:p>
          <a:p>
            <a:pPr lvl="0"/>
            <a:r>
              <a:rPr lang="en-US" dirty="0"/>
              <a:t>The PUCT defined System Wide Offer Cap (SWCAP),</a:t>
            </a:r>
          </a:p>
          <a:p>
            <a:pPr lvl="0"/>
            <a:r>
              <a:rPr lang="en-US" dirty="0"/>
              <a:t>The expected percentage of intervals with SCED Up Ramp scarcity,</a:t>
            </a:r>
          </a:p>
          <a:p>
            <a:pPr lvl="0"/>
            <a:r>
              <a:rPr lang="en-US" dirty="0"/>
              <a:t>The expected extent of Ancillary Service deployment by operators during intervals with capacity scarcity, and</a:t>
            </a:r>
          </a:p>
          <a:p>
            <a:pPr lvl="0"/>
            <a:r>
              <a:rPr lang="en-US" dirty="0"/>
              <a:t>The transmission constraint penalty values.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91321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PBPC – December 2010 to July 31, 2012 </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1027" name="Chart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1350" y="1066800"/>
            <a:ext cx="5327650" cy="3763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2958656544"/>
              </p:ext>
            </p:extLst>
          </p:nvPr>
        </p:nvGraphicFramePr>
        <p:xfrm>
          <a:off x="1752600" y="5225612"/>
          <a:ext cx="6177807" cy="1022787"/>
        </p:xfrm>
        <a:graphic>
          <a:graphicData uri="http://schemas.openxmlformats.org/drawingml/2006/table">
            <a:tbl>
              <a:tblPr firstRow="1" firstCol="1" bandRow="1" bandCol="1">
                <a:tableStyleId>{5C22544A-7EE6-4342-B048-85BDC9FD1C3A}</a:tableStyleId>
              </a:tblPr>
              <a:tblGrid>
                <a:gridCol w="589596"/>
                <a:gridCol w="764738"/>
                <a:gridCol w="764738"/>
                <a:gridCol w="688264"/>
                <a:gridCol w="764738"/>
                <a:gridCol w="628886"/>
                <a:gridCol w="658949"/>
                <a:gridCol w="658949"/>
                <a:gridCol w="658949"/>
              </a:tblGrid>
              <a:tr h="607684">
                <a:tc>
                  <a:txBody>
                    <a:bodyPr/>
                    <a:lstStyle/>
                    <a:p>
                      <a:pPr marL="0" marR="0" algn="ctr">
                        <a:spcBef>
                          <a:spcPts val="0"/>
                        </a:spcBef>
                        <a:spcAft>
                          <a:spcPts val="0"/>
                        </a:spcAft>
                      </a:pPr>
                      <a:r>
                        <a:rPr lang="en-US" sz="800" dirty="0" smtClean="0">
                          <a:effectLst/>
                        </a:rPr>
                        <a:t>MW violation</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Violation &lt;1</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1 ≤ Violation</a:t>
                      </a:r>
                    </a:p>
                    <a:p>
                      <a:pPr marL="0" marR="0" algn="ctr">
                        <a:spcBef>
                          <a:spcPts val="0"/>
                        </a:spcBef>
                        <a:spcAft>
                          <a:spcPts val="0"/>
                        </a:spcAft>
                      </a:pPr>
                      <a:r>
                        <a:rPr lang="en-US" sz="800" dirty="0">
                          <a:effectLst/>
                        </a:rPr>
                        <a:t>&lt; 5</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5 ≤ Violation</a:t>
                      </a:r>
                    </a:p>
                    <a:p>
                      <a:pPr marL="0" marR="0" algn="ctr">
                        <a:spcBef>
                          <a:spcPts val="0"/>
                        </a:spcBef>
                        <a:spcAft>
                          <a:spcPts val="0"/>
                        </a:spcAft>
                      </a:pPr>
                      <a:r>
                        <a:rPr lang="en-US" sz="800" dirty="0">
                          <a:effectLst/>
                        </a:rPr>
                        <a:t>&lt; 10</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10 ≤ Violation</a:t>
                      </a:r>
                    </a:p>
                    <a:p>
                      <a:pPr marL="0" marR="0" algn="ctr">
                        <a:spcBef>
                          <a:spcPts val="0"/>
                        </a:spcBef>
                        <a:spcAft>
                          <a:spcPts val="0"/>
                        </a:spcAft>
                      </a:pPr>
                      <a:r>
                        <a:rPr lang="en-US" sz="800" dirty="0">
                          <a:effectLst/>
                        </a:rPr>
                        <a:t>&lt; 20</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20 ≤ Violation</a:t>
                      </a:r>
                    </a:p>
                    <a:p>
                      <a:pPr marL="0" marR="0" algn="ctr">
                        <a:spcBef>
                          <a:spcPts val="0"/>
                        </a:spcBef>
                        <a:spcAft>
                          <a:spcPts val="0"/>
                        </a:spcAft>
                      </a:pPr>
                      <a:r>
                        <a:rPr lang="en-US" sz="800" dirty="0">
                          <a:effectLst/>
                        </a:rPr>
                        <a:t>&lt; 30</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30 ≤ Violation</a:t>
                      </a:r>
                    </a:p>
                    <a:p>
                      <a:pPr marL="0" marR="0" algn="ctr">
                        <a:spcBef>
                          <a:spcPts val="0"/>
                        </a:spcBef>
                        <a:spcAft>
                          <a:spcPts val="0"/>
                        </a:spcAft>
                      </a:pPr>
                      <a:r>
                        <a:rPr lang="en-US" sz="800" dirty="0">
                          <a:effectLst/>
                        </a:rPr>
                        <a:t>&lt; 40</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40 ≤ Violation</a:t>
                      </a:r>
                    </a:p>
                    <a:p>
                      <a:pPr marL="0" marR="0" algn="ctr">
                        <a:spcBef>
                          <a:spcPts val="0"/>
                        </a:spcBef>
                        <a:spcAft>
                          <a:spcPts val="0"/>
                        </a:spcAft>
                      </a:pPr>
                      <a:r>
                        <a:rPr lang="en-US" sz="800" dirty="0">
                          <a:effectLst/>
                        </a:rPr>
                        <a:t>&lt; 50</a:t>
                      </a:r>
                      <a:endParaRPr lang="en-US"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800" dirty="0">
                          <a:effectLst/>
                        </a:rPr>
                        <a:t>50 ≤ Violation</a:t>
                      </a:r>
                    </a:p>
                    <a:p>
                      <a:pPr marL="0" marR="0" algn="ctr">
                        <a:spcBef>
                          <a:spcPts val="0"/>
                        </a:spcBef>
                        <a:spcAft>
                          <a:spcPts val="0"/>
                        </a:spcAft>
                      </a:pPr>
                      <a:r>
                        <a:rPr lang="en-US" sz="800" dirty="0">
                          <a:effectLst/>
                        </a:rPr>
                        <a:t>&lt; 100000</a:t>
                      </a:r>
                      <a:endParaRPr lang="en-US" sz="800" dirty="0">
                        <a:effectLst/>
                        <a:latin typeface="Times New Roman" panose="02020603050405020304" pitchFamily="18" charset="0"/>
                        <a:ea typeface="Times New Roman" panose="02020603050405020304" pitchFamily="18" charset="0"/>
                      </a:endParaRPr>
                    </a:p>
                  </a:txBody>
                  <a:tcPr marL="68580" marR="68580" marT="0" marB="0"/>
                </a:tc>
              </a:tr>
              <a:tr h="415103">
                <a:tc>
                  <a:txBody>
                    <a:bodyPr/>
                    <a:lstStyle/>
                    <a:p>
                      <a:pPr marL="0" marR="0">
                        <a:spcBef>
                          <a:spcPts val="0"/>
                        </a:spcBef>
                        <a:spcAft>
                          <a:spcPts val="0"/>
                        </a:spcAft>
                      </a:pPr>
                      <a:r>
                        <a:rPr lang="en-US" sz="1000">
                          <a:effectLst/>
                        </a:rPr>
                        <a:t>Price $/MWh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000">
                          <a:effectLst/>
                        </a:rPr>
                        <a:t>200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000" dirty="0">
                          <a:effectLst/>
                        </a:rPr>
                        <a:t>250</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000">
                          <a:effectLst/>
                        </a:rPr>
                        <a:t>300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000">
                          <a:effectLst/>
                        </a:rPr>
                        <a:t>400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000">
                          <a:effectLst/>
                        </a:rPr>
                        <a:t>500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000">
                          <a:effectLst/>
                        </a:rPr>
                        <a:t>1000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000">
                          <a:effectLst/>
                        </a:rPr>
                        <a:t>2250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000" dirty="0">
                          <a:effectLst/>
                        </a:rPr>
                        <a:t>3001</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8" name="Rectangle 7"/>
          <p:cNvSpPr/>
          <p:nvPr/>
        </p:nvSpPr>
        <p:spPr>
          <a:xfrm>
            <a:off x="609600" y="5225612"/>
            <a:ext cx="928459" cy="369332"/>
          </a:xfrm>
          <a:prstGeom prst="rect">
            <a:avLst/>
          </a:prstGeom>
        </p:spPr>
        <p:txBody>
          <a:bodyPr wrap="none">
            <a:spAutoFit/>
          </a:bodyPr>
          <a:lstStyle/>
          <a:p>
            <a:r>
              <a:rPr lang="en-US" altLang="en-US" dirty="0" smtClean="0">
                <a:latin typeface="Arial" panose="020B0604020202020204" pitchFamily="34" charset="0"/>
                <a:ea typeface="Times New Roman" panose="02020603050405020304" pitchFamily="18" charset="0"/>
              </a:rPr>
              <a:t>Where:</a:t>
            </a:r>
            <a:endParaRPr lang="en-US" dirty="0"/>
          </a:p>
        </p:txBody>
      </p:sp>
    </p:spTree>
    <p:extLst>
      <p:ext uri="{BB962C8B-B14F-4D97-AF65-F5344CB8AC3E}">
        <p14:creationId xmlns:p14="http://schemas.microsoft.com/office/powerpoint/2010/main" val="1905910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PBPC – August 1</a:t>
            </a:r>
            <a:r>
              <a:rPr lang="en-US" dirty="0"/>
              <a:t>, 2012– May 31, 2013</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1029" name="Chart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219200"/>
            <a:ext cx="5953125"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Table 8"/>
          <p:cNvGraphicFramePr>
            <a:graphicFrameLocks noGrp="1"/>
          </p:cNvGraphicFramePr>
          <p:nvPr>
            <p:extLst>
              <p:ext uri="{D42A27DB-BD31-4B8C-83A1-F6EECF244321}">
                <p14:modId xmlns:p14="http://schemas.microsoft.com/office/powerpoint/2010/main" val="3654310534"/>
              </p:ext>
            </p:extLst>
          </p:nvPr>
        </p:nvGraphicFramePr>
        <p:xfrm>
          <a:off x="5791200" y="3886200"/>
          <a:ext cx="2844800" cy="2533650"/>
        </p:xfrm>
        <a:graphic>
          <a:graphicData uri="http://schemas.openxmlformats.org/drawingml/2006/table">
            <a:tbl>
              <a:tblPr firstRow="1" firstCol="1" bandRow="1">
                <a:tableStyleId>{5C22544A-7EE6-4342-B048-85BDC9FD1C3A}</a:tableStyleId>
              </a:tblPr>
              <a:tblGrid>
                <a:gridCol w="1422400"/>
                <a:gridCol w="1422400"/>
              </a:tblGrid>
              <a:tr h="247650">
                <a:tc>
                  <a:txBody>
                    <a:bodyPr/>
                    <a:lstStyle/>
                    <a:p>
                      <a:pPr marL="0" marR="0" algn="ctr">
                        <a:spcBef>
                          <a:spcPts val="0"/>
                        </a:spcBef>
                        <a:spcAft>
                          <a:spcPts val="0"/>
                        </a:spcAft>
                      </a:pPr>
                      <a:r>
                        <a:rPr lang="en-US" sz="1200">
                          <a:effectLst/>
                        </a:rPr>
                        <a:t>MWh Violation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Price/</a:t>
                      </a:r>
                      <a:r>
                        <a:rPr lang="en-US" sz="1200" dirty="0" err="1">
                          <a:effectLst/>
                        </a:rPr>
                        <a:t>MWh</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 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$250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5 &lt; to ≤ 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$300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10 &lt; to ≤ 20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$400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20 &lt; to ≤ 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$500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30 &lt; to ≤ 40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$1,000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40 &lt; to ≤ 50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$2,250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50 &lt; to ≤ 100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$3,000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100 &lt; to ≤ 150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$3,500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150 &lt; to ≤ 200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$4,000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200 or more</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$4,501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PBPC – June1, 2013 – May 31, 2014</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307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219200"/>
            <a:ext cx="5589587" cy="333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p:cNvGraphicFramePr>
            <a:graphicFrameLocks noGrp="1"/>
          </p:cNvGraphicFramePr>
          <p:nvPr>
            <p:extLst>
              <p:ext uri="{D42A27DB-BD31-4B8C-83A1-F6EECF244321}">
                <p14:modId xmlns:p14="http://schemas.microsoft.com/office/powerpoint/2010/main" val="2746764862"/>
              </p:ext>
            </p:extLst>
          </p:nvPr>
        </p:nvGraphicFramePr>
        <p:xfrm>
          <a:off x="5929527" y="3810000"/>
          <a:ext cx="2844800" cy="2468880"/>
        </p:xfrm>
        <a:graphic>
          <a:graphicData uri="http://schemas.openxmlformats.org/drawingml/2006/table">
            <a:tbl>
              <a:tblPr firstRow="1" firstCol="1" bandRow="1">
                <a:tableStyleId>{5C22544A-7EE6-4342-B048-85BDC9FD1C3A}</a:tableStyleId>
              </a:tblPr>
              <a:tblGrid>
                <a:gridCol w="1422400"/>
                <a:gridCol w="1422400"/>
              </a:tblGrid>
              <a:tr h="0">
                <a:tc>
                  <a:txBody>
                    <a:bodyPr/>
                    <a:lstStyle/>
                    <a:p>
                      <a:pPr marL="0" marR="0" algn="ctr">
                        <a:spcBef>
                          <a:spcPts val="0"/>
                        </a:spcBef>
                        <a:spcAft>
                          <a:spcPts val="0"/>
                        </a:spcAft>
                      </a:pPr>
                      <a:r>
                        <a:rPr lang="en-US" sz="1200">
                          <a:effectLst/>
                        </a:rPr>
                        <a:t>MW Violation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Price/MWh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 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$250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5 &lt; to ≤ 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$300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10 &lt; to ≤ 20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$400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20 &lt; to ≤ 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$500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47650">
                <a:tc>
                  <a:txBody>
                    <a:bodyPr/>
                    <a:lstStyle/>
                    <a:p>
                      <a:pPr marL="0" marR="0" algn="ctr">
                        <a:spcBef>
                          <a:spcPts val="0"/>
                        </a:spcBef>
                        <a:spcAft>
                          <a:spcPts val="0"/>
                        </a:spcAft>
                      </a:pPr>
                      <a:r>
                        <a:rPr lang="en-US" sz="1200">
                          <a:effectLst/>
                        </a:rPr>
                        <a:t>30 &lt; to ≤ 40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$1,000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40 &lt; to ≤ 50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$2,250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50 &lt; to ≤ 100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$3,000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100 &lt; to ≤ 150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$3,500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150 &lt; to ≤ 200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$4,000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9550">
                <a:tc>
                  <a:txBody>
                    <a:bodyPr/>
                    <a:lstStyle/>
                    <a:p>
                      <a:pPr marL="0" marR="0" algn="ctr">
                        <a:spcBef>
                          <a:spcPts val="0"/>
                        </a:spcBef>
                        <a:spcAft>
                          <a:spcPts val="0"/>
                        </a:spcAft>
                      </a:pPr>
                      <a:r>
                        <a:rPr lang="en-US" sz="1200">
                          <a:effectLst/>
                        </a:rPr>
                        <a:t>200 or more</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$5,001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364468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PBPC – June 1, 2014 – current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pic>
        <p:nvPicPr>
          <p:cNvPr id="4098" name="Picture 2" descr="sc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990600"/>
            <a:ext cx="5953125"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e 4"/>
          <p:cNvGraphicFramePr>
            <a:graphicFrameLocks noGrp="1"/>
          </p:cNvGraphicFramePr>
          <p:nvPr>
            <p:extLst>
              <p:ext uri="{D42A27DB-BD31-4B8C-83A1-F6EECF244321}">
                <p14:modId xmlns:p14="http://schemas.microsoft.com/office/powerpoint/2010/main" val="2267377390"/>
              </p:ext>
            </p:extLst>
          </p:nvPr>
        </p:nvGraphicFramePr>
        <p:xfrm>
          <a:off x="6146800" y="3055303"/>
          <a:ext cx="2921000" cy="3246120"/>
        </p:xfrm>
        <a:graphic>
          <a:graphicData uri="http://schemas.openxmlformats.org/drawingml/2006/table">
            <a:tbl>
              <a:tblPr firstRow="1" firstCol="1" bandRow="1">
                <a:tableStyleId>{5C22544A-7EE6-4342-B048-85BDC9FD1C3A}</a:tableStyleId>
              </a:tblPr>
              <a:tblGrid>
                <a:gridCol w="1092200"/>
                <a:gridCol w="914400"/>
                <a:gridCol w="914400"/>
              </a:tblGrid>
              <a:tr h="800100">
                <a:tc>
                  <a:txBody>
                    <a:bodyPr/>
                    <a:lstStyle/>
                    <a:p>
                      <a:pPr marL="0" marR="0" algn="ctr">
                        <a:spcBef>
                          <a:spcPts val="0"/>
                        </a:spcBef>
                        <a:spcAft>
                          <a:spcPts val="0"/>
                        </a:spcAft>
                      </a:pPr>
                      <a:r>
                        <a:rPr lang="en-US" sz="1200" dirty="0">
                          <a:effectLst/>
                        </a:rPr>
                        <a:t>MW Violation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From June 1st 2014 to  May  31st 2015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From June 1st 2015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0025">
                <a:tc>
                  <a:txBody>
                    <a:bodyPr/>
                    <a:lstStyle/>
                    <a:p>
                      <a:pPr marL="0" marR="0" algn="ctr">
                        <a:spcBef>
                          <a:spcPts val="0"/>
                        </a:spcBef>
                        <a:spcAft>
                          <a:spcPts val="0"/>
                        </a:spcAft>
                      </a:pPr>
                      <a:r>
                        <a:rPr lang="en-US" sz="1200">
                          <a:effectLst/>
                        </a:rPr>
                        <a:t>≤ 5</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$250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$250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0025">
                <a:tc>
                  <a:txBody>
                    <a:bodyPr/>
                    <a:lstStyle/>
                    <a:p>
                      <a:pPr marL="0" marR="0" algn="ctr">
                        <a:spcBef>
                          <a:spcPts val="0"/>
                        </a:spcBef>
                        <a:spcAft>
                          <a:spcPts val="0"/>
                        </a:spcAft>
                      </a:pPr>
                      <a:r>
                        <a:rPr lang="en-US" sz="1200">
                          <a:effectLst/>
                        </a:rPr>
                        <a:t>5 &lt; to ≤ 10</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$300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$300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0025">
                <a:tc>
                  <a:txBody>
                    <a:bodyPr/>
                    <a:lstStyle/>
                    <a:p>
                      <a:pPr marL="0" marR="0" algn="ctr">
                        <a:spcBef>
                          <a:spcPts val="0"/>
                        </a:spcBef>
                        <a:spcAft>
                          <a:spcPts val="0"/>
                        </a:spcAft>
                      </a:pPr>
                      <a:r>
                        <a:rPr lang="en-US" sz="1200">
                          <a:effectLst/>
                        </a:rPr>
                        <a:t>10 &lt; to ≤ 20</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$400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$400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0025">
                <a:tc>
                  <a:txBody>
                    <a:bodyPr/>
                    <a:lstStyle/>
                    <a:p>
                      <a:pPr marL="0" marR="0" algn="ctr">
                        <a:spcBef>
                          <a:spcPts val="0"/>
                        </a:spcBef>
                        <a:spcAft>
                          <a:spcPts val="0"/>
                        </a:spcAft>
                      </a:pPr>
                      <a:r>
                        <a:rPr lang="en-US" sz="1200">
                          <a:effectLst/>
                        </a:rPr>
                        <a:t>20 &lt; to ≤ 30</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$500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$500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0025">
                <a:tc>
                  <a:txBody>
                    <a:bodyPr/>
                    <a:lstStyle/>
                    <a:p>
                      <a:pPr marL="0" marR="0" algn="ctr">
                        <a:spcBef>
                          <a:spcPts val="0"/>
                        </a:spcBef>
                        <a:spcAft>
                          <a:spcPts val="0"/>
                        </a:spcAft>
                      </a:pPr>
                      <a:r>
                        <a:rPr lang="en-US" sz="1200">
                          <a:effectLst/>
                        </a:rPr>
                        <a:t>30 &lt; to ≤ 40</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$1,000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$1,000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0025">
                <a:tc>
                  <a:txBody>
                    <a:bodyPr/>
                    <a:lstStyle/>
                    <a:p>
                      <a:pPr marL="0" marR="0" algn="ctr">
                        <a:spcBef>
                          <a:spcPts val="0"/>
                        </a:spcBef>
                        <a:spcAft>
                          <a:spcPts val="0"/>
                        </a:spcAft>
                      </a:pPr>
                      <a:r>
                        <a:rPr lang="en-US" sz="1200">
                          <a:effectLst/>
                        </a:rPr>
                        <a:t>40 &lt; to ≤ 50</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$2,250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$2,250 </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0025">
                <a:tc>
                  <a:txBody>
                    <a:bodyPr/>
                    <a:lstStyle/>
                    <a:p>
                      <a:pPr marL="0" marR="0" algn="ctr">
                        <a:spcBef>
                          <a:spcPts val="0"/>
                        </a:spcBef>
                        <a:spcAft>
                          <a:spcPts val="0"/>
                        </a:spcAft>
                      </a:pPr>
                      <a:r>
                        <a:rPr lang="en-US" sz="1200">
                          <a:effectLst/>
                        </a:rPr>
                        <a:t>50 &lt; to ≤ 100</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$3,400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$4,500 </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0025">
                <a:tc>
                  <a:txBody>
                    <a:bodyPr/>
                    <a:lstStyle/>
                    <a:p>
                      <a:pPr marL="0" marR="0" algn="ctr">
                        <a:spcBef>
                          <a:spcPts val="0"/>
                        </a:spcBef>
                        <a:spcAft>
                          <a:spcPts val="0"/>
                        </a:spcAft>
                      </a:pPr>
                      <a:r>
                        <a:rPr lang="en-US" sz="1200">
                          <a:effectLst/>
                        </a:rPr>
                        <a:t>100 &lt; to ≤ 150</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$4,600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$6,000 </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76225">
                <a:tc>
                  <a:txBody>
                    <a:bodyPr/>
                    <a:lstStyle/>
                    <a:p>
                      <a:pPr marL="0" marR="0" algn="ctr">
                        <a:spcBef>
                          <a:spcPts val="0"/>
                        </a:spcBef>
                        <a:spcAft>
                          <a:spcPts val="0"/>
                        </a:spcAft>
                      </a:pPr>
                      <a:r>
                        <a:rPr lang="en-US" sz="1200">
                          <a:effectLst/>
                        </a:rPr>
                        <a:t>150 &lt; to ≤ 200</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$5,800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$7,500 </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r>
              <a:tr h="200025">
                <a:tc>
                  <a:txBody>
                    <a:bodyPr/>
                    <a:lstStyle/>
                    <a:p>
                      <a:pPr marL="0" marR="0" algn="ctr">
                        <a:spcBef>
                          <a:spcPts val="0"/>
                        </a:spcBef>
                        <a:spcAft>
                          <a:spcPts val="0"/>
                        </a:spcAft>
                      </a:pPr>
                      <a:r>
                        <a:rPr lang="en-US" sz="1200">
                          <a:effectLst/>
                        </a:rPr>
                        <a:t>200 or more</a:t>
                      </a:r>
                      <a:r>
                        <a:rPr lang="en-US" sz="11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$7,001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$9,001 </a:t>
                      </a:r>
                      <a:r>
                        <a:rPr lang="en-US" sz="11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928999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schemas.openxmlformats.org/package/2006/metadata/core-properties"/>
    <ds:schemaRef ds:uri="c34af464-7aa1-4edd-9be4-83dffc1cb926"/>
    <ds:schemaRef ds:uri="http://schemas.microsoft.com/office/2006/metadata/properties"/>
    <ds:schemaRef ds:uri="http://purl.org/dc/elements/1.1/"/>
    <ds:schemaRef ds:uri="http://purl.org/dc/dcmitype/"/>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255</TotalTime>
  <Words>506</Words>
  <Application>Microsoft Office PowerPoint</Application>
  <PresentationFormat>On-screen Show (4:3)</PresentationFormat>
  <Paragraphs>134</Paragraphs>
  <Slides>7</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1_Custom Design</vt:lpstr>
      <vt:lpstr>Office Theme</vt:lpstr>
      <vt:lpstr>PowerPoint Presentation</vt:lpstr>
      <vt:lpstr>Factors Considered: PBPC</vt:lpstr>
      <vt:lpstr>Factors Considered: PBPC</vt:lpstr>
      <vt:lpstr>PBPC – December 2010 to July 31, 2012 </vt:lpstr>
      <vt:lpstr>PBPC – August 1, 2012– May 31, 2013</vt:lpstr>
      <vt:lpstr>PBPC – June1, 2013 – May 31, 2014</vt:lpstr>
      <vt:lpstr>PBPC – June 1, 2014 – current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ps</cp:lastModifiedBy>
  <cp:revision>38</cp:revision>
  <cp:lastPrinted>2016-01-21T20:53:15Z</cp:lastPrinted>
  <dcterms:created xsi:type="dcterms:W3CDTF">2016-01-21T15:20:31Z</dcterms:created>
  <dcterms:modified xsi:type="dcterms:W3CDTF">2018-02-07T22:41:46Z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