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slideLayouts/slideLayout4.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53" r:id="rId4"/>
    <p:sldMasterId id="2147483648" r:id="rId5"/>
    <p:sldMasterId id="2147483651" r:id="rId6"/>
  </p:sldMasterIdLst>
  <p:notesMasterIdLst>
    <p:notesMasterId r:id="rId8"/>
  </p:notesMasterIdLst>
  <p:handoutMasterIdLst>
    <p:handoutMasterId r:id="rId9"/>
  </p:handoutMasterIdLst>
  <p:sldIdLst>
    <p:sldId id="274" r:id="rId7"/>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103" d="100"/>
          <a:sy n="103" d="100"/>
        </p:scale>
        <p:origin x="234" y="108"/>
      </p:cViewPr>
      <p:guideLst>
        <p:guide orient="horz" pos="2160"/>
        <p:guide pos="2880"/>
      </p:guideLst>
    </p:cSldViewPr>
  </p:slideViewPr>
  <p:notesTextViewPr>
    <p:cViewPr>
      <p:scale>
        <a:sx n="3" d="2"/>
        <a:sy n="3" d="2"/>
      </p:scale>
      <p:origin x="0" y="0"/>
    </p:cViewPr>
  </p:notesTextViewPr>
  <p:notesViewPr>
    <p:cSldViewPr showGuides="1">
      <p:cViewPr varScale="1">
        <p:scale>
          <a:sx n="76" d="100"/>
          <a:sy n="76" d="100"/>
        </p:scale>
        <p:origin x="2052" y="10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viewProps" Target="viewProps.xml"/><Relationship Id="rId5" Type="http://schemas.openxmlformats.org/officeDocument/2006/relationships/slideMaster" Target="slideMasters/slideMaster2.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6725"/>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6725"/>
          </a:xfrm>
          <a:prstGeom prst="rect">
            <a:avLst/>
          </a:prstGeom>
        </p:spPr>
        <p:txBody>
          <a:bodyPr vert="horz" lIns="91440" tIns="45720" rIns="91440" bIns="45720" rtlCol="0"/>
          <a:lstStyle>
            <a:lvl1pPr algn="r">
              <a:defRPr sz="1200"/>
            </a:lvl1pPr>
          </a:lstStyle>
          <a:p>
            <a:fld id="{F750BF31-E9A8-4E88-81E7-44C5092290FC}" type="datetimeFigureOut">
              <a:rPr lang="en-US" smtClean="0"/>
              <a:t>2/8/2018</a:t>
            </a:fld>
            <a:endParaRPr lang="en-US" dirty="0"/>
          </a:p>
        </p:txBody>
      </p:sp>
      <p:sp>
        <p:nvSpPr>
          <p:cNvPr id="4" name="Footer Placeholder 3"/>
          <p:cNvSpPr>
            <a:spLocks noGrp="1"/>
          </p:cNvSpPr>
          <p:nvPr>
            <p:ph type="ftr" sz="quarter" idx="2"/>
          </p:nvPr>
        </p:nvSpPr>
        <p:spPr>
          <a:xfrm>
            <a:off x="0" y="8829675"/>
            <a:ext cx="3038475" cy="466725"/>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6725"/>
          </a:xfrm>
          <a:prstGeom prst="rect">
            <a:avLst/>
          </a:prstGeom>
        </p:spPr>
        <p:txBody>
          <a:bodyPr vert="horz" lIns="91440" tIns="45720" rIns="91440" bIns="45720" rtlCol="0" anchor="b"/>
          <a:lstStyle>
            <a:lvl1pPr algn="r">
              <a:defRPr sz="1200"/>
            </a:lvl1pPr>
          </a:lstStyle>
          <a:p>
            <a:fld id="{2FB2BDB1-E95E-402D-B2EB-CA9CC1A3958C}" type="slidenum">
              <a:rPr lang="en-US" smtClean="0"/>
              <a:t>‹#›</a:t>
            </a:fld>
            <a:endParaRPr lang="en-US" dirty="0"/>
          </a:p>
        </p:txBody>
      </p:sp>
    </p:spTree>
    <p:extLst>
      <p:ext uri="{BB962C8B-B14F-4D97-AF65-F5344CB8AC3E}">
        <p14:creationId xmlns:p14="http://schemas.microsoft.com/office/powerpoint/2010/main" val="11092199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67EFB637-CCC9-4803-8851-F6915048CBB4}" type="datetimeFigureOut">
              <a:rPr lang="en-US" smtClean="0"/>
              <a:t>2/8/2018</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F62AC51D-6DAA-4455-8EA7-D54B64909A85}" type="slidenum">
              <a:rPr lang="en-US" smtClean="0"/>
              <a:t>‹#›</a:t>
            </a:fld>
            <a:endParaRPr lang="en-US" dirty="0"/>
          </a:p>
        </p:txBody>
      </p:sp>
    </p:spTree>
    <p:extLst>
      <p:ext uri="{BB962C8B-B14F-4D97-AF65-F5344CB8AC3E}">
        <p14:creationId xmlns:p14="http://schemas.microsoft.com/office/powerpoint/2010/main" val="3130593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62AC51D-6DAA-4455-8EA7-D54B64909A85}" type="slidenum">
              <a:rPr lang="en-US" smtClean="0"/>
              <a:t>1</a:t>
            </a:fld>
            <a:endParaRPr lang="en-US" dirty="0"/>
          </a:p>
        </p:txBody>
      </p:sp>
    </p:spTree>
    <p:extLst>
      <p:ext uri="{BB962C8B-B14F-4D97-AF65-F5344CB8AC3E}">
        <p14:creationId xmlns:p14="http://schemas.microsoft.com/office/powerpoint/2010/main" val="13572593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0105804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5" name="Footer Placeholder 4"/>
          <p:cNvSpPr>
            <a:spLocks noGrp="1"/>
          </p:cNvSpPr>
          <p:nvPr>
            <p:ph type="ftr" sz="quarter" idx="11"/>
          </p:nvPr>
        </p:nvSpPr>
        <p:spPr/>
        <p:txBody>
          <a:bodyPr/>
          <a:lstStyle/>
          <a:p>
            <a:r>
              <a:rPr lang="en-US" dirty="0" smtClean="0"/>
              <a:t>Footer text goes here.</a:t>
            </a:r>
            <a:endParaRPr lang="en-US" dirty="0"/>
          </a:p>
        </p:txBody>
      </p:sp>
      <p:sp>
        <p:nvSpPr>
          <p:cNvPr id="7"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157445715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1143000"/>
          </a:xfrm>
          <a:prstGeom prst="rect">
            <a:avLst/>
          </a:prstGeom>
        </p:spPr>
        <p:txBody>
          <a:bodyPr/>
          <a:lstStyle>
            <a:lvl1pPr algn="l">
              <a:defRPr sz="2800" b="1">
                <a:solidFill>
                  <a:schemeClr val="accent1"/>
                </a:solidFill>
              </a:defRPr>
            </a:lvl1pPr>
          </a:lstStyle>
          <a:p>
            <a:r>
              <a:rPr lang="en-US" dirty="0" smtClean="0"/>
              <a:t>Click to edit Master title style</a:t>
            </a:r>
            <a:endParaRPr lang="en-US" dirty="0"/>
          </a:p>
        </p:txBody>
      </p:sp>
      <p:sp>
        <p:nvSpPr>
          <p:cNvPr id="3" name="Content Placeholder 2"/>
          <p:cNvSpPr>
            <a:spLocks noGrp="1"/>
          </p:cNvSpPr>
          <p:nvPr>
            <p:ph idx="1"/>
          </p:nvPr>
        </p:nvSpPr>
        <p:spPr>
          <a:xfrm>
            <a:off x="304800" y="1600201"/>
            <a:ext cx="8534400" cy="4319832"/>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Rectangle 6"/>
          <p:cNvSpPr/>
          <p:nvPr userDrawn="1"/>
        </p:nvSpPr>
        <p:spPr>
          <a:xfrm>
            <a:off x="304800" y="243682"/>
            <a:ext cx="76200" cy="51831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Footer Placeholder 4"/>
          <p:cNvSpPr>
            <a:spLocks noGrp="1"/>
          </p:cNvSpPr>
          <p:nvPr>
            <p:ph type="ftr" sz="quarter" idx="11"/>
          </p:nvPr>
        </p:nvSpPr>
        <p:spPr>
          <a:xfrm>
            <a:off x="2743200" y="6553200"/>
            <a:ext cx="4038600" cy="228600"/>
          </a:xfrm>
        </p:spPr>
        <p:txBody>
          <a:bodyPr/>
          <a:lstStyle/>
          <a:p>
            <a:r>
              <a:rPr lang="en-US" dirty="0" smtClean="0"/>
              <a:t>Footer text goes here.</a:t>
            </a:r>
            <a:endParaRPr lang="en-US" dirty="0"/>
          </a:p>
        </p:txBody>
      </p:sp>
      <p:cxnSp>
        <p:nvCxnSpPr>
          <p:cNvPr id="5" name="Straight Connector 4"/>
          <p:cNvCxnSpPr/>
          <p:nvPr userDrawn="1"/>
        </p:nvCxnSpPr>
        <p:spPr>
          <a:xfrm>
            <a:off x="304800" y="243682"/>
            <a:ext cx="99060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
        <p:nvSpPr>
          <p:cNvPr id="9" name="Slide Number Placeholder 5"/>
          <p:cNvSpPr>
            <a:spLocks noGrp="1"/>
          </p:cNvSpPr>
          <p:nvPr>
            <p:ph type="sldNum" sz="quarter" idx="4"/>
          </p:nvPr>
        </p:nvSpPr>
        <p:spPr>
          <a:xfrm>
            <a:off x="8610600" y="6561138"/>
            <a:ext cx="457200" cy="212725"/>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spTree>
    <p:extLst>
      <p:ext uri="{BB962C8B-B14F-4D97-AF65-F5344CB8AC3E}">
        <p14:creationId xmlns:p14="http://schemas.microsoft.com/office/powerpoint/2010/main" val="2790084855"/>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4" name="Content Placeholder 2"/>
          <p:cNvSpPr>
            <a:spLocks noGrp="1"/>
          </p:cNvSpPr>
          <p:nvPr>
            <p:ph idx="1"/>
          </p:nvPr>
        </p:nvSpPr>
        <p:spPr>
          <a:xfrm>
            <a:off x="1828800" y="685800"/>
            <a:ext cx="6324600" cy="5486400"/>
          </a:xfrm>
          <a:prstGeom prst="rect">
            <a:avLst/>
          </a:prstGeo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1011694513"/>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3" Type="http://schemas.openxmlformats.org/officeDocument/2006/relationships/theme" Target="../theme/theme2.xml"/><Relationship Id="rId2" Type="http://schemas.openxmlformats.org/officeDocument/2006/relationships/slideLayout" Target="../slideLayouts/slideLayout3.xml"/><Relationship Id="rId1" Type="http://schemas.openxmlformats.org/officeDocument/2006/relationships/slideLayout" Target="../slideLayouts/slideLayout2.xml"/><Relationship Id="rId4" Type="http://schemas.openxmlformats.org/officeDocument/2006/relationships/image" Target="../media/image2.png"/></Relationships>
</file>

<file path=ppt/slideMasters/_rels/slideMaster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3.xml"/><Relationship Id="rId1"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userDrawn="1"/>
        </p:nvSpPr>
        <p:spPr>
          <a:xfrm>
            <a:off x="3505200" y="0"/>
            <a:ext cx="5638800" cy="6858000"/>
          </a:xfrm>
          <a:prstGeom prst="rect">
            <a:avLst/>
          </a:prstGeom>
          <a:solidFill>
            <a:srgbClr val="D7DCD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8" name="Picture 7"/>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2814" y="2876277"/>
            <a:ext cx="2857586" cy="1105445"/>
          </a:xfrm>
          <a:prstGeom prst="rect">
            <a:avLst/>
          </a:prstGeom>
        </p:spPr>
      </p:pic>
    </p:spTree>
    <p:extLst>
      <p:ext uri="{BB962C8B-B14F-4D97-AF65-F5344CB8AC3E}">
        <p14:creationId xmlns:p14="http://schemas.microsoft.com/office/powerpoint/2010/main" val="4283897219"/>
      </p:ext>
    </p:extLst>
  </p:cSld>
  <p:clrMap bg1="lt1" tx1="dk1" bg2="lt2" tx2="dk2" accent1="accent1" accent2="accent2" accent3="accent3" accent4="accent4" accent5="accent5" accent6="accent6" hlink="hlink" folHlink="folHlink"/>
  <p:sldLayoutIdLst>
    <p:sldLayoutId id="2147483660" r:id="rId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 name="Footer Placeholder 4"/>
          <p:cNvSpPr>
            <a:spLocks noGrp="1"/>
          </p:cNvSpPr>
          <p:nvPr>
            <p:ph type="ftr" sz="quarter" idx="3"/>
          </p:nvPr>
        </p:nvSpPr>
        <p:spPr>
          <a:xfrm>
            <a:off x="2743200" y="6553200"/>
            <a:ext cx="4038600" cy="228600"/>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smtClean="0"/>
              <a:t>Footer text goes here.</a:t>
            </a:r>
            <a:endParaRPr lang="en-US" dirty="0"/>
          </a:p>
        </p:txBody>
      </p:sp>
      <p:sp>
        <p:nvSpPr>
          <p:cNvPr id="6" name="Slide Number Placeholder 5"/>
          <p:cNvSpPr>
            <a:spLocks noGrp="1"/>
          </p:cNvSpPr>
          <p:nvPr>
            <p:ph type="sldNum" sz="quarter" idx="4"/>
          </p:nvPr>
        </p:nvSpPr>
        <p:spPr>
          <a:xfrm>
            <a:off x="8534400" y="6561138"/>
            <a:ext cx="533400" cy="296862"/>
          </a:xfrm>
          <a:prstGeom prst="rect">
            <a:avLst/>
          </a:prstGeom>
        </p:spPr>
        <p:txBody>
          <a:bodyPr vert="horz" lIns="91440" tIns="45720" rIns="91440" bIns="45720" rtlCol="0" anchor="ctr"/>
          <a:lstStyle>
            <a:lvl1pPr algn="ctr">
              <a:defRPr sz="1200">
                <a:solidFill>
                  <a:schemeClr val="tx1">
                    <a:tint val="75000"/>
                  </a:schemeClr>
                </a:solidFill>
              </a:defRPr>
            </a:lvl1pPr>
          </a:lstStyle>
          <a:p>
            <a:fld id="{1D93BD3E-1E9A-4970-A6F7-E7AC52762E0C}" type="slidenum">
              <a:rPr lang="en-US" smtClean="0"/>
              <a:pPr/>
              <a:t>‹#›</a:t>
            </a:fld>
            <a:endParaRPr lang="en-US" dirty="0"/>
          </a:p>
        </p:txBody>
      </p:sp>
      <p:cxnSp>
        <p:nvCxnSpPr>
          <p:cNvPr id="7" name="Straight Connector 6"/>
          <p:cNvCxnSpPr/>
          <p:nvPr userDrawn="1"/>
        </p:nvCxnSpPr>
        <p:spPr>
          <a:xfrm>
            <a:off x="76200" y="6477000"/>
            <a:ext cx="594360" cy="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userDrawn="1"/>
        </p:nvCxnSpPr>
        <p:spPr>
          <a:xfrm>
            <a:off x="2194560" y="6477000"/>
            <a:ext cx="6858000" cy="1"/>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0" name="Picture 9"/>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838200" y="6248400"/>
            <a:ext cx="1181868" cy="457200"/>
          </a:xfrm>
          <a:prstGeom prst="rect">
            <a:avLst/>
          </a:prstGeom>
        </p:spPr>
      </p:pic>
      <p:sp>
        <p:nvSpPr>
          <p:cNvPr id="9" name="TextBox 8"/>
          <p:cNvSpPr txBox="1"/>
          <p:nvPr userDrawn="1"/>
        </p:nvSpPr>
        <p:spPr>
          <a:xfrm>
            <a:off x="54675" y="6553200"/>
            <a:ext cx="707325" cy="253916"/>
          </a:xfrm>
          <a:prstGeom prst="rect">
            <a:avLst/>
          </a:prstGeom>
          <a:noFill/>
        </p:spPr>
        <p:txBody>
          <a:bodyPr wrap="square" rtlCol="0">
            <a:spAutoFit/>
          </a:bodyPr>
          <a:lstStyle/>
          <a:p>
            <a:pPr algn="l"/>
            <a:r>
              <a:rPr lang="en-US" sz="1000" b="1" baseline="0" dirty="0" smtClean="0">
                <a:solidFill>
                  <a:schemeClr val="tx2"/>
                </a:solidFill>
              </a:rPr>
              <a:t>PUBLIC</a:t>
            </a:r>
            <a:endParaRPr lang="en-US" sz="1000" b="1" dirty="0">
              <a:solidFill>
                <a:schemeClr val="tx2"/>
              </a:solidFill>
            </a:endParaRPr>
          </a:p>
        </p:txBody>
      </p:sp>
    </p:spTree>
    <p:extLst>
      <p:ext uri="{BB962C8B-B14F-4D97-AF65-F5344CB8AC3E}">
        <p14:creationId xmlns:p14="http://schemas.microsoft.com/office/powerpoint/2010/main" val="3058975864"/>
      </p:ext>
    </p:extLst>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cxnSp>
        <p:nvCxnSpPr>
          <p:cNvPr id="7" name="Straight Connector 6"/>
          <p:cNvCxnSpPr/>
          <p:nvPr userDrawn="1"/>
        </p:nvCxnSpPr>
        <p:spPr>
          <a:xfrm flipH="1">
            <a:off x="914400" y="1"/>
            <a:ext cx="1" cy="4952999"/>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23466" y="5257800"/>
            <a:ext cx="1181868" cy="457200"/>
          </a:xfrm>
          <a:prstGeom prst="rect">
            <a:avLst/>
          </a:prstGeom>
        </p:spPr>
      </p:pic>
      <p:cxnSp>
        <p:nvCxnSpPr>
          <p:cNvPr id="12" name="Straight Connector 11"/>
          <p:cNvCxnSpPr/>
          <p:nvPr userDrawn="1"/>
        </p:nvCxnSpPr>
        <p:spPr>
          <a:xfrm flipH="1">
            <a:off x="914400" y="6019800"/>
            <a:ext cx="1" cy="822960"/>
          </a:xfrm>
          <a:prstGeom prst="line">
            <a:avLst/>
          </a:prstGeom>
          <a:ln>
            <a:solidFill>
              <a:schemeClr val="tx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05309337"/>
      </p:ext>
    </p:extLst>
  </p:cSld>
  <p:clrMap bg1="lt1" tx1="dk1" bg2="lt2" tx2="dk2" accent1="accent1" accent2="accent2" accent3="accent3" accent4="accent4" accent5="accent5" accent6="accent6" hlink="hlink" folHlink="folHlink"/>
  <p:sldLayoutIdLst>
    <p:sldLayoutId id="2147483652" r:id="rId1"/>
  </p:sldLayoutIdLst>
  <p:timing>
    <p:tnLst>
      <p:par>
        <p:cTn id="1" dur="indefinite" restart="never" nodeType="tmRoot"/>
      </p:par>
    </p:tnLst>
  </p:timing>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43682"/>
            <a:ext cx="8458200" cy="594518"/>
          </a:xfrm>
        </p:spPr>
        <p:txBody>
          <a:bodyPr/>
          <a:lstStyle/>
          <a:p>
            <a:r>
              <a:rPr lang="en-US" sz="1800" dirty="0" smtClean="0"/>
              <a:t>NPRRs</a:t>
            </a:r>
            <a:endParaRPr lang="en-US" sz="1800" dirty="0"/>
          </a:p>
        </p:txBody>
      </p:sp>
      <p:sp>
        <p:nvSpPr>
          <p:cNvPr id="3" name="Content Placeholder 2"/>
          <p:cNvSpPr>
            <a:spLocks noGrp="1"/>
          </p:cNvSpPr>
          <p:nvPr>
            <p:ph idx="1"/>
          </p:nvPr>
        </p:nvSpPr>
        <p:spPr>
          <a:xfrm>
            <a:off x="304800" y="304799"/>
            <a:ext cx="8534400" cy="6469063"/>
          </a:xfrm>
        </p:spPr>
        <p:txBody>
          <a:bodyPr/>
          <a:lstStyle/>
          <a:p>
            <a:endParaRPr lang="en-US" sz="1200" b="1" dirty="0" smtClean="0"/>
          </a:p>
          <a:p>
            <a:pPr marL="0" indent="0">
              <a:buNone/>
            </a:pPr>
            <a:endParaRPr lang="en-US" sz="1400" b="1" dirty="0" smtClean="0"/>
          </a:p>
          <a:p>
            <a:pPr marL="0" indent="0">
              <a:buNone/>
            </a:pPr>
            <a:r>
              <a:rPr lang="en-US" sz="1600" b="1" dirty="0" smtClean="0"/>
              <a:t>853 NPRR </a:t>
            </a:r>
            <a:r>
              <a:rPr lang="en-US" sz="1600" b="1" dirty="0" smtClean="0"/>
              <a:t>Availability </a:t>
            </a:r>
            <a:r>
              <a:rPr lang="en-US" sz="1600" b="1" dirty="0"/>
              <a:t>of ERCOT Estimated Interval Meter Data.  </a:t>
            </a:r>
            <a:r>
              <a:rPr lang="en-US" sz="1600" dirty="0"/>
              <a:t>This Nodal Protocol Revision Request (NPRR) codifies the proposed availability of an ERCOT extract providing ERCOT estimated interval data for Advanced Metering System (AMS) meters and Interval Data Recorder (IDR) Meters used in the Settlement </a:t>
            </a:r>
            <a:r>
              <a:rPr lang="en-US" sz="1600" dirty="0" smtClean="0"/>
              <a:t>process.</a:t>
            </a:r>
          </a:p>
          <a:p>
            <a:pPr marL="0" indent="0">
              <a:buNone/>
            </a:pPr>
            <a:endParaRPr lang="en-US" sz="1600" b="1" dirty="0"/>
          </a:p>
          <a:p>
            <a:pPr marL="0" indent="0">
              <a:buNone/>
            </a:pPr>
            <a:r>
              <a:rPr lang="en-US" sz="1600" b="1" dirty="0" smtClean="0"/>
              <a:t>858 NPRR </a:t>
            </a:r>
            <a:r>
              <a:rPr lang="en-US" sz="1600" b="1" dirty="0"/>
              <a:t>Provide Complete Current Operating Plan (COP) Data. </a:t>
            </a:r>
            <a:r>
              <a:rPr lang="en-US" sz="1600" dirty="0"/>
              <a:t> This Nodal Protocol Revision Request (NPRR) will publish all Current Operating Plan (COP) data after confidentiality has </a:t>
            </a:r>
            <a:r>
              <a:rPr lang="en-US" sz="1600" dirty="0" smtClean="0"/>
              <a:t>expired.</a:t>
            </a:r>
          </a:p>
          <a:p>
            <a:pPr marL="0" indent="0">
              <a:buNone/>
            </a:pPr>
            <a:endParaRPr lang="en-US" sz="1600" b="1" dirty="0"/>
          </a:p>
          <a:p>
            <a:pPr marL="0" indent="0">
              <a:buNone/>
            </a:pPr>
            <a:r>
              <a:rPr lang="en-US" sz="1600" b="1" dirty="0" smtClean="0"/>
              <a:t>864 NPRR </a:t>
            </a:r>
            <a:r>
              <a:rPr lang="en-US" sz="1600" b="1" dirty="0"/>
              <a:t>RUC Modifications to Consider Market-Based Solutions.  </a:t>
            </a:r>
            <a:r>
              <a:rPr lang="en-US" sz="1600" dirty="0"/>
              <a:t>This Nodal Protocol Revision Request (NPRR) modifies the RUC engine to consider fast-start Resources (&lt;1 </a:t>
            </a:r>
            <a:r>
              <a:rPr lang="en-US" sz="1600" dirty="0" err="1"/>
              <a:t>hr</a:t>
            </a:r>
            <a:r>
              <a:rPr lang="en-US" sz="1600" dirty="0"/>
              <a:t> starts) as self-committed for future hours (all hours except the first hour).  </a:t>
            </a:r>
            <a:endParaRPr lang="en-US" sz="1600" dirty="0" smtClean="0"/>
          </a:p>
          <a:p>
            <a:pPr marL="0" indent="0">
              <a:buNone/>
            </a:pPr>
            <a:endParaRPr lang="en-US" sz="1600" b="1" dirty="0"/>
          </a:p>
          <a:p>
            <a:pPr marL="0" indent="0">
              <a:buNone/>
            </a:pPr>
            <a:r>
              <a:rPr lang="en-US" sz="1600" b="1" dirty="0" smtClean="0"/>
              <a:t>865 NPRR </a:t>
            </a:r>
            <a:r>
              <a:rPr lang="en-US" sz="1600" b="1" dirty="0"/>
              <a:t>Publish RTM Shift Factors for Hubs, Load Zones, and DC Ties.  </a:t>
            </a:r>
            <a:r>
              <a:rPr lang="en-US" sz="1600" dirty="0"/>
              <a:t>This Nodal Protocol Revision Request (NPRR) requires ERCOT to publish Shift Factors for Hubs, Load Zones, and Direct Current Ties (DC) Ties for the Real-Time Market (RTM).  </a:t>
            </a:r>
            <a:endParaRPr lang="en-US" sz="1600" b="1" dirty="0"/>
          </a:p>
        </p:txBody>
      </p:sp>
      <p:sp>
        <p:nvSpPr>
          <p:cNvPr id="4" name="Slide Number Placeholder 3"/>
          <p:cNvSpPr>
            <a:spLocks noGrp="1"/>
          </p:cNvSpPr>
          <p:nvPr>
            <p:ph type="sldNum" sz="quarter" idx="4"/>
          </p:nvPr>
        </p:nvSpPr>
        <p:spPr/>
        <p:txBody>
          <a:bodyPr/>
          <a:lstStyle/>
          <a:p>
            <a:fld id="{1D93BD3E-1E9A-4970-A6F7-E7AC52762E0C}" type="slidenum">
              <a:rPr lang="en-US" smtClean="0"/>
              <a:pPr/>
              <a:t>1</a:t>
            </a:fld>
            <a:endParaRPr lang="en-US" dirty="0"/>
          </a:p>
        </p:txBody>
      </p:sp>
    </p:spTree>
    <p:extLst>
      <p:ext uri="{BB962C8B-B14F-4D97-AF65-F5344CB8AC3E}">
        <p14:creationId xmlns:p14="http://schemas.microsoft.com/office/powerpoint/2010/main" val="2465387121"/>
      </p:ext>
    </p:extLst>
  </p:cSld>
  <p:clrMapOvr>
    <a:masterClrMapping/>
  </p:clrMapOvr>
</p:sld>
</file>

<file path=ppt/theme/theme1.xml><?xml version="1.0" encoding="utf-8"?>
<a:theme xmlns:a="http://schemas.openxmlformats.org/drawingml/2006/main" name="1_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Design">
  <a:themeElements>
    <a:clrScheme name="ERCOT Identity">
      <a:dk1>
        <a:sysClr val="windowText" lastClr="000000"/>
      </a:dk1>
      <a:lt1>
        <a:srgbClr val="FFFFFF"/>
      </a:lt1>
      <a:dk2>
        <a:srgbClr val="5B6770"/>
      </a:dk2>
      <a:lt2>
        <a:srgbClr val="FFFFFF"/>
      </a:lt2>
      <a:accent1>
        <a:srgbClr val="00ACC8"/>
      </a:accent1>
      <a:accent2>
        <a:srgbClr val="5B6770"/>
      </a:accent2>
      <a:accent3>
        <a:srgbClr val="00CE7D"/>
      </a:accent3>
      <a:accent4>
        <a:srgbClr val="003764"/>
      </a:accent4>
      <a:accent5>
        <a:srgbClr val="6650B1"/>
      </a:accent5>
      <a:accent6>
        <a:srgbClr val="910258"/>
      </a:accent6>
      <a:hlink>
        <a:srgbClr val="0000FF"/>
      </a:hlink>
      <a:folHlink>
        <a:srgbClr val="800080"/>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2E2BDB63875B034C8B32518C6496ADD1" ma:contentTypeVersion="0" ma:contentTypeDescription="Create a new document." ma:contentTypeScope="" ma:versionID="2e49056469cb591c67c33c10da96a071">
  <xsd:schema xmlns:xsd="http://www.w3.org/2001/XMLSchema" xmlns:xs="http://www.w3.org/2001/XMLSchema" xmlns:p="http://schemas.microsoft.com/office/2006/metadata/properties" xmlns:ns2="c34af464-7aa1-4edd-9be4-83dffc1cb926" targetNamespace="http://schemas.microsoft.com/office/2006/metadata/properties" ma:root="true" ma:fieldsID="3a653c66fd0ce9b40621f227f901e684" ns2:_="">
    <xsd:import namespace="c34af464-7aa1-4edd-9be4-83dffc1cb926"/>
    <xsd:element name="properties">
      <xsd:complexType>
        <xsd:sequence>
          <xsd:element name="documentManagement">
            <xsd:complexType>
              <xsd:all>
                <xsd:element ref="ns2:Information_x0020_Classification"/>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34af464-7aa1-4edd-9be4-83dffc1cb926" elementFormDefault="qualified">
    <xsd:import namespace="http://schemas.microsoft.com/office/2006/documentManagement/types"/>
    <xsd:import namespace="http://schemas.microsoft.com/office/infopath/2007/PartnerControls"/>
    <xsd:element name="Information_x0020_Classification" ma:index="8" ma:displayName="Information Classification" ma:default="ERCOT Limited" ma:description="ERCOT Information Classification" ma:format="Dropdown" ma:internalName="Information_x0020_Classification">
      <xsd:simpleType>
        <xsd:restriction base="dms:Choice">
          <xsd:enumeration value="Public"/>
          <xsd:enumeration value="ERCOT Limited"/>
          <xsd:enumeration value="ERCOT Confidential"/>
          <xsd:enumeration value="ERCOT Restricted"/>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Information_x0020_Classification xmlns="c34af464-7aa1-4edd-9be4-83dffc1cb926">ERCOT Limited</Information_x0020_Classification>
  </documentManagement>
</p:properties>
</file>

<file path=customXml/itemProps1.xml><?xml version="1.0" encoding="utf-8"?>
<ds:datastoreItem xmlns:ds="http://schemas.openxmlformats.org/officeDocument/2006/customXml" ds:itemID="{E4A68982-DD5D-44FD-B77F-4C531465FE54}">
  <ds:schemaRefs>
    <ds:schemaRef ds:uri="http://schemas.microsoft.com/sharepoint/v3/contenttype/forms"/>
  </ds:schemaRefs>
</ds:datastoreItem>
</file>

<file path=customXml/itemProps2.xml><?xml version="1.0" encoding="utf-8"?>
<ds:datastoreItem xmlns:ds="http://schemas.openxmlformats.org/officeDocument/2006/customXml" ds:itemID="{5DFABCE5-6410-4FC5-930F-1111C63E40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34af464-7aa1-4edd-9be4-83dffc1cb92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E9AA12-8AF9-4AA6-90FE-24669859CDF3}">
  <ds:schemaRefs>
    <ds:schemaRef ds:uri="http://www.w3.org/XML/1998/namespace"/>
    <ds:schemaRef ds:uri="http://schemas.openxmlformats.org/package/2006/metadata/core-properties"/>
    <ds:schemaRef ds:uri="http://purl.org/dc/terms/"/>
    <ds:schemaRef ds:uri="http://schemas.microsoft.com/office/2006/metadata/properties"/>
    <ds:schemaRef ds:uri="http://schemas.microsoft.com/office/2006/documentManagement/types"/>
    <ds:schemaRef ds:uri="http://purl.org/dc/elements/1.1/"/>
    <ds:schemaRef ds:uri="http://purl.org/dc/dcmitype/"/>
    <ds:schemaRef ds:uri="http://schemas.microsoft.com/office/infopath/2007/PartnerControls"/>
    <ds:schemaRef ds:uri="c34af464-7aa1-4edd-9be4-83dffc1cb926"/>
  </ds:schemaRefs>
</ds:datastoreItem>
</file>

<file path=docProps/app.xml><?xml version="1.0" encoding="utf-8"?>
<Properties xmlns="http://schemas.openxmlformats.org/officeDocument/2006/extended-properties" xmlns:vt="http://schemas.openxmlformats.org/officeDocument/2006/docPropsVTypes">
  <Template/>
  <TotalTime>322</TotalTime>
  <Words>13</Words>
  <Application>Microsoft Office PowerPoint</Application>
  <PresentationFormat>On-screen Show (4:3)</PresentationFormat>
  <Paragraphs>12</Paragraphs>
  <Slides>1</Slides>
  <Notes>1</Notes>
  <HiddenSlides>0</HiddenSlides>
  <MMClips>0</MMClips>
  <ScaleCrop>false</ScaleCrop>
  <HeadingPairs>
    <vt:vector size="6" baseType="variant">
      <vt:variant>
        <vt:lpstr>Fonts Used</vt:lpstr>
      </vt:variant>
      <vt:variant>
        <vt:i4>2</vt:i4>
      </vt:variant>
      <vt:variant>
        <vt:lpstr>Theme</vt:lpstr>
      </vt:variant>
      <vt:variant>
        <vt:i4>3</vt:i4>
      </vt:variant>
      <vt:variant>
        <vt:lpstr>Slide Titles</vt:lpstr>
      </vt:variant>
      <vt:variant>
        <vt:i4>1</vt:i4>
      </vt:variant>
    </vt:vector>
  </HeadingPairs>
  <TitlesOfParts>
    <vt:vector size="6" baseType="lpstr">
      <vt:lpstr>Arial</vt:lpstr>
      <vt:lpstr>Calibri</vt:lpstr>
      <vt:lpstr>1_Custom Design</vt:lpstr>
      <vt:lpstr>Office Theme</vt:lpstr>
      <vt:lpstr>Custom Design</vt:lpstr>
      <vt:lpstr>NPRRs</vt:lpstr>
    </vt:vector>
  </TitlesOfParts>
  <Company>The Electric Reliability Council of Texas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Pysh, Danya</dc:creator>
  <cp:lastModifiedBy>Spells, Vanessa</cp:lastModifiedBy>
  <cp:revision>59</cp:revision>
  <cp:lastPrinted>2016-01-21T20:53:15Z</cp:lastPrinted>
  <dcterms:created xsi:type="dcterms:W3CDTF">2016-01-21T15:20:31Z</dcterms:created>
  <dcterms:modified xsi:type="dcterms:W3CDTF">2018-02-08T17:58:19Z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0x0101002E2BDB63875B034C8B32518C6496ADD1</vt:lpwstr>
  </property>
</Properties>
</file>