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8"/>
  </p:notesMasterIdLst>
  <p:handoutMasterIdLst>
    <p:handoutMasterId r:id="rId9"/>
  </p:handoutMasterIdLst>
  <p:sldIdLst>
    <p:sldId id="256" r:id="rId2"/>
    <p:sldId id="261" r:id="rId3"/>
    <p:sldId id="262" r:id="rId4"/>
    <p:sldId id="263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4" autoAdjust="0"/>
    <p:restoredTop sz="94660"/>
  </p:normalViewPr>
  <p:slideViewPr>
    <p:cSldViewPr>
      <p:cViewPr>
        <p:scale>
          <a:sx n="114" d="100"/>
          <a:sy n="114" d="100"/>
        </p:scale>
        <p:origin x="-1458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E9F4A-4066-491C-8F25-BCC5643327B9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C5BAE-5329-436C-BB9D-CF26C629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48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47C23-70FF-4D54-8A37-93BEF4D37D87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8A51B-00BD-480F-A961-AEEFF753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33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rcot.com/content/wcm/key_documents_lists/139199/08._NPRR_853_-_ERCOT_Presentation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ercot.com/content/wcm/key_documents_lists/139199/10._TDTMS_Update_to_RMS_01_09_18.pptx" TargetMode="External"/><Relationship Id="rId3" Type="http://schemas.openxmlformats.org/officeDocument/2006/relationships/hyperlink" Target="http://ercot.com/content/wcm/key_documents_lists/139199/11._AMWG_Update_to_RMS_20180109.pptx" TargetMode="External"/><Relationship Id="rId7" Type="http://schemas.openxmlformats.org/officeDocument/2006/relationships/hyperlink" Target="http://ercot.com/content/wcm/key_documents_lists/139203/11._RMTTF_UPDATE_TO_RMS_2-6-18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rcot.com/content/wcm/key_documents_lists/139199/12._RMTTF_Update_to_RMS_1-7-18.pptx" TargetMode="External"/><Relationship Id="rId11" Type="http://schemas.openxmlformats.org/officeDocument/2006/relationships/hyperlink" Target="http://ercot.com/content/wcm/key_documents_lists/139203/06._TXSETUpdateToRMS_Feb2018.pptx" TargetMode="External"/><Relationship Id="rId5" Type="http://schemas.openxmlformats.org/officeDocument/2006/relationships/hyperlink" Target="http://ercot.com/content/wcm/key_documents_lists/145670/AMWG_Monthly_Market_Reports_Through_Dec_2017_1.1.pptx" TargetMode="External"/><Relationship Id="rId10" Type="http://schemas.openxmlformats.org/officeDocument/2006/relationships/hyperlink" Target="http://ercot.com/content/wcm/key_documents_lists/139199/07._TXSETUpdateToRMS_Jan2018.pptx" TargetMode="External"/><Relationship Id="rId4" Type="http://schemas.openxmlformats.org/officeDocument/2006/relationships/hyperlink" Target="http://ercot.com/content/wcm/key_documents_lists/139203/10._AMWG_Update_to_RMS_20180206.pptx" TargetMode="External"/><Relationship Id="rId9" Type="http://schemas.openxmlformats.org/officeDocument/2006/relationships/hyperlink" Target="http://ercot.com/content/wcm/key_documents_lists/139203/15._TDTMS_Update_to_RMS_02_06_18.ppt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rcot.com/content/wcm/key_documents_lists/139199/13._Digital_Certificate_Download_Process_010518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rcot.com/content/wcm/key_documents_lists/139199/13._RMS_-_ERCOT_Updates_-_Retail_Projects_Update_20180109.ppt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705600" cy="1894362"/>
          </a:xfrm>
        </p:spPr>
        <p:txBody>
          <a:bodyPr>
            <a:normAutofit/>
          </a:bodyPr>
          <a:lstStyle/>
          <a:p>
            <a:r>
              <a:rPr lang="en-US" sz="1600" spc="-30" dirty="0" smtClean="0"/>
              <a:t>February 7, 2018</a:t>
            </a:r>
            <a:br>
              <a:rPr lang="en-US" sz="1600" spc="-30" dirty="0" smtClean="0"/>
            </a:br>
            <a:r>
              <a:rPr lang="en-US" sz="1200" spc="-30" dirty="0" smtClean="0"/>
              <a:t/>
            </a:r>
            <a:br>
              <a:rPr lang="en-US" sz="1200" spc="-30" dirty="0" smtClean="0"/>
            </a:br>
            <a:r>
              <a:rPr lang="en-US" sz="2800" spc="-30" dirty="0" smtClean="0"/>
              <a:t>RMS Update to COPS</a:t>
            </a:r>
            <a:endParaRPr lang="en-US" sz="2800" spc="-3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000" dirty="0" smtClean="0"/>
              <a:t>Rebecca Zerwas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6524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2700">
            <a:noFill/>
          </a:ln>
        </p:spPr>
        <p:txBody>
          <a:bodyPr/>
          <a:lstStyle/>
          <a:p>
            <a:r>
              <a:rPr lang="en-US" dirty="0"/>
              <a:t>RMS Meetings  - 1.9.18 &amp; 2.6.18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077200" cy="487375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2018 Leadership Elections</a:t>
            </a:r>
          </a:p>
          <a:p>
            <a:pPr lvl="1"/>
            <a:r>
              <a:rPr lang="en-US" dirty="0" smtClean="0"/>
              <a:t>Chair, Rebecca Zerwas (</a:t>
            </a:r>
            <a:r>
              <a:rPr lang="en-US" dirty="0"/>
              <a:t>Reliant Energy Retail </a:t>
            </a:r>
            <a:r>
              <a:rPr lang="en-US" dirty="0" smtClean="0"/>
              <a:t>Services)</a:t>
            </a:r>
          </a:p>
          <a:p>
            <a:pPr lvl="1"/>
            <a:r>
              <a:rPr lang="en-US" dirty="0" smtClean="0"/>
              <a:t>Vice Chair, Jim Lee (</a:t>
            </a:r>
            <a:r>
              <a:rPr lang="en-US" dirty="0"/>
              <a:t>AEP Service </a:t>
            </a:r>
            <a:r>
              <a:rPr lang="en-US" dirty="0" smtClean="0"/>
              <a:t>Corporation)</a:t>
            </a:r>
          </a:p>
          <a:p>
            <a:pPr lvl="1"/>
            <a:endParaRPr lang="en-US" sz="1400" dirty="0"/>
          </a:p>
          <a:p>
            <a:pPr lvl="0">
              <a:buClr>
                <a:srgbClr val="FE8637"/>
              </a:buClr>
            </a:pPr>
            <a:r>
              <a:rPr lang="en-US" dirty="0" smtClean="0">
                <a:solidFill>
                  <a:prstClr val="black"/>
                </a:solidFill>
              </a:rPr>
              <a:t>Voting Items</a:t>
            </a:r>
            <a:endParaRPr lang="en-US" sz="1600" i="1" dirty="0" smtClean="0">
              <a:solidFill>
                <a:prstClr val="black"/>
              </a:solidFill>
            </a:endParaRPr>
          </a:p>
          <a:p>
            <a:pPr lvl="1">
              <a:buClr>
                <a:srgbClr val="FE8637"/>
              </a:buClr>
            </a:pPr>
            <a:r>
              <a:rPr lang="en-US" sz="1900" spc="-20" dirty="0" err="1" smtClean="0"/>
              <a:t>NPRR</a:t>
            </a:r>
            <a:r>
              <a:rPr lang="en-US" sz="1900" spc="-20" dirty="0" smtClean="0"/>
              <a:t> 850, Market Suspension and Restart </a:t>
            </a:r>
          </a:p>
          <a:p>
            <a:pPr lvl="2">
              <a:buClr>
                <a:srgbClr val="FE8637"/>
              </a:buClr>
            </a:pPr>
            <a:r>
              <a:rPr lang="en-US" sz="1600" spc="-20" dirty="0" smtClean="0"/>
              <a:t>No Discussion, tabled</a:t>
            </a:r>
          </a:p>
          <a:p>
            <a:pPr lvl="1">
              <a:buClr>
                <a:srgbClr val="FE8637"/>
              </a:buClr>
            </a:pPr>
            <a:r>
              <a:rPr lang="en-US" sz="1900" spc="-20" dirty="0" err="1" smtClean="0"/>
              <a:t>NPRR</a:t>
            </a:r>
            <a:r>
              <a:rPr lang="en-US" sz="1900" spc="-20" dirty="0" smtClean="0"/>
              <a:t> 851</a:t>
            </a:r>
            <a:r>
              <a:rPr lang="en-US" sz="1900" spc="-20" dirty="0"/>
              <a:t>, Procedure for Managing Disconnections for Bidirectional Electrical Connections at Transmission Level </a:t>
            </a:r>
            <a:r>
              <a:rPr lang="en-US" sz="1900" spc="-20" dirty="0" smtClean="0"/>
              <a:t>Voltages</a:t>
            </a:r>
          </a:p>
          <a:p>
            <a:pPr lvl="2">
              <a:buClr>
                <a:srgbClr val="FE8637"/>
              </a:buClr>
            </a:pPr>
            <a:r>
              <a:rPr lang="en-US" sz="1600" spc="-20" dirty="0" smtClean="0"/>
              <a:t>Awaiting comments clarifying language, tabled</a:t>
            </a:r>
          </a:p>
          <a:p>
            <a:pPr lvl="1">
              <a:buClr>
                <a:srgbClr val="FE8637"/>
              </a:buClr>
            </a:pPr>
            <a:r>
              <a:rPr lang="en-US" sz="1900" spc="-20" dirty="0" err="1" smtClean="0"/>
              <a:t>NPRR</a:t>
            </a:r>
            <a:r>
              <a:rPr lang="en-US" sz="1900" spc="-20" dirty="0" smtClean="0"/>
              <a:t> 853</a:t>
            </a:r>
            <a:r>
              <a:rPr lang="en-US" sz="1900" spc="-20" dirty="0"/>
              <a:t>, Availability of ERCOT Estimated Interval Meter </a:t>
            </a:r>
            <a:r>
              <a:rPr lang="en-US" sz="1900" spc="-20" dirty="0" smtClean="0"/>
              <a:t>Data</a:t>
            </a:r>
          </a:p>
          <a:p>
            <a:pPr lvl="2">
              <a:buClr>
                <a:srgbClr val="FE8637"/>
              </a:buClr>
            </a:pPr>
            <a:r>
              <a:rPr lang="en-US" sz="1600" spc="-30" dirty="0" smtClean="0"/>
              <a:t>ERCOT </a:t>
            </a:r>
            <a:r>
              <a:rPr lang="en-US" sz="1600" spc="-40" dirty="0" smtClean="0"/>
              <a:t>presentation </a:t>
            </a:r>
            <a:r>
              <a:rPr lang="en-US" sz="1600" spc="-40" dirty="0"/>
              <a:t>(available </a:t>
            </a:r>
            <a:r>
              <a:rPr lang="en-US" sz="1600" spc="-40" dirty="0">
                <a:hlinkClick r:id="rId3"/>
              </a:rPr>
              <a:t>here</a:t>
            </a:r>
            <a:r>
              <a:rPr lang="en-US" sz="1600" spc="-40" dirty="0"/>
              <a:t>) </a:t>
            </a:r>
            <a:r>
              <a:rPr lang="en-US" sz="1600" spc="-40" dirty="0" smtClean="0"/>
              <a:t>requested stakeholders a web service vs. extract solution – </a:t>
            </a:r>
            <a:r>
              <a:rPr lang="en-US" sz="1600" dirty="0" smtClean="0"/>
              <a:t>At </a:t>
            </a:r>
            <a:r>
              <a:rPr lang="en-US" sz="1600" dirty="0"/>
              <a:t>its February 6, 2018 meeting, RMS unanimously voted to endorse </a:t>
            </a:r>
            <a:r>
              <a:rPr lang="en-US" sz="1600" dirty="0" err="1"/>
              <a:t>NPRR853</a:t>
            </a:r>
            <a:r>
              <a:rPr lang="en-US" sz="1600" dirty="0"/>
              <a:t> as amended by </a:t>
            </a:r>
            <a:r>
              <a:rPr lang="en-US" sz="1600" dirty="0" smtClean="0"/>
              <a:t>RMS moving to a web service solution. </a:t>
            </a:r>
            <a:endParaRPr lang="en-US" sz="1600" spc="-40" dirty="0" smtClean="0"/>
          </a:p>
          <a:p>
            <a:pPr lvl="1">
              <a:buClr>
                <a:srgbClr val="FE8637"/>
              </a:buClr>
            </a:pPr>
            <a:endParaRPr lang="en-US" sz="1900" spc="-20" dirty="0" smtClean="0">
              <a:solidFill>
                <a:prstClr val="black"/>
              </a:solidFill>
            </a:endParaRP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pPr/>
              <a:t>2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3716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13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2700">
            <a:noFill/>
          </a:ln>
        </p:spPr>
        <p:txBody>
          <a:bodyPr/>
          <a:lstStyle/>
          <a:p>
            <a:r>
              <a:rPr lang="en-US" dirty="0" smtClean="0"/>
              <a:t>Working Group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4000"/>
            <a:ext cx="8382000" cy="5181600"/>
          </a:xfrm>
        </p:spPr>
        <p:txBody>
          <a:bodyPr>
            <a:normAutofit fontScale="85000" lnSpcReduction="20000"/>
          </a:bodyPr>
          <a:lstStyle/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n-US" b="1" dirty="0" smtClean="0"/>
              <a:t>AMWG</a:t>
            </a:r>
            <a:r>
              <a:rPr lang="en-US" dirty="0" smtClean="0"/>
              <a:t> </a:t>
            </a:r>
            <a:r>
              <a:rPr lang="en-US" sz="1600" dirty="0" smtClean="0"/>
              <a:t>(presentations - </a:t>
            </a:r>
            <a:r>
              <a:rPr lang="en-US" sz="1600" dirty="0" smtClean="0">
                <a:hlinkClick r:id="rId3"/>
              </a:rPr>
              <a:t>1/9</a:t>
            </a:r>
            <a:r>
              <a:rPr lang="en-US" sz="1600" dirty="0" smtClean="0"/>
              <a:t> &amp; </a:t>
            </a:r>
            <a:r>
              <a:rPr lang="en-US" sz="1600" dirty="0" smtClean="0">
                <a:hlinkClick r:id="rId4"/>
              </a:rPr>
              <a:t>2/6</a:t>
            </a:r>
            <a:r>
              <a:rPr lang="en-US" sz="1600" dirty="0" smtClean="0"/>
              <a:t>, </a:t>
            </a:r>
            <a:r>
              <a:rPr lang="en-US" sz="1500" dirty="0"/>
              <a:t>Current SMT Statistics available </a:t>
            </a:r>
            <a:r>
              <a:rPr lang="en-US" sz="1500" dirty="0" smtClean="0">
                <a:hlinkClick r:id="rId5"/>
              </a:rPr>
              <a:t>here</a:t>
            </a:r>
            <a:r>
              <a:rPr lang="en-US" sz="1600" dirty="0" smtClean="0"/>
              <a:t>)</a:t>
            </a:r>
          </a:p>
          <a:p>
            <a:pPr lvl="1"/>
            <a:r>
              <a:rPr lang="en-US" sz="1500" dirty="0" smtClean="0"/>
              <a:t>Leadership: Co-Chairs, </a:t>
            </a:r>
            <a:r>
              <a:rPr lang="en-US" sz="1400" dirty="0"/>
              <a:t>Esther </a:t>
            </a:r>
            <a:r>
              <a:rPr lang="en-US" sz="1400" dirty="0" smtClean="0"/>
              <a:t>Kent (CenterPoint)  &amp; </a:t>
            </a:r>
            <a:r>
              <a:rPr lang="en-US" sz="1500" dirty="0" smtClean="0"/>
              <a:t>John Schatz (TXU)</a:t>
            </a:r>
          </a:p>
          <a:p>
            <a:pPr lvl="1"/>
            <a:r>
              <a:rPr lang="en-US" sz="1500" dirty="0" smtClean="0"/>
              <a:t>At February meeting, RMS voted to move AMWG to inactive and request </a:t>
            </a:r>
            <a:r>
              <a:rPr lang="en-US" sz="1500" dirty="0" err="1" smtClean="0"/>
              <a:t>TAC</a:t>
            </a:r>
            <a:r>
              <a:rPr lang="en-US" sz="1500" dirty="0" smtClean="0"/>
              <a:t> approval of redline to RMS procedures to remove </a:t>
            </a:r>
          </a:p>
          <a:p>
            <a:pPr lvl="1"/>
            <a:r>
              <a:rPr lang="en-US" sz="1500" dirty="0" smtClean="0"/>
              <a:t>Considerations for future </a:t>
            </a:r>
            <a:r>
              <a:rPr lang="en-US" sz="1500" dirty="0"/>
              <a:t>SMT pending in </a:t>
            </a:r>
            <a:r>
              <a:rPr lang="en-US" sz="1500" dirty="0" smtClean="0"/>
              <a:t>D-47472, </a:t>
            </a:r>
            <a:r>
              <a:rPr lang="en-US" sz="1500" i="1" dirty="0" smtClean="0"/>
              <a:t>Commission Staff’s Petition to Determine Requirements for Smart Meter Texas</a:t>
            </a:r>
          </a:p>
          <a:p>
            <a:pPr lvl="1"/>
            <a:endParaRPr lang="en-US" sz="1000" dirty="0" smtClean="0"/>
          </a:p>
          <a:p>
            <a:pPr lvl="0">
              <a:buClr>
                <a:srgbClr val="FE8637"/>
              </a:buClr>
            </a:pPr>
            <a:r>
              <a:rPr lang="en-US" b="1" dirty="0" smtClean="0"/>
              <a:t>RMTTF</a:t>
            </a:r>
            <a:r>
              <a:rPr lang="en-US" dirty="0" smtClean="0"/>
              <a:t> </a:t>
            </a:r>
            <a:r>
              <a:rPr lang="en-US" sz="1600" dirty="0">
                <a:solidFill>
                  <a:prstClr val="black"/>
                </a:solidFill>
              </a:rPr>
              <a:t>(presentations - </a:t>
            </a:r>
            <a:r>
              <a:rPr lang="en-US" sz="1600" dirty="0">
                <a:solidFill>
                  <a:prstClr val="black"/>
                </a:solidFill>
                <a:hlinkClick r:id="rId6"/>
              </a:rPr>
              <a:t>1/9</a:t>
            </a:r>
            <a:r>
              <a:rPr lang="en-US" sz="1600" dirty="0">
                <a:solidFill>
                  <a:prstClr val="black"/>
                </a:solidFill>
              </a:rPr>
              <a:t> &amp; </a:t>
            </a:r>
            <a:r>
              <a:rPr lang="en-US" sz="1600" dirty="0">
                <a:solidFill>
                  <a:prstClr val="black"/>
                </a:solidFill>
                <a:hlinkClick r:id="rId7"/>
              </a:rPr>
              <a:t>2/6</a:t>
            </a:r>
            <a:r>
              <a:rPr lang="en-US" sz="1600" dirty="0" smtClean="0">
                <a:solidFill>
                  <a:prstClr val="black"/>
                </a:solidFill>
              </a:rPr>
              <a:t>)</a:t>
            </a:r>
          </a:p>
          <a:p>
            <a:pPr lvl="1">
              <a:buClr>
                <a:srgbClr val="FE8637"/>
              </a:buClr>
            </a:pPr>
            <a:r>
              <a:rPr lang="en-US" sz="1500" dirty="0">
                <a:solidFill>
                  <a:prstClr val="black"/>
                </a:solidFill>
              </a:rPr>
              <a:t>Leadership: Co-Chairs, </a:t>
            </a:r>
            <a:r>
              <a:rPr lang="en-US" sz="1400" dirty="0" smtClean="0">
                <a:solidFill>
                  <a:prstClr val="black"/>
                </a:solidFill>
              </a:rPr>
              <a:t>Debbie McKeever (Oncor), </a:t>
            </a:r>
            <a:r>
              <a:rPr lang="en-US" sz="1500" dirty="0" smtClean="0">
                <a:solidFill>
                  <a:prstClr val="black"/>
                </a:solidFill>
              </a:rPr>
              <a:t>Sheri </a:t>
            </a:r>
            <a:r>
              <a:rPr lang="en-US" sz="1400" dirty="0" err="1"/>
              <a:t>Wiegand</a:t>
            </a:r>
            <a:r>
              <a:rPr lang="en-US" sz="1400" dirty="0"/>
              <a:t> </a:t>
            </a:r>
            <a:r>
              <a:rPr lang="en-US" sz="1500" dirty="0" smtClean="0">
                <a:solidFill>
                  <a:prstClr val="black"/>
                </a:solidFill>
              </a:rPr>
              <a:t>(TXU), &amp; Tomas Fernandez (NRG)</a:t>
            </a:r>
            <a:endParaRPr lang="en-US" sz="1500" dirty="0">
              <a:solidFill>
                <a:prstClr val="black"/>
              </a:solidFill>
            </a:endParaRPr>
          </a:p>
          <a:p>
            <a:pPr lvl="1"/>
            <a:r>
              <a:rPr lang="en-US" sz="1500" dirty="0" smtClean="0"/>
              <a:t>Refreshed </a:t>
            </a:r>
            <a:r>
              <a:rPr lang="en-US" sz="1500" dirty="0" err="1" smtClean="0"/>
              <a:t>MarkeTrak</a:t>
            </a:r>
            <a:r>
              <a:rPr lang="en-US" sz="1500" dirty="0" smtClean="0"/>
              <a:t> training available</a:t>
            </a:r>
          </a:p>
          <a:p>
            <a:pPr lvl="1"/>
            <a:r>
              <a:rPr lang="en-US" sz="1500" dirty="0" smtClean="0"/>
              <a:t>2018 Retail training schedule set with in person Dallas and Houston dates (WebEx 1/30 &amp; 1/31)</a:t>
            </a:r>
          </a:p>
          <a:p>
            <a:endParaRPr lang="en-US" sz="1000" dirty="0"/>
          </a:p>
          <a:p>
            <a:pPr lvl="0">
              <a:buClr>
                <a:srgbClr val="FE8637"/>
              </a:buClr>
            </a:pPr>
            <a:r>
              <a:rPr lang="en-US" b="1" dirty="0" smtClean="0"/>
              <a:t>TDTMS</a:t>
            </a:r>
            <a:r>
              <a:rPr lang="en-US" dirty="0" smtClean="0"/>
              <a:t> </a:t>
            </a:r>
            <a:r>
              <a:rPr lang="en-US" sz="1600" dirty="0">
                <a:solidFill>
                  <a:prstClr val="black"/>
                </a:solidFill>
              </a:rPr>
              <a:t>(presentations - </a:t>
            </a:r>
            <a:r>
              <a:rPr lang="en-US" sz="1600" dirty="0">
                <a:solidFill>
                  <a:prstClr val="black"/>
                </a:solidFill>
                <a:hlinkClick r:id="rId8"/>
              </a:rPr>
              <a:t>1/9</a:t>
            </a:r>
            <a:r>
              <a:rPr lang="en-US" sz="1600" dirty="0">
                <a:solidFill>
                  <a:prstClr val="black"/>
                </a:solidFill>
              </a:rPr>
              <a:t> &amp; </a:t>
            </a:r>
            <a:r>
              <a:rPr lang="en-US" sz="1600" dirty="0">
                <a:solidFill>
                  <a:prstClr val="black"/>
                </a:solidFill>
                <a:hlinkClick r:id="rId9"/>
              </a:rPr>
              <a:t>2/6</a:t>
            </a:r>
            <a:r>
              <a:rPr lang="en-US" sz="1600" dirty="0">
                <a:solidFill>
                  <a:prstClr val="black"/>
                </a:solidFill>
              </a:rPr>
              <a:t>) </a:t>
            </a:r>
            <a:endParaRPr lang="en-US" dirty="0" smtClean="0">
              <a:solidFill>
                <a:prstClr val="black"/>
              </a:solidFill>
            </a:endParaRPr>
          </a:p>
          <a:p>
            <a:pPr lvl="1"/>
            <a:r>
              <a:rPr lang="en-US" sz="1500" dirty="0" smtClean="0">
                <a:solidFill>
                  <a:prstClr val="black"/>
                </a:solidFill>
              </a:rPr>
              <a:t>Leadership: Chair, Monica Jones </a:t>
            </a:r>
            <a:r>
              <a:rPr lang="en-US" sz="1400" dirty="0" smtClean="0">
                <a:solidFill>
                  <a:prstClr val="black"/>
                </a:solidFill>
              </a:rPr>
              <a:t>(NRG) &amp; Vice Chair, Sam Pak </a:t>
            </a:r>
            <a:r>
              <a:rPr lang="en-US" sz="1500" dirty="0" smtClean="0">
                <a:solidFill>
                  <a:prstClr val="black"/>
                </a:solidFill>
              </a:rPr>
              <a:t>(Oncor)</a:t>
            </a:r>
            <a:endParaRPr lang="en-US" sz="1500" dirty="0" smtClean="0"/>
          </a:p>
          <a:p>
            <a:pPr lvl="1"/>
            <a:r>
              <a:rPr lang="en-US" sz="1500" dirty="0" err="1" smtClean="0"/>
              <a:t>NPRR</a:t>
            </a:r>
            <a:r>
              <a:rPr lang="en-US" sz="1500" dirty="0" smtClean="0"/>
              <a:t> 778/</a:t>
            </a:r>
            <a:r>
              <a:rPr lang="en-US" sz="1500" dirty="0" err="1" smtClean="0"/>
              <a:t>RMGRR139</a:t>
            </a:r>
            <a:r>
              <a:rPr lang="en-US" sz="1500" dirty="0" smtClean="0"/>
              <a:t>  go-live </a:t>
            </a:r>
            <a:r>
              <a:rPr lang="en-US" sz="1500" dirty="0"/>
              <a:t>update (Modifications to Date Change and Cancellation Evaluation </a:t>
            </a:r>
            <a:r>
              <a:rPr lang="en-US" sz="1500" dirty="0" smtClean="0"/>
              <a:t>Window) – </a:t>
            </a:r>
            <a:r>
              <a:rPr lang="en-US" sz="1500" i="1" dirty="0" smtClean="0"/>
              <a:t>support for cancel with approval </a:t>
            </a:r>
            <a:r>
              <a:rPr lang="en-US" sz="1500" i="1" dirty="0" err="1" smtClean="0"/>
              <a:t>MarkeTrak</a:t>
            </a:r>
            <a:r>
              <a:rPr lang="en-US" sz="1500" i="1" dirty="0" smtClean="0"/>
              <a:t> ceases March 1</a:t>
            </a:r>
            <a:r>
              <a:rPr lang="en-US" sz="1500" i="1" baseline="30000" dirty="0" smtClean="0"/>
              <a:t>st</a:t>
            </a:r>
            <a:r>
              <a:rPr lang="en-US" sz="1500" i="1" dirty="0" smtClean="0"/>
              <a:t> </a:t>
            </a:r>
          </a:p>
          <a:p>
            <a:pPr lvl="1"/>
            <a:r>
              <a:rPr lang="en-US" sz="1500" dirty="0" smtClean="0"/>
              <a:t>Digital Certificate download process updates go-live February 7</a:t>
            </a:r>
            <a:r>
              <a:rPr lang="en-US" sz="1500" baseline="30000" dirty="0" smtClean="0"/>
              <a:t>th</a:t>
            </a:r>
            <a:r>
              <a:rPr lang="en-US" sz="1500" dirty="0" smtClean="0"/>
              <a:t> </a:t>
            </a:r>
          </a:p>
          <a:p>
            <a:pPr lvl="1"/>
            <a:r>
              <a:rPr lang="en-US" sz="1600" dirty="0">
                <a:solidFill>
                  <a:srgbClr val="000000"/>
                </a:solidFill>
                <a:latin typeface="Constantia" panose="02030602050306030303" pitchFamily="18" charset="0"/>
              </a:rPr>
              <a:t>Annual </a:t>
            </a:r>
            <a:r>
              <a:rPr lang="en-US" sz="1600" dirty="0" err="1">
                <a:solidFill>
                  <a:srgbClr val="000000"/>
                </a:solidFill>
                <a:latin typeface="Constantia" panose="02030602050306030303" pitchFamily="18" charset="0"/>
              </a:rPr>
              <a:t>MarkeTrak</a:t>
            </a:r>
            <a:r>
              <a:rPr lang="en-US" sz="1600" dirty="0">
                <a:solidFill>
                  <a:srgbClr val="000000"/>
                </a:solidFill>
                <a:latin typeface="Constantia" panose="02030602050306030303" pitchFamily="18" charset="0"/>
              </a:rPr>
              <a:t> Subtypes </a:t>
            </a:r>
            <a:r>
              <a:rPr lang="en-US" sz="1600" dirty="0" smtClean="0">
                <a:solidFill>
                  <a:srgbClr val="000000"/>
                </a:solidFill>
                <a:latin typeface="Constantia" panose="02030602050306030303" pitchFamily="18" charset="0"/>
              </a:rPr>
              <a:t>Review, currently prioritizing specific subtypes for review</a:t>
            </a:r>
            <a:endParaRPr lang="en-US" sz="1600" dirty="0">
              <a:solidFill>
                <a:srgbClr val="000000"/>
              </a:solidFill>
              <a:latin typeface="Constantia" panose="02030602050306030303" pitchFamily="18" charset="0"/>
            </a:endParaRPr>
          </a:p>
          <a:p>
            <a:endParaRPr lang="en-US" sz="1000" dirty="0"/>
          </a:p>
          <a:p>
            <a:pPr lvl="0">
              <a:buClr>
                <a:srgbClr val="FE8637"/>
              </a:buClr>
            </a:pPr>
            <a:r>
              <a:rPr lang="en-US" b="1" dirty="0" smtClean="0"/>
              <a:t>TX SET </a:t>
            </a:r>
            <a:r>
              <a:rPr lang="en-US" sz="1600" dirty="0">
                <a:solidFill>
                  <a:prstClr val="black"/>
                </a:solidFill>
              </a:rPr>
              <a:t>(presentations - </a:t>
            </a:r>
            <a:r>
              <a:rPr lang="en-US" sz="1600" dirty="0">
                <a:solidFill>
                  <a:prstClr val="black"/>
                </a:solidFill>
                <a:hlinkClick r:id="rId10"/>
              </a:rPr>
              <a:t>1/9</a:t>
            </a:r>
            <a:r>
              <a:rPr lang="en-US" sz="1600" dirty="0">
                <a:solidFill>
                  <a:prstClr val="black"/>
                </a:solidFill>
              </a:rPr>
              <a:t> &amp; </a:t>
            </a:r>
            <a:r>
              <a:rPr lang="en-US" sz="1600" dirty="0">
                <a:solidFill>
                  <a:prstClr val="black"/>
                </a:solidFill>
                <a:hlinkClick r:id="rId11"/>
              </a:rPr>
              <a:t>2/6</a:t>
            </a:r>
            <a:r>
              <a:rPr lang="en-US" sz="1600" dirty="0">
                <a:solidFill>
                  <a:prstClr val="black"/>
                </a:solidFill>
              </a:rPr>
              <a:t>)</a:t>
            </a:r>
            <a:endParaRPr lang="en-US" dirty="0">
              <a:solidFill>
                <a:prstClr val="black"/>
              </a:solidFill>
            </a:endParaRPr>
          </a:p>
          <a:p>
            <a:pPr lvl="1"/>
            <a:r>
              <a:rPr lang="en-US" sz="1500" dirty="0"/>
              <a:t>Leadership: Chair, Diana Rehfeldt (TNMP) &amp; Vice Chair, Kyle Patrick (NRG</a:t>
            </a:r>
            <a:r>
              <a:rPr lang="en-US" sz="1500" dirty="0" smtClean="0"/>
              <a:t>)</a:t>
            </a:r>
          </a:p>
          <a:p>
            <a:pPr lvl="1"/>
            <a:r>
              <a:rPr lang="en-US" sz="1500" dirty="0" smtClean="0"/>
              <a:t>Continuing to work through Hurricane Harvey lessons learned</a:t>
            </a:r>
          </a:p>
          <a:p>
            <a:pPr lvl="1"/>
            <a:r>
              <a:rPr lang="en-US" sz="1500" dirty="0" smtClean="0"/>
              <a:t>Discussion of Safety-Net processes, drafting RMGRR</a:t>
            </a:r>
          </a:p>
          <a:p>
            <a:pPr lvl="1"/>
            <a:r>
              <a:rPr lang="en-US" sz="1500" dirty="0"/>
              <a:t>Reviewing Retail Market Guide and Protocols to remove references to Sharyland Utilities</a:t>
            </a:r>
            <a:endParaRPr lang="en-US" sz="1500" dirty="0" smtClean="0"/>
          </a:p>
          <a:p>
            <a:pPr lvl="1"/>
            <a:endParaRPr lang="en-US" sz="1500" dirty="0" smtClean="0"/>
          </a:p>
          <a:p>
            <a:pPr lvl="1"/>
            <a:endParaRPr lang="en-US" sz="1500" dirty="0" smtClean="0"/>
          </a:p>
          <a:p>
            <a:endParaRPr lang="en-US" sz="1500" dirty="0"/>
          </a:p>
          <a:p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3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3716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354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2700">
            <a:noFill/>
          </a:ln>
        </p:spPr>
        <p:txBody>
          <a:bodyPr/>
          <a:lstStyle/>
          <a:p>
            <a:r>
              <a:rPr lang="en-US" dirty="0" smtClean="0"/>
              <a:t>RMS ERCOT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50848"/>
            <a:ext cx="8077200" cy="4873752"/>
          </a:xfrm>
        </p:spPr>
        <p:txBody>
          <a:bodyPr>
            <a:normAutofit lnSpcReduction="10000"/>
          </a:bodyPr>
          <a:lstStyle/>
          <a:p>
            <a:r>
              <a:rPr lang="en-US" sz="2000" b="1" dirty="0" smtClean="0"/>
              <a:t>Digital Certificate Download Process Updates </a:t>
            </a:r>
          </a:p>
          <a:p>
            <a:pPr lvl="1"/>
            <a:r>
              <a:rPr lang="en-US" sz="1300" dirty="0"/>
              <a:t>Production changes scheduled for February </a:t>
            </a:r>
            <a:r>
              <a:rPr lang="en-US" sz="1300" dirty="0" smtClean="0"/>
              <a:t>7</a:t>
            </a:r>
            <a:r>
              <a:rPr lang="en-US" sz="1300" baseline="30000" dirty="0" smtClean="0"/>
              <a:t>th</a:t>
            </a:r>
            <a:r>
              <a:rPr lang="en-US" sz="1300" dirty="0" smtClean="0"/>
              <a:t>, Presentation available </a:t>
            </a:r>
            <a:r>
              <a:rPr lang="en-US" sz="1300" dirty="0" smtClean="0">
                <a:hlinkClick r:id="rId3"/>
              </a:rPr>
              <a:t>here</a:t>
            </a:r>
            <a:endParaRPr lang="en-US" sz="1300" dirty="0" smtClean="0"/>
          </a:p>
          <a:p>
            <a:pPr lvl="1"/>
            <a:r>
              <a:rPr lang="en-US" sz="1300" dirty="0" smtClean="0"/>
              <a:t>Key Changes: Shift away from Active-X to file download process - users will be required to secure file and set a password during the download process</a:t>
            </a:r>
          </a:p>
          <a:p>
            <a:pPr lvl="1">
              <a:buClr>
                <a:srgbClr val="FE8637"/>
              </a:buClr>
            </a:pPr>
            <a:endParaRPr lang="en-US" sz="400" dirty="0" smtClean="0"/>
          </a:p>
          <a:p>
            <a:pPr lvl="0">
              <a:buClr>
                <a:srgbClr val="FE8637"/>
              </a:buClr>
            </a:pPr>
            <a:r>
              <a:rPr lang="en-US" sz="2000" b="1" dirty="0" err="1">
                <a:solidFill>
                  <a:prstClr val="black"/>
                </a:solidFill>
              </a:rPr>
              <a:t>PR173</a:t>
            </a:r>
            <a:r>
              <a:rPr lang="en-US" sz="2000" b="1" dirty="0">
                <a:solidFill>
                  <a:prstClr val="black"/>
                </a:solidFill>
              </a:rPr>
              <a:t>-02 ERCOT Flight Certification </a:t>
            </a:r>
            <a:r>
              <a:rPr lang="en-US" sz="2000" b="1" dirty="0" smtClean="0">
                <a:solidFill>
                  <a:prstClr val="black"/>
                </a:solidFill>
              </a:rPr>
              <a:t>Website Updates</a:t>
            </a:r>
          </a:p>
          <a:p>
            <a:pPr lvl="1"/>
            <a:r>
              <a:rPr lang="en-US" sz="1300" dirty="0" smtClean="0"/>
              <a:t>Overview of project to replace </a:t>
            </a:r>
            <a:r>
              <a:rPr lang="en-US" sz="1300" dirty="0"/>
              <a:t>the external web interface utilized for the purpose of executing Protocol mandated ERCOT certification of retail Market Participants (</a:t>
            </a:r>
            <a:r>
              <a:rPr lang="en-US" sz="1300" dirty="0" err="1"/>
              <a:t>ETOD</a:t>
            </a:r>
            <a:r>
              <a:rPr lang="en-US" sz="1300" dirty="0"/>
              <a:t>)</a:t>
            </a:r>
            <a:r>
              <a:rPr lang="en-US" sz="1300" dirty="0" smtClean="0">
                <a:solidFill>
                  <a:prstClr val="black"/>
                </a:solidFill>
              </a:rPr>
              <a:t> – </a:t>
            </a:r>
            <a:r>
              <a:rPr lang="en-US" sz="1300" dirty="0" smtClean="0"/>
              <a:t>presentation </a:t>
            </a:r>
            <a:r>
              <a:rPr lang="en-US" sz="1300" dirty="0"/>
              <a:t>available </a:t>
            </a:r>
            <a:r>
              <a:rPr lang="en-US" sz="1300" dirty="0">
                <a:hlinkClick r:id="rId4"/>
              </a:rPr>
              <a:t>here</a:t>
            </a:r>
            <a:endParaRPr lang="en-US" sz="1300" dirty="0"/>
          </a:p>
          <a:p>
            <a:pPr lvl="1">
              <a:buClr>
                <a:srgbClr val="FE8637"/>
              </a:buClr>
            </a:pPr>
            <a:endParaRPr lang="en-US" sz="400" b="1" dirty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</a:pPr>
            <a:r>
              <a:rPr lang="en-US" sz="2000" b="1" dirty="0" smtClean="0">
                <a:solidFill>
                  <a:prstClr val="black"/>
                </a:solidFill>
              </a:rPr>
              <a:t>Sharyland/Oncor Transition Update</a:t>
            </a:r>
          </a:p>
          <a:p>
            <a:pPr lvl="1">
              <a:buClr>
                <a:srgbClr val="FE8637"/>
              </a:buClr>
            </a:pPr>
            <a:r>
              <a:rPr lang="en-US" sz="1300" dirty="0" smtClean="0">
                <a:solidFill>
                  <a:prstClr val="black"/>
                </a:solidFill>
              </a:rPr>
              <a:t>Last day of transactions were scheduled for January 9</a:t>
            </a:r>
            <a:r>
              <a:rPr lang="en-US" sz="1300" baseline="30000" dirty="0" smtClean="0">
                <a:solidFill>
                  <a:prstClr val="black"/>
                </a:solidFill>
              </a:rPr>
              <a:t>th</a:t>
            </a:r>
            <a:endParaRPr lang="en-US" sz="1300" dirty="0" smtClean="0">
              <a:solidFill>
                <a:prstClr val="black"/>
              </a:solidFill>
            </a:endParaRPr>
          </a:p>
          <a:p>
            <a:pPr lvl="1">
              <a:buClr>
                <a:srgbClr val="FE8637"/>
              </a:buClr>
            </a:pPr>
            <a:r>
              <a:rPr lang="en-US" sz="1300" dirty="0" smtClean="0">
                <a:solidFill>
                  <a:prstClr val="black"/>
                </a:solidFill>
              </a:rPr>
              <a:t>Market participants working through final clean-ups</a:t>
            </a:r>
            <a:endParaRPr lang="en-US" sz="1300" dirty="0">
              <a:solidFill>
                <a:prstClr val="black"/>
              </a:solidFill>
            </a:endParaRPr>
          </a:p>
          <a:p>
            <a:pPr lvl="1">
              <a:buClr>
                <a:srgbClr val="FE8637"/>
              </a:buClr>
            </a:pPr>
            <a:endParaRPr lang="en-US" sz="400" dirty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</a:pPr>
            <a:r>
              <a:rPr lang="en-US" sz="2000" b="1" dirty="0">
                <a:solidFill>
                  <a:prstClr val="black"/>
                </a:solidFill>
              </a:rPr>
              <a:t>ERCOT IT to Market Participant IT Forum</a:t>
            </a:r>
          </a:p>
          <a:p>
            <a:pPr lvl="1">
              <a:buClr>
                <a:srgbClr val="FE8637"/>
              </a:buClr>
            </a:pPr>
            <a:r>
              <a:rPr lang="en-US" sz="1300" dirty="0">
                <a:solidFill>
                  <a:prstClr val="black"/>
                </a:solidFill>
              </a:rPr>
              <a:t>ERCOT will host a series of WebEx sessions throughout the year designed to engage Market Participant IT personnel in discussions related to </a:t>
            </a:r>
            <a:r>
              <a:rPr lang="en-US" sz="1300" dirty="0" err="1">
                <a:solidFill>
                  <a:prstClr val="black"/>
                </a:solidFill>
              </a:rPr>
              <a:t>ERCOT’s</a:t>
            </a:r>
            <a:r>
              <a:rPr lang="en-US" sz="1300" dirty="0">
                <a:solidFill>
                  <a:prstClr val="black"/>
                </a:solidFill>
              </a:rPr>
              <a:t> direction for system </a:t>
            </a:r>
            <a:r>
              <a:rPr lang="en-US" sz="1300" dirty="0" smtClean="0">
                <a:solidFill>
                  <a:prstClr val="black"/>
                </a:solidFill>
              </a:rPr>
              <a:t>changes</a:t>
            </a:r>
          </a:p>
          <a:p>
            <a:pPr lvl="1">
              <a:buClr>
                <a:srgbClr val="FE8637"/>
              </a:buClr>
            </a:pPr>
            <a:r>
              <a:rPr lang="en-US" sz="1300" dirty="0" smtClean="0"/>
              <a:t>First session scheduled for Friday</a:t>
            </a:r>
            <a:r>
              <a:rPr lang="en-US" sz="1300" dirty="0"/>
              <a:t>, February </a:t>
            </a:r>
            <a:r>
              <a:rPr lang="en-US" sz="1300" dirty="0" smtClean="0"/>
              <a:t>23</a:t>
            </a:r>
            <a:r>
              <a:rPr lang="en-US" sz="1300" baseline="30000" dirty="0" smtClean="0"/>
              <a:t>rd</a:t>
            </a:r>
          </a:p>
          <a:p>
            <a:pPr lvl="1">
              <a:buClr>
                <a:srgbClr val="FE8637"/>
              </a:buClr>
            </a:pPr>
            <a:endParaRPr lang="en-US" sz="400" dirty="0" smtClean="0"/>
          </a:p>
          <a:p>
            <a:pPr lvl="0">
              <a:buClr>
                <a:srgbClr val="FE8637"/>
              </a:buClr>
            </a:pPr>
            <a:r>
              <a:rPr lang="en-US" sz="2000" b="1" dirty="0" smtClean="0">
                <a:solidFill>
                  <a:prstClr val="black"/>
                </a:solidFill>
              </a:rPr>
              <a:t>IT Report </a:t>
            </a:r>
            <a:endParaRPr lang="en-US" sz="2000" b="1" dirty="0">
              <a:solidFill>
                <a:prstClr val="black"/>
              </a:solidFill>
            </a:endParaRPr>
          </a:p>
          <a:p>
            <a:pPr lvl="1">
              <a:buClr>
                <a:srgbClr val="FE8637"/>
              </a:buClr>
            </a:pPr>
            <a:r>
              <a:rPr lang="en-US" sz="1300" dirty="0" smtClean="0">
                <a:solidFill>
                  <a:prstClr val="black"/>
                </a:solidFill>
              </a:rPr>
              <a:t>Incident Reports – January 27</a:t>
            </a:r>
            <a:r>
              <a:rPr lang="en-US" sz="1300" baseline="30000" dirty="0" smtClean="0">
                <a:solidFill>
                  <a:prstClr val="black"/>
                </a:solidFill>
              </a:rPr>
              <a:t>th</a:t>
            </a:r>
            <a:r>
              <a:rPr lang="en-US" sz="1300" dirty="0" smtClean="0">
                <a:solidFill>
                  <a:prstClr val="black"/>
                </a:solidFill>
              </a:rPr>
              <a:t> retail transaction processing issues (</a:t>
            </a:r>
            <a:r>
              <a:rPr lang="en-US" sz="1300" dirty="0" err="1" smtClean="0">
                <a:solidFill>
                  <a:prstClr val="black"/>
                </a:solidFill>
              </a:rPr>
              <a:t>814s</a:t>
            </a:r>
            <a:r>
              <a:rPr lang="en-US" sz="1300" dirty="0" smtClean="0">
                <a:solidFill>
                  <a:prstClr val="black"/>
                </a:solidFill>
              </a:rPr>
              <a:t> &amp; </a:t>
            </a:r>
            <a:r>
              <a:rPr lang="en-US" sz="1300" dirty="0" err="1" smtClean="0">
                <a:solidFill>
                  <a:prstClr val="black"/>
                </a:solidFill>
              </a:rPr>
              <a:t>867s</a:t>
            </a:r>
            <a:r>
              <a:rPr lang="en-US" sz="1300" dirty="0" smtClean="0">
                <a:solidFill>
                  <a:prstClr val="black"/>
                </a:solidFill>
              </a:rPr>
              <a:t>)</a:t>
            </a:r>
            <a:endParaRPr lang="en-US" sz="1300" dirty="0">
              <a:solidFill>
                <a:prstClr val="black"/>
              </a:solidFill>
            </a:endParaRPr>
          </a:p>
          <a:p>
            <a:pPr lvl="1">
              <a:buClr>
                <a:srgbClr val="FE8637"/>
              </a:buClr>
            </a:pPr>
            <a:r>
              <a:rPr lang="en-US" sz="1300" dirty="0">
                <a:solidFill>
                  <a:prstClr val="black"/>
                </a:solidFill>
              </a:rPr>
              <a:t>Flight 0118, Ad-Hoc Sign-Up Deadline – February 23rd </a:t>
            </a:r>
            <a:endParaRPr lang="en-US" sz="1300" dirty="0"/>
          </a:p>
          <a:p>
            <a:pPr lvl="1">
              <a:buClr>
                <a:srgbClr val="FE8637"/>
              </a:buClr>
            </a:pPr>
            <a:endParaRPr lang="en-US" sz="13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4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3716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4461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2700">
            <a:noFill/>
          </a:ln>
        </p:spPr>
        <p:txBody>
          <a:bodyPr/>
          <a:lstStyle/>
          <a:p>
            <a:r>
              <a:rPr lang="en-US" dirty="0" err="1"/>
              <a:t>TAC</a:t>
            </a:r>
            <a:r>
              <a:rPr lang="en-US" dirty="0"/>
              <a:t> Structural Review Discussion </a:t>
            </a:r>
            <a:r>
              <a:rPr lang="en-US" dirty="0" smtClean="0"/>
              <a:t>	</a:t>
            </a:r>
            <a:r>
              <a:rPr lang="en-US" sz="2000" i="1" dirty="0" smtClean="0"/>
              <a:t>(</a:t>
            </a:r>
            <a:r>
              <a:rPr lang="en-US" sz="2000" i="1" dirty="0"/>
              <a:t>re: COPS/RMS)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5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3716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228600" y="1447800"/>
            <a:ext cx="8305800" cy="518160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sz="2000" b="1" i="1" dirty="0" smtClean="0"/>
              <a:t>Goal: </a:t>
            </a:r>
            <a:r>
              <a:rPr lang="en-US" sz="1900" dirty="0" smtClean="0"/>
              <a:t>Bring proposal forward for discussion at April BOD meeting</a:t>
            </a:r>
          </a:p>
          <a:p>
            <a:pPr lvl="1"/>
            <a:r>
              <a:rPr lang="en-US" sz="1300" i="1" spc="-50" dirty="0" smtClean="0">
                <a:solidFill>
                  <a:prstClr val="black"/>
                </a:solidFill>
              </a:rPr>
              <a:t>Achieve efficiencies at subcommittee level by evaluating proposals regarding  future of RMS &amp; COPS</a:t>
            </a:r>
            <a:endParaRPr lang="en-US" sz="1300" i="1" spc="-50" dirty="0">
              <a:solidFill>
                <a:prstClr val="black"/>
              </a:solidFill>
            </a:endParaRPr>
          </a:p>
          <a:p>
            <a:pPr marL="365760" lvl="1" indent="0">
              <a:buNone/>
            </a:pPr>
            <a:endParaRPr lang="en-US" sz="400" b="1" i="1" dirty="0" smtClean="0">
              <a:solidFill>
                <a:prstClr val="black"/>
              </a:solidFill>
            </a:endParaRPr>
          </a:p>
          <a:p>
            <a:pPr marL="365760" lvl="1" indent="0">
              <a:buNone/>
            </a:pPr>
            <a:endParaRPr lang="en-US" sz="400" b="1" i="1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sz="2000" b="1" i="1" dirty="0" smtClean="0"/>
              <a:t>February RMS Discussion following Task Force Meeting:</a:t>
            </a:r>
          </a:p>
          <a:p>
            <a:r>
              <a:rPr lang="en-US" sz="1800" b="1" dirty="0" smtClean="0"/>
              <a:t>General Principals – </a:t>
            </a:r>
          </a:p>
          <a:p>
            <a:pPr lvl="1"/>
            <a:r>
              <a:rPr lang="en-US" sz="1300" dirty="0" smtClean="0"/>
              <a:t>RMS recommends </a:t>
            </a:r>
            <a:r>
              <a:rPr lang="en-US" sz="1300" dirty="0"/>
              <a:t>r</a:t>
            </a:r>
            <a:r>
              <a:rPr lang="en-US" sz="1300" dirty="0" smtClean="0"/>
              <a:t>etail </a:t>
            </a:r>
            <a:r>
              <a:rPr lang="en-US" sz="1300" dirty="0"/>
              <a:t>specific </a:t>
            </a:r>
            <a:r>
              <a:rPr lang="en-US" sz="1300" dirty="0" smtClean="0"/>
              <a:t>communications </a:t>
            </a:r>
            <a:r>
              <a:rPr lang="en-US" sz="1300" dirty="0"/>
              <a:t>be absorbed into </a:t>
            </a:r>
            <a:r>
              <a:rPr lang="en-US" sz="1300" dirty="0" smtClean="0"/>
              <a:t>Retail </a:t>
            </a:r>
            <a:r>
              <a:rPr lang="en-US" sz="1300" dirty="0"/>
              <a:t>Market </a:t>
            </a:r>
            <a:r>
              <a:rPr lang="en-US" sz="1300" dirty="0" smtClean="0"/>
              <a:t>Guide </a:t>
            </a:r>
          </a:p>
          <a:p>
            <a:pPr lvl="1"/>
            <a:r>
              <a:rPr lang="en-US" sz="1300" dirty="0" smtClean="0"/>
              <a:t>Settlement Stability, Annual Validation, </a:t>
            </a:r>
            <a:r>
              <a:rPr lang="en-US" sz="1300" dirty="0" err="1" smtClean="0"/>
              <a:t>UFE</a:t>
            </a:r>
            <a:r>
              <a:rPr lang="en-US" sz="1300" dirty="0" smtClean="0"/>
              <a:t>, and Weather Sensitivity reports could also carry over to RMS</a:t>
            </a:r>
          </a:p>
          <a:p>
            <a:endParaRPr lang="en-US" sz="400" b="1" dirty="0" smtClean="0"/>
          </a:p>
          <a:p>
            <a:r>
              <a:rPr lang="en-US" sz="1800" b="1" dirty="0" smtClean="0"/>
              <a:t>AMWG – </a:t>
            </a:r>
            <a:r>
              <a:rPr lang="en-US" sz="1800" dirty="0" smtClean="0"/>
              <a:t>RMS voted to move AMWG to inactive</a:t>
            </a:r>
          </a:p>
          <a:p>
            <a:pPr lvl="1"/>
            <a:r>
              <a:rPr lang="en-US" sz="1300" dirty="0" smtClean="0"/>
              <a:t>Reporting to move to PUCT project</a:t>
            </a:r>
          </a:p>
          <a:p>
            <a:pPr lvl="1"/>
            <a:r>
              <a:rPr lang="en-US" sz="1300" dirty="0" smtClean="0"/>
              <a:t>Communications to potentially move to SMT listserv and RMS</a:t>
            </a:r>
            <a:endParaRPr lang="en-US" sz="1300" dirty="0"/>
          </a:p>
          <a:p>
            <a:endParaRPr lang="en-US" sz="400" dirty="0" smtClean="0"/>
          </a:p>
          <a:p>
            <a:r>
              <a:rPr lang="en-US" sz="1800" b="1" dirty="0" smtClean="0"/>
              <a:t>TDTMS – </a:t>
            </a:r>
          </a:p>
          <a:p>
            <a:pPr lvl="1"/>
            <a:r>
              <a:rPr lang="en-US" sz="1300" dirty="0" smtClean="0"/>
              <a:t>RMS recommends keeping </a:t>
            </a:r>
            <a:r>
              <a:rPr lang="en-US" sz="1300" dirty="0" err="1" smtClean="0"/>
              <a:t>MarkeTrak</a:t>
            </a:r>
            <a:r>
              <a:rPr lang="en-US" sz="1300" dirty="0" smtClean="0"/>
              <a:t> under TDTMS (vs TX SET)</a:t>
            </a:r>
          </a:p>
          <a:p>
            <a:pPr lvl="1"/>
            <a:r>
              <a:rPr lang="en-US" sz="1300" spc="-20" dirty="0"/>
              <a:t>Would absorb </a:t>
            </a:r>
            <a:r>
              <a:rPr lang="en-US" sz="1300" spc="-20" dirty="0" smtClean="0"/>
              <a:t>retail related reporting, SLA </a:t>
            </a:r>
            <a:r>
              <a:rPr lang="en-US" sz="1300" spc="-20" dirty="0"/>
              <a:t>functionality </a:t>
            </a:r>
            <a:r>
              <a:rPr lang="en-US" sz="1300" spc="-20" dirty="0" smtClean="0"/>
              <a:t>(</a:t>
            </a:r>
            <a:r>
              <a:rPr lang="en-US" sz="1400" spc="-20" dirty="0"/>
              <a:t>Market Data </a:t>
            </a:r>
            <a:r>
              <a:rPr lang="en-US" sz="1400" spc="-20" dirty="0" smtClean="0"/>
              <a:t>Transparency) </a:t>
            </a:r>
            <a:r>
              <a:rPr lang="en-US" sz="1300" spc="-20" dirty="0" smtClean="0"/>
              <a:t>from COPS</a:t>
            </a:r>
          </a:p>
          <a:p>
            <a:pPr lvl="1"/>
            <a:r>
              <a:rPr lang="en-US" sz="1300" dirty="0" smtClean="0"/>
              <a:t>Would take on retail </a:t>
            </a:r>
            <a:r>
              <a:rPr lang="en-US" sz="1300" dirty="0"/>
              <a:t>specific functionality previously discussed at </a:t>
            </a:r>
            <a:r>
              <a:rPr lang="en-US" sz="1300" dirty="0" err="1" smtClean="0"/>
              <a:t>MDWG</a:t>
            </a:r>
            <a:endParaRPr lang="en-US" sz="1300" dirty="0" smtClean="0"/>
          </a:p>
          <a:p>
            <a:endParaRPr lang="en-US" sz="400" b="1" dirty="0" smtClean="0"/>
          </a:p>
          <a:p>
            <a:r>
              <a:rPr lang="en-US" sz="1800" b="1" dirty="0" smtClean="0"/>
              <a:t>RMTTF –</a:t>
            </a:r>
          </a:p>
          <a:p>
            <a:pPr lvl="1"/>
            <a:r>
              <a:rPr lang="en-US" sz="1400" dirty="0"/>
              <a:t>Recommendation to keep </a:t>
            </a:r>
            <a:r>
              <a:rPr lang="en-US" sz="1400" dirty="0" smtClean="0"/>
              <a:t>active </a:t>
            </a:r>
            <a:r>
              <a:rPr lang="en-US" sz="1400" dirty="0"/>
              <a:t>until new/revised training modules </a:t>
            </a:r>
            <a:r>
              <a:rPr lang="en-US" sz="1400" dirty="0" smtClean="0"/>
              <a:t>completed (2018) </a:t>
            </a:r>
            <a:endParaRPr lang="en-US" sz="1400" dirty="0"/>
          </a:p>
          <a:p>
            <a:pPr lvl="1"/>
            <a:r>
              <a:rPr lang="en-US" sz="1400" dirty="0" smtClean="0"/>
              <a:t>Sunset discussion in as ERCOT moves towards training </a:t>
            </a:r>
            <a:r>
              <a:rPr lang="en-US" sz="1400" dirty="0"/>
              <a:t>revision </a:t>
            </a:r>
            <a:r>
              <a:rPr lang="en-US" sz="1400" dirty="0" smtClean="0"/>
              <a:t>schedule</a:t>
            </a:r>
            <a:endParaRPr lang="en-US" sz="1300" dirty="0" smtClean="0"/>
          </a:p>
          <a:p>
            <a:pPr marL="365760" lvl="1" indent="0">
              <a:buNone/>
            </a:pPr>
            <a:endParaRPr lang="en-US" sz="400" i="1" dirty="0" smtClean="0">
              <a:solidFill>
                <a:prstClr val="black"/>
              </a:solidFill>
            </a:endParaRPr>
          </a:p>
          <a:p>
            <a:r>
              <a:rPr lang="en-US" sz="1800" b="1" dirty="0" smtClean="0"/>
              <a:t>TX SET </a:t>
            </a:r>
            <a:r>
              <a:rPr lang="en-US" sz="1800" b="1" dirty="0"/>
              <a:t>– </a:t>
            </a:r>
            <a:r>
              <a:rPr lang="en-US" sz="1800" dirty="0" smtClean="0"/>
              <a:t>no specific recommendations at this time</a:t>
            </a:r>
            <a:endParaRPr lang="en-US" sz="1800" dirty="0"/>
          </a:p>
          <a:p>
            <a:pPr marL="457200" lvl="1" indent="0">
              <a:spcBef>
                <a:spcPts val="0"/>
              </a:spcBef>
              <a:buClrTx/>
              <a:buSzTx/>
              <a:buNone/>
            </a:pPr>
            <a:endParaRPr lang="en-US" sz="1600" i="1" dirty="0" smtClean="0">
              <a:solidFill>
                <a:prstClr val="black"/>
              </a:solidFill>
            </a:endParaRPr>
          </a:p>
          <a:p>
            <a:pPr lvl="1"/>
            <a:endParaRPr lang="en-US" dirty="0" smtClean="0"/>
          </a:p>
          <a:p>
            <a:pPr marL="0" indent="0">
              <a:buFont typeface="Wingdings"/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86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6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295401"/>
            <a:ext cx="4876799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137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512</TotalTime>
  <Words>706</Words>
  <Application>Microsoft Office PowerPoint</Application>
  <PresentationFormat>On-screen Show (4:3)</PresentationFormat>
  <Paragraphs>97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Oriel</vt:lpstr>
      <vt:lpstr>February 7, 2018  RMS Update to COPS</vt:lpstr>
      <vt:lpstr>RMS Meetings  - 1.9.18 &amp; 2.6.18</vt:lpstr>
      <vt:lpstr>Working Group Updates</vt:lpstr>
      <vt:lpstr>RMS ERCOT Updates</vt:lpstr>
      <vt:lpstr>TAC Structural Review Discussion  (re: COPS/RMS)</vt:lpstr>
      <vt:lpstr>Questions? </vt:lpstr>
    </vt:vector>
  </TitlesOfParts>
  <Company>NRG Energy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 &amp; Board of Directors Update</dc:title>
  <dc:creator>Zerwas (Reed), Rebecca</dc:creator>
  <cp:lastModifiedBy>Zerwas (Reed), Rebecca</cp:lastModifiedBy>
  <cp:revision>50</cp:revision>
  <dcterms:created xsi:type="dcterms:W3CDTF">2018-01-08T22:15:17Z</dcterms:created>
  <dcterms:modified xsi:type="dcterms:W3CDTF">2018-02-07T14:39:58Z</dcterms:modified>
</cp:coreProperties>
</file>