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2"/>
  </p:notesMasterIdLst>
  <p:handoutMasterIdLst>
    <p:handoutMasterId r:id="rId23"/>
  </p:handoutMasterIdLst>
  <p:sldIdLst>
    <p:sldId id="260" r:id="rId7"/>
    <p:sldId id="258" r:id="rId8"/>
    <p:sldId id="318" r:id="rId9"/>
    <p:sldId id="334" r:id="rId10"/>
    <p:sldId id="327" r:id="rId11"/>
    <p:sldId id="335" r:id="rId12"/>
    <p:sldId id="294" r:id="rId13"/>
    <p:sldId id="308" r:id="rId14"/>
    <p:sldId id="309" r:id="rId15"/>
    <p:sldId id="329" r:id="rId16"/>
    <p:sldId id="333" r:id="rId17"/>
    <p:sldId id="332" r:id="rId18"/>
    <p:sldId id="328" r:id="rId19"/>
    <p:sldId id="336" r:id="rId20"/>
    <p:sldId id="330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67" autoAdjust="0"/>
    <p:restoredTop sz="98752" autoAdjust="0"/>
  </p:normalViewPr>
  <p:slideViewPr>
    <p:cSldViewPr showGuides="1">
      <p:cViewPr varScale="1">
        <p:scale>
          <a:sx n="113" d="100"/>
          <a:sy n="113" d="100"/>
        </p:scale>
        <p:origin x="12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93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99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81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88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26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07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81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77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25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72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25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Project Update and Summary of </a:t>
            </a:r>
          </a:p>
          <a:p>
            <a:r>
              <a:rPr lang="en-US" sz="2400" b="1" dirty="0" smtClean="0"/>
              <a:t>Project Priority List (PPL) Activity </a:t>
            </a:r>
            <a:endParaRPr lang="en-US" sz="2400" b="1" dirty="0"/>
          </a:p>
          <a:p>
            <a:endParaRPr lang="en-US" dirty="0"/>
          </a:p>
          <a:p>
            <a:r>
              <a:rPr lang="en-US" dirty="0" smtClean="0"/>
              <a:t>February 8,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1/31/2018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" y="707577"/>
            <a:ext cx="8991600" cy="55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1/31/2018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" y="695308"/>
            <a:ext cx="8991600" cy="557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1/31/2018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" y="751558"/>
            <a:ext cx="8915400" cy="55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1/31/2018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701205"/>
            <a:ext cx="8991600" cy="556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1/31/2018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" y="746060"/>
            <a:ext cx="8915400" cy="551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1/31/2018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768769"/>
            <a:ext cx="8879269" cy="549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0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066800"/>
            <a:ext cx="6934200" cy="4038600"/>
          </a:xfrm>
        </p:spPr>
        <p:txBody>
          <a:bodyPr/>
          <a:lstStyle/>
          <a:p>
            <a:r>
              <a:rPr lang="en-US" sz="2400" dirty="0" smtClean="0"/>
              <a:t>Project Portfolio Update</a:t>
            </a:r>
            <a:r>
              <a:rPr lang="en-US" sz="1800" dirty="0" smtClean="0"/>
              <a:t>			p. 3-8</a:t>
            </a:r>
          </a:p>
          <a:p>
            <a:pPr lvl="1"/>
            <a:r>
              <a:rPr lang="en-US" sz="1800" dirty="0" smtClean="0"/>
              <a:t>Recent / Upcoming Project Implementations</a:t>
            </a:r>
          </a:p>
          <a:p>
            <a:pPr lvl="1"/>
            <a:r>
              <a:rPr lang="en-US" sz="1800" dirty="0" smtClean="0"/>
              <a:t>Planned Project Starts</a:t>
            </a:r>
          </a:p>
          <a:p>
            <a:pPr lvl="2"/>
            <a:r>
              <a:rPr lang="en-US" sz="1400" dirty="0" smtClean="0"/>
              <a:t>Now merged with Portfolio Report</a:t>
            </a:r>
          </a:p>
          <a:p>
            <a:pPr lvl="1"/>
            <a:r>
              <a:rPr lang="en-US" sz="1800" dirty="0" smtClean="0"/>
              <a:t>2018 Release Targets</a:t>
            </a:r>
          </a:p>
          <a:p>
            <a:pPr lvl="1"/>
            <a:r>
              <a:rPr lang="en-US" sz="1800" dirty="0" smtClean="0"/>
              <a:t>March Portfolio Report Preview</a:t>
            </a:r>
          </a:p>
          <a:p>
            <a:pPr lvl="1"/>
            <a:r>
              <a:rPr lang="en-US" sz="1800" dirty="0" smtClean="0"/>
              <a:t>Priority/Rank Options for Revision Requests with Impacts</a:t>
            </a:r>
          </a:p>
          <a:p>
            <a:pPr lvl="1"/>
            <a:endParaRPr lang="en-US" sz="1800" dirty="0" smtClean="0"/>
          </a:p>
          <a:p>
            <a:r>
              <a:rPr lang="en-US" sz="2400" dirty="0"/>
              <a:t>Appendix</a:t>
            </a:r>
          </a:p>
          <a:p>
            <a:pPr lvl="1"/>
            <a:r>
              <a:rPr lang="en-US" sz="1800" dirty="0"/>
              <a:t>Project Portfolio Gantt Chart			p. </a:t>
            </a:r>
            <a:r>
              <a:rPr lang="en-US" sz="1800" dirty="0" smtClean="0"/>
              <a:t>9-15</a:t>
            </a:r>
            <a:endParaRPr lang="en-US" sz="1800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93470" y="6096000"/>
            <a:ext cx="7795260" cy="560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 dirty="0"/>
              <a:t>Location of Project Priority List (PPL):   </a:t>
            </a:r>
            <a:r>
              <a:rPr lang="en-US" b="0" dirty="0">
                <a:hlinkClick r:id="rId3"/>
              </a:rPr>
              <a:t>http://www.ercot.com/services/projects/index</a:t>
            </a:r>
            <a:endParaRPr lang="en-US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243682"/>
            <a:ext cx="5105400" cy="51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/>
                </a:solidFill>
              </a:rPr>
              <a:t>Project Update Agenda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Recent / Upcoming Project Implementations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400" cy="5181600"/>
          </a:xfrm>
        </p:spPr>
        <p:txBody>
          <a:bodyPr/>
          <a:lstStyle/>
          <a:p>
            <a:pPr>
              <a:tabLst>
                <a:tab pos="7199313" algn="l"/>
              </a:tabLst>
            </a:pPr>
            <a:r>
              <a:rPr lang="en-US" sz="2000" dirty="0"/>
              <a:t>2018 February </a:t>
            </a:r>
            <a:r>
              <a:rPr lang="en-US" sz="2000" dirty="0" smtClean="0"/>
              <a:t>Off-Cycle – 2/1/2018</a:t>
            </a:r>
            <a:r>
              <a:rPr lang="en-US" sz="2000" i="1" dirty="0">
                <a:solidFill>
                  <a:srgbClr val="00B050"/>
                </a:solidFill>
              </a:rPr>
              <a:t>	</a:t>
            </a:r>
            <a:r>
              <a:rPr lang="en-US" sz="2000" i="1" dirty="0" smtClean="0">
                <a:solidFill>
                  <a:srgbClr val="00B050"/>
                </a:solidFill>
              </a:rPr>
              <a:t>Complete</a:t>
            </a:r>
            <a:endParaRPr lang="en-US" sz="2000" i="1" dirty="0">
              <a:solidFill>
                <a:srgbClr val="00B050"/>
              </a:solidFill>
            </a:endParaRPr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NPRR846 </a:t>
            </a:r>
            <a:r>
              <a:rPr lang="en-US" sz="1800" dirty="0"/>
              <a:t>– Allow Previously Committed ERS Resources to Participate in MRA Agreements and Other ERS Items</a:t>
            </a:r>
            <a:endParaRPr lang="en-US" sz="2000" dirty="0" smtClean="0"/>
          </a:p>
          <a:p>
            <a:pPr>
              <a:tabLst>
                <a:tab pos="7199313" algn="l"/>
              </a:tabLst>
            </a:pPr>
            <a:endParaRPr lang="en-US" sz="2000" dirty="0"/>
          </a:p>
          <a:p>
            <a:pPr>
              <a:tabLst>
                <a:tab pos="7199313" algn="l"/>
              </a:tabLst>
            </a:pPr>
            <a:r>
              <a:rPr lang="en-US" sz="2000" dirty="0" smtClean="0"/>
              <a:t>2018 February </a:t>
            </a:r>
            <a:r>
              <a:rPr lang="en-US" sz="2000" dirty="0"/>
              <a:t>Release – </a:t>
            </a:r>
            <a:r>
              <a:rPr lang="en-US" sz="2000" dirty="0" smtClean="0"/>
              <a:t>2/6/2018-2/8/2018 </a:t>
            </a:r>
            <a:r>
              <a:rPr lang="en-US" sz="2000" i="1" dirty="0">
                <a:solidFill>
                  <a:srgbClr val="00B050"/>
                </a:solidFill>
              </a:rPr>
              <a:t>	</a:t>
            </a:r>
            <a:r>
              <a:rPr lang="en-US" sz="2000" i="1" dirty="0" smtClean="0">
                <a:solidFill>
                  <a:srgbClr val="00B050"/>
                </a:solidFill>
              </a:rPr>
              <a:t>In Flight</a:t>
            </a:r>
            <a:endParaRPr lang="en-US" sz="2000" i="1" dirty="0">
              <a:solidFill>
                <a:srgbClr val="00B050"/>
              </a:solidFill>
            </a:endParaRPr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NPRR659 – </a:t>
            </a:r>
            <a:r>
              <a:rPr lang="en-US" sz="1800" dirty="0"/>
              <a:t>Discontinue RMR Cost Data Deviation Requests/Responses </a:t>
            </a:r>
            <a:r>
              <a:rPr lang="en-US" sz="1800" dirty="0" err="1" smtClean="0"/>
              <a:t>Rpt</a:t>
            </a:r>
            <a:endParaRPr lang="en-US" sz="1800" dirty="0" smtClean="0"/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NPRR683 </a:t>
            </a:r>
            <a:r>
              <a:rPr lang="en-US" sz="1800" dirty="0"/>
              <a:t>– Revision to Available Credit Limit Calculation</a:t>
            </a:r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NPRR743 </a:t>
            </a:r>
            <a:r>
              <a:rPr lang="en-US" sz="1800" dirty="0"/>
              <a:t>– Revision to MCE to Have a Floor For Load Exposure</a:t>
            </a:r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NPRR760 </a:t>
            </a:r>
            <a:r>
              <a:rPr lang="en-US" sz="1800" dirty="0"/>
              <a:t>– Calculation of Exposure Variables For Days With No Activity</a:t>
            </a:r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NPRR800 </a:t>
            </a:r>
            <a:r>
              <a:rPr lang="en-US" sz="1800" dirty="0"/>
              <a:t>– </a:t>
            </a:r>
            <a:r>
              <a:rPr lang="en-US" sz="1800" dirty="0" smtClean="0"/>
              <a:t>Revisions </a:t>
            </a:r>
            <a:r>
              <a:rPr lang="en-US" sz="1800" dirty="0"/>
              <a:t>to Credit Exposure </a:t>
            </a:r>
            <a:r>
              <a:rPr lang="en-US" sz="1800" dirty="0" smtClean="0"/>
              <a:t>Calculations </a:t>
            </a:r>
            <a:r>
              <a:rPr lang="en-US" sz="1800" dirty="0"/>
              <a:t>to Use Electricity Futures Market Prices</a:t>
            </a:r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NPRR810 </a:t>
            </a:r>
            <a:r>
              <a:rPr lang="en-US" sz="1800" dirty="0"/>
              <a:t>– Applicability of RMR Incentive Factor on Reservation and Transportation Costs Associated with Firm Fuel </a:t>
            </a:r>
            <a:r>
              <a:rPr lang="en-US" sz="1800" dirty="0" smtClean="0"/>
              <a:t>Supplies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590800" y="6225020"/>
            <a:ext cx="5257800" cy="436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821468" y="3689541"/>
            <a:ext cx="2186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/>
              <a:t>CMM Release 1a</a:t>
            </a:r>
            <a:endParaRPr lang="en-US" sz="1100" i="1" dirty="0"/>
          </a:p>
        </p:txBody>
      </p:sp>
      <p:sp>
        <p:nvSpPr>
          <p:cNvPr id="9" name="Left Brace 8"/>
          <p:cNvSpPr/>
          <p:nvPr/>
        </p:nvSpPr>
        <p:spPr>
          <a:xfrm>
            <a:off x="370206" y="3099580"/>
            <a:ext cx="167979" cy="14652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9882"/>
            <a:ext cx="8839200" cy="442118"/>
          </a:xfrm>
        </p:spPr>
        <p:txBody>
          <a:bodyPr/>
          <a:lstStyle/>
          <a:p>
            <a:r>
              <a:rPr lang="en-US" sz="1800" dirty="0" smtClean="0"/>
              <a:t>Approved Revision Requests “Not Started” – Planned to Start in Future Months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762519"/>
              </p:ext>
            </p:extLst>
          </p:nvPr>
        </p:nvGraphicFramePr>
        <p:xfrm>
          <a:off x="62345" y="838200"/>
          <a:ext cx="8991599" cy="36868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40568"/>
                <a:gridCol w="838200"/>
                <a:gridCol w="762000"/>
                <a:gridCol w="990600"/>
                <a:gridCol w="760231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Revision Request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Target</a:t>
                      </a:r>
                    </a:p>
                    <a:p>
                      <a:pPr algn="ctr"/>
                      <a:r>
                        <a:rPr lang="en-US" sz="1100" b="1" dirty="0" smtClean="0"/>
                        <a:t>Start Date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Release Target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Cost Estimate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Author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SCR791 </a:t>
                      </a:r>
                      <a:r>
                        <a:rPr lang="en-US" sz="1100" dirty="0" smtClean="0"/>
                        <a:t>–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Correction of 60-day SCED GRD Disclosure Report</a:t>
                      </a:r>
                      <a:endParaRPr lang="en-US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Feb 2018</a:t>
                      </a:r>
                    </a:p>
                  </a:txBody>
                  <a:tcPr marT="45732" marB="45732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2018-R3</a:t>
                      </a:r>
                      <a:endParaRPr lang="en-US" sz="1050" dirty="0"/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$25k-$35k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MDWG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anchor="ctr">
                    <a:noFill/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NPRR562 </a:t>
                      </a:r>
                      <a:r>
                        <a:rPr lang="en-US" sz="1050" dirty="0" smtClean="0"/>
                        <a:t>– </a:t>
                      </a:r>
                      <a:r>
                        <a:rPr lang="en-US" sz="1100" dirty="0" err="1" smtClean="0"/>
                        <a:t>Subsynchronous</a:t>
                      </a:r>
                      <a:r>
                        <a:rPr lang="en-US" sz="1100" dirty="0" smtClean="0"/>
                        <a:t> Resonance</a:t>
                      </a:r>
                      <a:endParaRPr lang="en-US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Feb 2018</a:t>
                      </a:r>
                    </a:p>
                  </a:txBody>
                  <a:tcPr marT="45732" marB="45732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2018-R2</a:t>
                      </a:r>
                      <a:endParaRPr lang="en-US" sz="1050" dirty="0"/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$25k-$35k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ERCOT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anchor="ctr">
                    <a:noFill/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NPRR817 </a:t>
                      </a:r>
                      <a:r>
                        <a:rPr lang="en-US" sz="1100" dirty="0" smtClean="0"/>
                        <a:t>– Create a Panhandle Hub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Mar 2018</a:t>
                      </a:r>
                    </a:p>
                  </a:txBody>
                  <a:tcPr marT="45732" marB="45732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2018-R5</a:t>
                      </a:r>
                      <a:endParaRPr lang="en-US" sz="1050" dirty="0"/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$150k-$200k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DC Energy</a:t>
                      </a:r>
                    </a:p>
                  </a:txBody>
                  <a:tcPr marT="45732" marB="45732" anchor="ctr">
                    <a:noFill/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NPRR843 </a:t>
                      </a:r>
                      <a:r>
                        <a:rPr lang="en-US" sz="1100" dirty="0" smtClean="0"/>
                        <a:t>–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Short-Term System Adequacy and AS Offer Disclosure Reports Additions</a:t>
                      </a:r>
                      <a:endParaRPr lang="en-US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May 2018</a:t>
                      </a:r>
                    </a:p>
                  </a:txBody>
                  <a:tcPr marT="45732" marB="45732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2018-R5</a:t>
                      </a:r>
                      <a:endParaRPr lang="en-US" sz="1050" dirty="0"/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$70k-$90k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ERCOT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anchor="ctr">
                    <a:noFill/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NPRR821 </a:t>
                      </a:r>
                      <a:r>
                        <a:rPr lang="en-US" sz="1100" dirty="0" smtClean="0"/>
                        <a:t>– Elimination of the CRR Deration Process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for Resource Node to Hub or</a:t>
                      </a:r>
                    </a:p>
                    <a:p>
                      <a:pPr marL="9144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Load Zone CRRs</a:t>
                      </a:r>
                      <a:endParaRPr lang="en-US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Jan 2019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2019-R3</a:t>
                      </a:r>
                      <a:endParaRPr lang="en-US" sz="1050" dirty="0"/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$30k-$50k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DC Energy</a:t>
                      </a:r>
                    </a:p>
                  </a:txBody>
                  <a:tcPr marT="45732" marB="45732" anchor="ctr">
                    <a:noFill/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NPRR829 </a:t>
                      </a:r>
                      <a:r>
                        <a:rPr lang="en-US" sz="1100" dirty="0" smtClean="0"/>
                        <a:t>–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Incorporate Real-Time Non-Modeled Telemetered Net Generation by Load 	Zone into the Estimate of RTL</a:t>
                      </a:r>
                      <a:endParaRPr lang="en-US" sz="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Aug 2019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2020-R1</a:t>
                      </a:r>
                      <a:endParaRPr lang="en-US" sz="1050" dirty="0"/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$200k-$300k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Enchanted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Rock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anchor="ctr">
                    <a:noFill/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NPRR825 </a:t>
                      </a:r>
                      <a:r>
                        <a:rPr lang="en-US" sz="1100" dirty="0" smtClean="0"/>
                        <a:t>–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 ERCOT to Issue a DC Tie Curtailment Notice Prior to Curtailing 	any DC Tie Load</a:t>
                      </a:r>
                      <a:endParaRPr lang="en-US" sz="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TBD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TBD</a:t>
                      </a:r>
                      <a:endParaRPr lang="en-US" sz="1050" dirty="0"/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$200k-$300k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Rainbow Energy</a:t>
                      </a:r>
                    </a:p>
                  </a:txBody>
                  <a:tcPr marT="45732" marB="45732" anchor="ctr"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90800" y="2124292"/>
            <a:ext cx="3209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solidFill>
                  <a:srgbClr val="FF0000"/>
                </a:solidFill>
              </a:rPr>
              <a:t>Create MIS link for posting of annual SSR topology-check report</a:t>
            </a:r>
            <a:endParaRPr lang="en-US" sz="800" i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568289"/>
              </p:ext>
            </p:extLst>
          </p:nvPr>
        </p:nvGraphicFramePr>
        <p:xfrm>
          <a:off x="509016" y="5210309"/>
          <a:ext cx="8077200" cy="8989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2469"/>
                <a:gridCol w="1307737"/>
                <a:gridCol w="2076994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Aging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Items Report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Last Action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Status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NPRR664 </a:t>
                      </a:r>
                      <a:r>
                        <a:rPr lang="en-US" sz="1050" dirty="0" smtClean="0"/>
                        <a:t>–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Fuel Index Price for Resource Definition and Real-Time </a:t>
                      </a:r>
                    </a:p>
                    <a:p>
                      <a:pPr marL="9144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Make-Whole Payments for Exceptional Fuel Cost Events</a:t>
                      </a:r>
                      <a:endParaRPr lang="en-US" sz="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Board approved on 12/9/2014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Pending submission / approval of alternate approach</a:t>
                      </a:r>
                    </a:p>
                  </a:txBody>
                  <a:tcPr marT="45732" marB="45732" anchor="ctr"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061559" y="1665387"/>
            <a:ext cx="17386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solidFill>
                  <a:srgbClr val="FF0000"/>
                </a:solidFill>
              </a:rPr>
              <a:t>Moved from January 2018 start</a:t>
            </a:r>
            <a:endParaRPr lang="en-US" sz="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52761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2018 Release Targets – Board Approved NPRRs / SCRs / </a:t>
            </a:r>
            <a:r>
              <a:rPr lang="en-US" sz="2200" b="1" dirty="0" err="1" smtClean="0">
                <a:solidFill>
                  <a:schemeClr val="accent1"/>
                </a:solidFill>
              </a:rPr>
              <a:t>xGRRs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5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160280" y="5447632"/>
            <a:ext cx="31744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160279" y="5904832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456567" y="5439839"/>
            <a:ext cx="2895600" cy="661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Text: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New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additions and target release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Text: Previous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 indicates multiple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081566"/>
              </p:ext>
            </p:extLst>
          </p:nvPr>
        </p:nvGraphicFramePr>
        <p:xfrm>
          <a:off x="160280" y="838201"/>
          <a:ext cx="8839200" cy="3727703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2/6 – 2/8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4/3 – 4/5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5/29 – 5/31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8/7 – 8/9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10/23 – 10/25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12/11 – 12/13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NPRR810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PGRR042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NPRR846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NPRR562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(b)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NPRR768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NPRR809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SCR791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315200" y="1400352"/>
            <a:ext cx="23690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 smtClean="0">
                <a:solidFill>
                  <a:srgbClr val="000000"/>
                </a:solidFill>
              </a:rPr>
              <a:t> </a:t>
            </a:r>
            <a:endParaRPr lang="en-US" sz="28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552105" y="3283437"/>
            <a:ext cx="1439495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/>
              <a:t>12/15 – 12/16</a:t>
            </a:r>
            <a:endParaRPr lang="en-US" sz="1200" kern="0" dirty="0" smtClean="0"/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rgbClr val="000000"/>
                </a:solidFill>
              </a:rPr>
              <a:t>(Retail</a:t>
            </a:r>
            <a:r>
              <a:rPr lang="en-US" sz="1000" kern="0" dirty="0">
                <a:solidFill>
                  <a:srgbClr val="000000"/>
                </a:solidFill>
              </a:rPr>
              <a:t>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3122655" y="3285979"/>
            <a:ext cx="150876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/>
              <a:t>6/2 – 6/3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6147256" y="3277475"/>
            <a:ext cx="139697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/>
              <a:t>10/27 – 10/28</a:t>
            </a:r>
            <a:endParaRPr lang="en-US" sz="1200" kern="0" dirty="0" smtClean="0"/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rgbClr val="000000"/>
                </a:solidFill>
              </a:rPr>
              <a:t>(</a:t>
            </a:r>
            <a:r>
              <a:rPr lang="en-US" sz="1000" kern="0" dirty="0">
                <a:solidFill>
                  <a:srgbClr val="000000"/>
                </a:solidFill>
              </a:rPr>
              <a:t>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05167" y="1394984"/>
            <a:ext cx="37054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6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89795" y="1391700"/>
            <a:ext cx="37054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38685" y="1392114"/>
            <a:ext cx="37054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I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4647890" y="3274976"/>
            <a:ext cx="1501431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/>
              <a:t>8/11 – 8/12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57276" y="1394984"/>
            <a:ext cx="3705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2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1594844" y="3289489"/>
            <a:ext cx="1517904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/>
              <a:t>4/7 – 4/8</a:t>
            </a:r>
            <a:endParaRPr lang="en-US" sz="1200" kern="0" dirty="0" smtClean="0"/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301784" y="1935294"/>
            <a:ext cx="12747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CMM Release 1a</a:t>
            </a:r>
            <a:endParaRPr lang="en-US" sz="1100" i="1" dirty="0"/>
          </a:p>
        </p:txBody>
      </p:sp>
      <p:sp>
        <p:nvSpPr>
          <p:cNvPr id="4" name="Left Brace 3"/>
          <p:cNvSpPr/>
          <p:nvPr/>
        </p:nvSpPr>
        <p:spPr>
          <a:xfrm>
            <a:off x="406782" y="1645562"/>
            <a:ext cx="167979" cy="8543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7065242" y="5480871"/>
            <a:ext cx="1561038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NS = Not Started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I     = Initiation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P    = Planning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E    = Execution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H    = On Hold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140666" y="3292999"/>
            <a:ext cx="1444653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/>
              <a:t>1/1  &amp;  2/1</a:t>
            </a:r>
            <a:endParaRPr lang="en-US" sz="1200" kern="0" dirty="0"/>
          </a:p>
        </p:txBody>
      </p:sp>
      <p:sp>
        <p:nvSpPr>
          <p:cNvPr id="34" name="TextBox 33"/>
          <p:cNvSpPr txBox="1"/>
          <p:nvPr/>
        </p:nvSpPr>
        <p:spPr>
          <a:xfrm>
            <a:off x="4284344" y="1394984"/>
            <a:ext cx="370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P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I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3957272" y="6232597"/>
            <a:ext cx="2485392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 smtClean="0"/>
              <a:t>NPRR562(b</a:t>
            </a:r>
            <a:r>
              <a:rPr lang="en-US" sz="800" b="0" kern="0" dirty="0"/>
              <a:t>) – </a:t>
            </a:r>
            <a:r>
              <a:rPr lang="en-US" sz="800" b="0" kern="0" dirty="0" smtClean="0"/>
              <a:t>Reporting/posting system changes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 smtClean="0"/>
              <a:t>NPRR809(b</a:t>
            </a:r>
            <a:r>
              <a:rPr lang="en-US" sz="800" b="0" kern="0" dirty="0"/>
              <a:t>) – Reporting/posting </a:t>
            </a:r>
            <a:r>
              <a:rPr lang="en-US" sz="800" b="0" kern="0" dirty="0" smtClean="0"/>
              <a:t>system changes</a:t>
            </a:r>
            <a:endParaRPr lang="en-US" sz="800" b="0" kern="0" dirty="0"/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NPRR831(b) – </a:t>
            </a: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CRR system changes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73117" y="1400352"/>
            <a:ext cx="370549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>
                <a:solidFill>
                  <a:srgbClr val="000000"/>
                </a:solidFill>
              </a:rPr>
              <a:t>P</a:t>
            </a: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7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 rot="16200000">
            <a:off x="7015442" y="1826663"/>
            <a:ext cx="12747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CMM Release 1b</a:t>
            </a:r>
            <a:endParaRPr lang="en-US" sz="1100" i="1" dirty="0"/>
          </a:p>
        </p:txBody>
      </p:sp>
      <p:sp>
        <p:nvSpPr>
          <p:cNvPr id="40" name="Left Brace 39"/>
          <p:cNvSpPr/>
          <p:nvPr/>
        </p:nvSpPr>
        <p:spPr>
          <a:xfrm>
            <a:off x="7724008" y="1437976"/>
            <a:ext cx="167979" cy="8543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13"/>
          <p:cNvSpPr txBox="1">
            <a:spLocks noChangeArrowheads="1"/>
          </p:cNvSpPr>
          <p:nvPr/>
        </p:nvSpPr>
        <p:spPr bwMode="auto">
          <a:xfrm>
            <a:off x="160280" y="4642442"/>
            <a:ext cx="8839200" cy="261610"/>
          </a:xfrm>
          <a:prstGeom prst="rect">
            <a:avLst/>
          </a:prstGeom>
          <a:solidFill>
            <a:srgbClr val="BBE0E3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TBD Items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(and point at which they became “TBD”)</a:t>
            </a:r>
            <a:endParaRPr kumimoji="0" lang="en-US" sz="11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09156"/>
              </p:ext>
            </p:extLst>
          </p:nvPr>
        </p:nvGraphicFramePr>
        <p:xfrm>
          <a:off x="168443" y="4908113"/>
          <a:ext cx="8823157" cy="464820"/>
        </p:xfrm>
        <a:graphic>
          <a:graphicData uri="http://schemas.openxmlformats.org/drawingml/2006/table">
            <a:tbl>
              <a:tblPr firstRow="1" bandRow="1"/>
              <a:tblGrid>
                <a:gridCol w="1126957"/>
                <a:gridCol w="1066800"/>
                <a:gridCol w="1066800"/>
                <a:gridCol w="5562600"/>
              </a:tblGrid>
              <a:tr h="239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203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NPRR664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SCR781  P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NPRR702  P,</a:t>
                      </a:r>
                      <a:r>
                        <a:rPr lang="en-US" sz="800" b="0" strike="noStrik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800" b="0" strike="noStrike" baseline="0" dirty="0" smtClean="0">
                          <a:solidFill>
                            <a:schemeClr val="tx1"/>
                          </a:solidFill>
                        </a:rPr>
                        <a:t>NPRR829, SCR777, NPRR831(b), NPRR749, NPRR833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47" name="Straight Arrow Connector 46"/>
          <p:cNvCxnSpPr/>
          <p:nvPr/>
        </p:nvCxnSpPr>
        <p:spPr>
          <a:xfrm flipH="1">
            <a:off x="4674507" y="1628893"/>
            <a:ext cx="471896" cy="328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0974" y="3617350"/>
            <a:ext cx="328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1/1</a:t>
            </a:r>
            <a:endParaRPr lang="en-US" sz="800" dirty="0"/>
          </a:p>
        </p:txBody>
      </p:sp>
      <p:sp>
        <p:nvSpPr>
          <p:cNvPr id="49" name="TextBox 48"/>
          <p:cNvSpPr txBox="1"/>
          <p:nvPr/>
        </p:nvSpPr>
        <p:spPr>
          <a:xfrm>
            <a:off x="190060" y="3844243"/>
            <a:ext cx="328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</a:t>
            </a:r>
            <a:r>
              <a:rPr lang="en-US" sz="800" dirty="0" smtClean="0"/>
              <a:t>/1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832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6934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March Portfolio </a:t>
            </a:r>
            <a:r>
              <a:rPr lang="en-US" dirty="0"/>
              <a:t>R</a:t>
            </a:r>
            <a:r>
              <a:rPr lang="en-US" b="1" dirty="0" smtClean="0">
                <a:solidFill>
                  <a:schemeClr val="accent1"/>
                </a:solidFill>
              </a:rPr>
              <a:t>eport Preview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15400" cy="4724400"/>
          </a:xfrm>
        </p:spPr>
        <p:txBody>
          <a:bodyPr/>
          <a:lstStyle/>
          <a:p>
            <a:pPr>
              <a:tabLst>
                <a:tab pos="7199313" algn="l"/>
              </a:tabLst>
            </a:pPr>
            <a:r>
              <a:rPr lang="en-US" sz="2000" dirty="0" smtClean="0"/>
              <a:t>2017 Impact Analysis (IA) Review</a:t>
            </a:r>
            <a:endParaRPr lang="en-US" sz="2000" i="1" dirty="0">
              <a:solidFill>
                <a:srgbClr val="00B050"/>
              </a:solidFill>
            </a:endParaRPr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Compare completed project cost/duration with original IA estimates</a:t>
            </a:r>
            <a:endParaRPr lang="en-US" sz="2000" dirty="0" smtClean="0"/>
          </a:p>
          <a:p>
            <a:pPr>
              <a:tabLst>
                <a:tab pos="7199313" algn="l"/>
              </a:tabLst>
            </a:pPr>
            <a:endParaRPr lang="en-US" sz="2000" dirty="0"/>
          </a:p>
          <a:p>
            <a:pPr>
              <a:tabLst>
                <a:tab pos="7199313" algn="l"/>
              </a:tabLst>
            </a:pPr>
            <a:r>
              <a:rPr lang="en-US" sz="2000" dirty="0" smtClean="0"/>
              <a:t>Follow-up on Impact Analysis Process Discussion</a:t>
            </a:r>
            <a:endParaRPr lang="en-US" sz="2000" i="1" dirty="0">
              <a:solidFill>
                <a:srgbClr val="00B050"/>
              </a:solidFill>
            </a:endParaRPr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Potential IA format changes</a:t>
            </a:r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Additional IA statistics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772400" cy="518318"/>
          </a:xfrm>
        </p:spPr>
        <p:txBody>
          <a:bodyPr/>
          <a:lstStyle/>
          <a:p>
            <a:r>
              <a:rPr lang="en-US" sz="2000" dirty="0" smtClean="0"/>
              <a:t>Priority / Rank Options for Revision Requests with Impacts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652626"/>
              </p:ext>
            </p:extLst>
          </p:nvPr>
        </p:nvGraphicFramePr>
        <p:xfrm>
          <a:off x="228600" y="1322132"/>
          <a:ext cx="8686799" cy="3593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2362200"/>
                <a:gridCol w="762000"/>
                <a:gridCol w="762000"/>
                <a:gridCol w="3505199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Revision Request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Priority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Rank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Comments</a:t>
                      </a:r>
                      <a:endParaRPr lang="en-US" sz="1400" dirty="0"/>
                    </a:p>
                  </a:txBody>
                  <a:tcPr anchor="ctr"/>
                </a:tc>
              </a:tr>
              <a:tr h="10146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NPRR854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NOIE TDSP Submittal of Meters with Bidirectional Flow Caused by Generation Interconnected at Distribution Voltage</a:t>
                      </a:r>
                      <a:endParaRPr lang="en-US" sz="3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2160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Work into</a:t>
                      </a:r>
                      <a:r>
                        <a:rPr lang="en-US" sz="1400" baseline="0" dirty="0" smtClean="0"/>
                        <a:t> the 2018 project plan without disrupting in-flight projects</a:t>
                      </a:r>
                      <a:endParaRPr lang="en-US" sz="1400" dirty="0" smtClean="0"/>
                    </a:p>
                  </a:txBody>
                  <a:tcPr anchor="ctr"/>
                </a:tc>
              </a:tr>
              <a:tr h="9384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RRGRR015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Guidance for Transformer and Station Data</a:t>
                      </a:r>
                      <a:endParaRPr lang="en-US" sz="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2150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Work into</a:t>
                      </a:r>
                      <a:r>
                        <a:rPr lang="en-US" sz="1400" baseline="0" dirty="0" smtClean="0"/>
                        <a:t> the 2018 project plan without disrupting in-flight projects</a:t>
                      </a:r>
                    </a:p>
                  </a:txBody>
                  <a:tcPr anchor="ctr"/>
                </a:tc>
              </a:tr>
              <a:tr h="9384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RRGRR016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Guidance for Solar Data</a:t>
                      </a:r>
                      <a:endParaRPr lang="en-US" sz="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2150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Work into</a:t>
                      </a:r>
                      <a:r>
                        <a:rPr lang="en-US" sz="1400" baseline="0" dirty="0" smtClean="0"/>
                        <a:t> the 2018 project plan without disrupting in-flight projects</a:t>
                      </a:r>
                      <a:endParaRPr lang="en-US" sz="1400" dirty="0" smtClean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836671"/>
              </p:ext>
            </p:extLst>
          </p:nvPr>
        </p:nvGraphicFramePr>
        <p:xfrm>
          <a:off x="3820217" y="1006103"/>
          <a:ext cx="1645404" cy="29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404"/>
              </a:tblGrid>
              <a:tr h="2914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Options for…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2971800" y="5550024"/>
            <a:ext cx="2895600" cy="8002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u="sng" kern="0" dirty="0" smtClean="0">
                <a:solidFill>
                  <a:srgbClr val="000000"/>
                </a:solidFill>
              </a:rPr>
              <a:t>PPL Rank Information</a:t>
            </a:r>
            <a:endParaRPr kumimoji="0" lang="en-US" sz="100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Next available Rank in Business Strategy</a:t>
            </a:r>
            <a:r>
              <a:rPr kumimoji="0" lang="en-US" sz="9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2150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0" kern="0" dirty="0">
                <a:solidFill>
                  <a:srgbClr val="000000"/>
                </a:solidFill>
              </a:rPr>
              <a:t>Next available Rank in </a:t>
            </a:r>
            <a:r>
              <a:rPr lang="en-US" sz="900" b="0" kern="0" dirty="0" smtClean="0">
                <a:solidFill>
                  <a:srgbClr val="000000"/>
                </a:solidFill>
              </a:rPr>
              <a:t>Regulatory             = 190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900" b="0" kern="0" dirty="0">
              <a:solidFill>
                <a:srgbClr val="000000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181600" y="3200400"/>
            <a:ext cx="284021" cy="1524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465621" y="3962400"/>
            <a:ext cx="1254675" cy="1157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79592" y="5120233"/>
            <a:ext cx="1738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If both are approved, the plan is to bundle these into a single project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35025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685800"/>
            <a:ext cx="64770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Appendix</a:t>
            </a:r>
          </a:p>
          <a:p>
            <a:pPr lvl="1"/>
            <a:r>
              <a:rPr lang="en-US" dirty="0" smtClean="0"/>
              <a:t>1/31/2018 Project Gantt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In-flight items sorted by Project End Date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“On Hold” projects listed </a:t>
            </a:r>
            <a:r>
              <a:rPr lang="en-US" dirty="0" smtClean="0"/>
              <a:t>separately</a:t>
            </a:r>
          </a:p>
          <a:p>
            <a:pPr marL="1428750" lvl="3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i="1" dirty="0" smtClean="0"/>
              <a:t>None at this time</a:t>
            </a:r>
            <a:endParaRPr lang="en-US" i="1" dirty="0"/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“Not Started” items sorted by Project Start </a:t>
            </a: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19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1/31/2018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" y="767077"/>
            <a:ext cx="8872067" cy="550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c34af464-7aa1-4edd-9be4-83dffc1cb926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82776</TotalTime>
  <Words>788</Words>
  <Application>Microsoft Office PowerPoint</Application>
  <PresentationFormat>On-screen Show (4:3)</PresentationFormat>
  <Paragraphs>354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1_Custom Design</vt:lpstr>
      <vt:lpstr>Office Theme</vt:lpstr>
      <vt:lpstr>Custom Design</vt:lpstr>
      <vt:lpstr>PowerPoint Presentation</vt:lpstr>
      <vt:lpstr>PowerPoint Presentation</vt:lpstr>
      <vt:lpstr>Recent / Upcoming Project Implementations</vt:lpstr>
      <vt:lpstr>Approved Revision Requests “Not Started” – Planned to Start in Future Months</vt:lpstr>
      <vt:lpstr>2018 Release Targets – Board Approved NPRRs / SCRs / xGRRs </vt:lpstr>
      <vt:lpstr>March Portfolio Report Preview</vt:lpstr>
      <vt:lpstr>Priority / Rank Options for Revision Requests with Impacts</vt:lpstr>
      <vt:lpstr>PowerPoint Presentation</vt:lpstr>
      <vt:lpstr>Project Portfolio Status – as of 1/31/2018</vt:lpstr>
      <vt:lpstr>Project Portfolio Status – as of 1/31/2018</vt:lpstr>
      <vt:lpstr>Project Portfolio Status – as of 1/31/2018</vt:lpstr>
      <vt:lpstr>Project Portfolio Status – as of 1/31/2018</vt:lpstr>
      <vt:lpstr>Project Portfolio Status – as of 1/31/2018</vt:lpstr>
      <vt:lpstr>Project Portfolio Status – as of 1/31/2018</vt:lpstr>
      <vt:lpstr>Project Portfolio Status – as of 1/31/2018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Anderson, Troy</cp:lastModifiedBy>
  <cp:revision>829</cp:revision>
  <cp:lastPrinted>2017-12-13T14:52:13Z</cp:lastPrinted>
  <dcterms:created xsi:type="dcterms:W3CDTF">2016-01-21T15:20:31Z</dcterms:created>
  <dcterms:modified xsi:type="dcterms:W3CDTF">2018-02-06T22:22:03Z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