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slideLayouts/slideLayout4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  <p:sldMasterId id="2147483651" r:id="rId6"/>
  </p:sldMasterIdLst>
  <p:notesMasterIdLst>
    <p:notesMasterId r:id="rId18"/>
  </p:notesMasterIdLst>
  <p:handoutMasterIdLst>
    <p:handoutMasterId r:id="rId19"/>
  </p:handoutMasterIdLst>
  <p:sldIdLst>
    <p:sldId id="260" r:id="rId7"/>
    <p:sldId id="258" r:id="rId8"/>
    <p:sldId id="257" r:id="rId9"/>
    <p:sldId id="266" r:id="rId10"/>
    <p:sldId id="265" r:id="rId11"/>
    <p:sldId id="269" r:id="rId12"/>
    <p:sldId id="270" r:id="rId13"/>
    <p:sldId id="268" r:id="rId14"/>
    <p:sldId id="263" r:id="rId15"/>
    <p:sldId id="267" r:id="rId16"/>
    <p:sldId id="264" r:id="rId17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AC090"/>
    <a:srgbClr val="E46C0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howGuides="1">
      <p:cViewPr varScale="1">
        <p:scale>
          <a:sx n="100" d="100"/>
          <a:sy n="100" d="100"/>
        </p:scale>
        <p:origin x="294" y="90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howGuides="1">
      <p:cViewPr varScale="1">
        <p:scale>
          <a:sx n="76" d="100"/>
          <a:sy n="76" d="100"/>
        </p:scale>
        <p:origin x="2052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viewProps" Target="viewProps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presProps" Target="presProp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tableStyles" Target="tableStyles.xml"/><Relationship Id="rId10" Type="http://schemas.openxmlformats.org/officeDocument/2006/relationships/slide" Target="slides/slide4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w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1/31/2018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236127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525013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20473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28650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7717976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64669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477161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030225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62AC51D-6DAA-4455-8EA7-D54B64909A85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36497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743200" y="6553200"/>
            <a:ext cx="4038600" cy="228600"/>
          </a:xfrm>
        </p:spPr>
        <p:txBody>
          <a:bodyPr/>
          <a:lstStyle/>
          <a:p>
            <a:r>
              <a:rPr lang="en-US" smtClean="0"/>
              <a:t>Footer text goes here.</a:t>
            </a:r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561138"/>
            <a:ext cx="457200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2"/>
          <p:cNvSpPr>
            <a:spLocks noGrp="1"/>
          </p:cNvSpPr>
          <p:nvPr>
            <p:ph idx="1"/>
          </p:nvPr>
        </p:nvSpPr>
        <p:spPr>
          <a:xfrm>
            <a:off x="1828800" y="685800"/>
            <a:ext cx="6324600" cy="54864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169451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505200" y="0"/>
            <a:ext cx="563880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1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43200" y="6553200"/>
            <a:ext cx="40386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Footer text goes here.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534400" y="6561138"/>
            <a:ext cx="533400" cy="296862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93BD3E-1E9A-4970-A6F7-E7AC52762E0C}" type="slidenum">
              <a:rPr lang="en-US" smtClean="0"/>
              <a:pPr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9" name="TextBox 8"/>
          <p:cNvSpPr txBox="1"/>
          <p:nvPr userDrawn="1"/>
        </p:nvSpPr>
        <p:spPr>
          <a:xfrm>
            <a:off x="54675" y="6553200"/>
            <a:ext cx="707325" cy="2539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US" sz="1000" b="1" baseline="0" dirty="0" smtClean="0">
                <a:solidFill>
                  <a:schemeClr val="tx2"/>
                </a:solidFill>
              </a:rPr>
              <a:t>PUBLIC</a:t>
            </a:r>
            <a:endParaRPr lang="en-US" sz="1000" b="1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 flipH="1">
            <a:off x="914400" y="1"/>
            <a:ext cx="1" cy="4952999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466" y="5257800"/>
            <a:ext cx="1181868" cy="457200"/>
          </a:xfrm>
          <a:prstGeom prst="rect">
            <a:avLst/>
          </a:prstGeom>
        </p:spPr>
      </p:pic>
      <p:cxnSp>
        <p:nvCxnSpPr>
          <p:cNvPr id="12" name="Straight Connector 11"/>
          <p:cNvCxnSpPr/>
          <p:nvPr userDrawn="1"/>
        </p:nvCxnSpPr>
        <p:spPr>
          <a:xfrm flipH="1">
            <a:off x="914400" y="6019800"/>
            <a:ext cx="1" cy="82296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053093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3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3.wmf"/><Relationship Id="rId4" Type="http://schemas.openxmlformats.org/officeDocument/2006/relationships/package" Target="../embeddings/Microsoft_Excel_Worksheet1.xlsx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/>
        </p:nvSpPr>
        <p:spPr>
          <a:xfrm>
            <a:off x="3810000" y="2133600"/>
            <a:ext cx="5646034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/>
              <a:t>IAS Stats by REP</a:t>
            </a:r>
          </a:p>
          <a:p>
            <a:r>
              <a:rPr lang="en-US" sz="2000" b="1" dirty="0" smtClean="0"/>
              <a:t>As of </a:t>
            </a:r>
            <a:r>
              <a:rPr lang="en-US" sz="2000" b="1" dirty="0" smtClean="0"/>
              <a:t>01/31/2018</a:t>
            </a:r>
            <a:endParaRPr lang="en-US" sz="2000" b="1" dirty="0"/>
          </a:p>
          <a:p>
            <a:endParaRPr lang="en-US" dirty="0"/>
          </a:p>
          <a:p>
            <a:r>
              <a:rPr lang="en-US" dirty="0"/>
              <a:t>David Michelsen</a:t>
            </a:r>
          </a:p>
          <a:p>
            <a:r>
              <a:rPr lang="en-US" dirty="0"/>
              <a:t>Manager Retail Operations</a:t>
            </a:r>
          </a:p>
          <a:p>
            <a:endParaRPr lang="en-US" dirty="0"/>
          </a:p>
          <a:p>
            <a:r>
              <a:rPr lang="en-US" dirty="0"/>
              <a:t>Retail Market Subcommittee</a:t>
            </a:r>
          </a:p>
          <a:p>
            <a:r>
              <a:rPr lang="en-US" dirty="0" smtClean="0"/>
              <a:t>02/06/2018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30603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 smtClean="0">
                <a:solidFill>
                  <a:schemeClr val="tx1"/>
                </a:solidFill>
              </a:rPr>
              <a:t>18 Month Running Market Totals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8700" y="6563003"/>
            <a:ext cx="381000" cy="220662"/>
          </a:xfrm>
        </p:spPr>
        <p:txBody>
          <a:bodyPr/>
          <a:lstStyle/>
          <a:p>
            <a:fld id="{1D93BD3E-1E9A-4970-A6F7-E7AC52762E0C}" type="slidenum">
              <a:rPr lang="en-US" smtClean="0"/>
              <a:t>10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02/06/18</a:t>
            </a:r>
            <a:endParaRPr lang="en-US" sz="9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72335832"/>
              </p:ext>
            </p:extLst>
          </p:nvPr>
        </p:nvGraphicFramePr>
        <p:xfrm>
          <a:off x="628650" y="1295395"/>
          <a:ext cx="7886700" cy="4495804"/>
        </p:xfrm>
        <a:graphic>
          <a:graphicData uri="http://schemas.openxmlformats.org/drawingml/2006/table">
            <a:tbl>
              <a:tblPr/>
              <a:tblGrid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  <a:gridCol w="657225"/>
              </a:tblGrid>
              <a:tr h="2134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Enrollments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 IAL, 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algn="ctr" fontAlgn="b"/>
                      <a:r>
                        <a:rPr lang="en-US" sz="8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Days to Resolution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439532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Month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SWI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MVI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IAG,IAL,Res Total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Overall %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IAG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IAL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Rescission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86,376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247,481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333,857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2,335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1,662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1,026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5,023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82,923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241,844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324,767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2,154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1,323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904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1.35%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86,656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268,781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355,437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2,188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1,389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4,396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67,323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231,999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299,322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1,857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64,452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220,958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285,410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1,836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3,722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56,202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201,714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257,916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1,974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1,147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3,849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2016-12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66,556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196,236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262,792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1,885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1,211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3,863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87,140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202,612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289,752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1,928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1,350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1,094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4,372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1.51%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66,875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201,984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268,859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1,614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1,328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884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3,826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1.42%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2017-03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71,809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229,868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301,677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1,951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1,476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728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4,155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1.38%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71,769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197,865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269,634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1,635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1,490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3,856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1.43%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130,828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237,611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368,439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2,167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1,582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4,564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108,784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257,759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366,543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2,065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1,718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4,556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1.24%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2017-07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84,059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252,360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336,419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1,969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1,434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4,044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1.20%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2017-08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84,134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258,046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342,180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1,942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1,543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669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4,154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1.21%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2017-09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79,502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244,511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324,013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1,799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1,638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714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4,151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1.28%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8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2017-10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78,096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236,397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314,493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1,701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1,666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705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4,072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1.29%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13488"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2017-11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77,860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207,921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285,781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1,529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1,366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734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3,629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1.27%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12</a:t>
                      </a:r>
                    </a:p>
                  </a:txBody>
                  <a:tcPr marL="7702" marR="7702" marT="7702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17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8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7702" marR="7702" marT="7702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46255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tx1"/>
                </a:solidFill>
              </a:rPr>
              <a:t>IAS Stats by REP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752600"/>
            <a:ext cx="8534400" cy="4319832"/>
          </a:xfrm>
        </p:spPr>
        <p:txBody>
          <a:bodyPr/>
          <a:lstStyle/>
          <a:p>
            <a:pPr marL="0" indent="0" algn="ctr">
              <a:buNone/>
            </a:pPr>
            <a:endParaRPr lang="en-US" sz="6000" dirty="0" smtClean="0"/>
          </a:p>
          <a:p>
            <a:pPr marL="0" indent="0" algn="ctr">
              <a:buNone/>
            </a:pPr>
            <a:r>
              <a:rPr lang="en-US" sz="6000" dirty="0" smtClean="0"/>
              <a:t>Questions</a:t>
            </a:r>
            <a:r>
              <a:rPr lang="en-US" sz="6000" dirty="0"/>
              <a:t>?</a:t>
            </a:r>
          </a:p>
          <a:p>
            <a:pPr marL="0" indent="0" algn="ctr">
              <a:buNone/>
            </a:pP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1D93BD3E-1E9A-4970-A6F7-E7AC52762E0C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02/06/18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3066233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/>
          <p:cNvSpPr>
            <a:spLocks noGrp="1"/>
          </p:cNvSpPr>
          <p:nvPr>
            <p:ph idx="1"/>
          </p:nvPr>
        </p:nvSpPr>
        <p:spPr>
          <a:xfrm>
            <a:off x="1828800" y="381000"/>
            <a:ext cx="6781800" cy="5867400"/>
          </a:xfrm>
        </p:spPr>
        <p:txBody>
          <a:bodyPr/>
          <a:lstStyle/>
          <a:p>
            <a:pPr marL="0" indent="0">
              <a:buNone/>
            </a:pPr>
            <a:r>
              <a:rPr lang="en-US" b="1" dirty="0" smtClean="0"/>
              <a:t>Agenda</a:t>
            </a:r>
          </a:p>
          <a:p>
            <a:pPr marL="0" indent="0">
              <a:buNone/>
            </a:pPr>
            <a:endParaRPr lang="en-US" sz="2000" b="1" dirty="0" smtClean="0"/>
          </a:p>
          <a:p>
            <a:r>
              <a:rPr lang="en-US" altLang="en-US" dirty="0" smtClean="0"/>
              <a:t>November </a:t>
            </a:r>
            <a:r>
              <a:rPr lang="en-US" altLang="en-US" dirty="0" smtClean="0"/>
              <a:t>2017 </a:t>
            </a:r>
            <a:r>
              <a:rPr lang="en-US" altLang="en-US" dirty="0"/>
              <a:t>- IAG/IAL </a:t>
            </a:r>
            <a:r>
              <a:rPr lang="en-US" altLang="en-US" dirty="0" smtClean="0"/>
              <a:t>Statistics</a:t>
            </a:r>
          </a:p>
          <a:p>
            <a:r>
              <a:rPr lang="en-US" altLang="en-US" dirty="0"/>
              <a:t>Top 10 </a:t>
            </a:r>
            <a:r>
              <a:rPr lang="en-US" altLang="en-US" dirty="0" smtClean="0"/>
              <a:t>– </a:t>
            </a:r>
            <a:r>
              <a:rPr lang="en-US" altLang="en-US" dirty="0" smtClean="0"/>
              <a:t>November </a:t>
            </a:r>
            <a:r>
              <a:rPr lang="en-US" altLang="en-US" dirty="0" smtClean="0"/>
              <a:t>2017 </a:t>
            </a:r>
            <a:r>
              <a:rPr lang="en-US" altLang="en-US" dirty="0"/>
              <a:t>- IAG/IAL </a:t>
            </a:r>
            <a:endParaRPr lang="en-US" altLang="en-US" dirty="0" smtClean="0"/>
          </a:p>
          <a:p>
            <a:r>
              <a:rPr lang="en-US" altLang="en-US" dirty="0"/>
              <a:t>Top 10 - 12 Month Average </a:t>
            </a:r>
            <a:r>
              <a:rPr lang="en-US" altLang="en-US" dirty="0" smtClean="0"/>
              <a:t>IAG/IAL</a:t>
            </a:r>
          </a:p>
          <a:p>
            <a:r>
              <a:rPr lang="en-US" altLang="en-US" dirty="0"/>
              <a:t>Explanation of IAG/IAL </a:t>
            </a:r>
            <a:r>
              <a:rPr lang="en-US" altLang="en-US" dirty="0" smtClean="0"/>
              <a:t>Stats</a:t>
            </a:r>
            <a:endParaRPr lang="en-US" dirty="0" smtClean="0"/>
          </a:p>
          <a:p>
            <a:r>
              <a:rPr lang="en-US" altLang="en-US" dirty="0" smtClean="0"/>
              <a:t>Top - </a:t>
            </a:r>
            <a:r>
              <a:rPr lang="en-US" altLang="en-US" dirty="0"/>
              <a:t>12 Month Average Rescission</a:t>
            </a:r>
            <a:endParaRPr lang="en-US" dirty="0" smtClean="0"/>
          </a:p>
          <a:p>
            <a:r>
              <a:rPr lang="en-US" dirty="0" smtClean="0"/>
              <a:t>Explanation of Rescission Stats</a:t>
            </a:r>
          </a:p>
          <a:p>
            <a:r>
              <a:rPr lang="en-US" altLang="en-US" dirty="0"/>
              <a:t>18 Month Running Market </a:t>
            </a:r>
            <a:r>
              <a:rPr lang="en-US" altLang="en-US" dirty="0" smtClean="0"/>
              <a:t>Totals</a:t>
            </a:r>
          </a:p>
          <a:p>
            <a:r>
              <a:rPr lang="en-US" dirty="0" smtClean="0"/>
              <a:t>Questions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30499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sz="2400" dirty="0" smtClean="0">
                <a:solidFill>
                  <a:schemeClr val="tx1"/>
                </a:solidFill>
              </a:rPr>
              <a:t>     </a:t>
            </a:r>
            <a:r>
              <a:rPr lang="en-US" altLang="en-US" sz="2400" dirty="0" smtClean="0">
                <a:solidFill>
                  <a:schemeClr val="tx1"/>
                </a:solidFill>
              </a:rPr>
              <a:t>November </a:t>
            </a:r>
            <a:r>
              <a:rPr lang="en-US" altLang="en-US" sz="2400" dirty="0" smtClean="0">
                <a:solidFill>
                  <a:schemeClr val="tx1"/>
                </a:solidFill>
              </a:rPr>
              <a:t>2017 </a:t>
            </a:r>
            <a:r>
              <a:rPr lang="en-US" altLang="en-US" sz="2400" dirty="0">
                <a:solidFill>
                  <a:schemeClr val="tx1"/>
                </a:solidFill>
              </a:rPr>
              <a:t>- </a:t>
            </a:r>
            <a:r>
              <a:rPr lang="en-US" altLang="en-US" sz="2400" dirty="0" smtClean="0">
                <a:solidFill>
                  <a:schemeClr val="tx1"/>
                </a:solidFill>
              </a:rPr>
              <a:t>IAG/IAL Statistics</a:t>
            </a:r>
            <a:endParaRPr lang="en-US" altLang="en-US" sz="2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3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02/06/18</a:t>
            </a:r>
            <a:endParaRPr lang="en-US" sz="900" dirty="0"/>
          </a:p>
        </p:txBody>
      </p:sp>
      <p:graphicFrame>
        <p:nvGraphicFramePr>
          <p:cNvPr id="3" name="Table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708064519"/>
              </p:ext>
            </p:extLst>
          </p:nvPr>
        </p:nvGraphicFramePr>
        <p:xfrm>
          <a:off x="2057400" y="1090612"/>
          <a:ext cx="4902201" cy="3914775"/>
        </p:xfrm>
        <a:graphic>
          <a:graphicData uri="http://schemas.openxmlformats.org/drawingml/2006/table">
            <a:tbl>
              <a:tblPr/>
              <a:tblGrid>
                <a:gridCol w="1148953"/>
                <a:gridCol w="938312"/>
                <a:gridCol w="938312"/>
                <a:gridCol w="938312"/>
                <a:gridCol w="938312"/>
              </a:tblGrid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% of Total Enrollments: 1.01%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Greater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1,586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IAG/IAL % Less Than 1% of Enrollments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Total IAG+IAL Count: 1,309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en-US" sz="1100" b="0" i="0" u="none" strike="noStrike">
                        <a:solidFill>
                          <a:srgbClr val="000000"/>
                        </a:solidFill>
                        <a:effectLst/>
                        <a:latin typeface="Calibri" panose="020F0502020204030204" pitchFamily="34" charset="0"/>
                      </a:endParaRP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95275">
                <a:tc gridSpan="5">
                  <a:txBody>
                    <a:bodyPr/>
                    <a:lstStyle/>
                    <a:p>
                      <a:pPr algn="ctr" fontAlgn="b"/>
                      <a:r>
                        <a:rPr lang="en-US" sz="1800" b="1" i="0" u="none" strike="noStrike">
                          <a:solidFill>
                            <a:srgbClr val="000000"/>
                          </a:solidFill>
                          <a:effectLst/>
                          <a:latin typeface="Arial" panose="020B0604020202020204" pitchFamily="34" charset="0"/>
                        </a:rPr>
                        <a:t>Retail Electric Provider Counts</a:t>
                      </a:r>
                    </a:p>
                  </a:txBody>
                  <a:tcPr marL="9525" marR="9525" marT="9525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38125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 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gridSpan="4">
                  <a:txBody>
                    <a:bodyPr/>
                    <a:lstStyle/>
                    <a:p>
                      <a:pPr algn="ctr" fontAlgn="b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Percent of Enrollments Resulting in IAG/IAL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Enrollment Total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.00% to .25%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.26% to .50%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.51% to .75%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.76% to 1.00%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FBFB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&lt;= 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8D1FF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500 and &lt;=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5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AC090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&gt; 2500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3A2C7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297616488"/>
              </p:ext>
            </p:extLst>
          </p:nvPr>
        </p:nvGraphicFramePr>
        <p:xfrm>
          <a:off x="4152900" y="5257799"/>
          <a:ext cx="914400" cy="771525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1156" name="Worksheet" showAsIcon="1" r:id="rId4" imgW="914400" imgH="771480" progId="Excel.Sheet.12">
                  <p:embed/>
                </p:oleObj>
              </mc:Choice>
              <mc:Fallback>
                <p:oleObj name="Worksheet" showAsIcon="1" r:id="rId4" imgW="914400" imgH="771480" progId="Excel.Shee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5"/>
                      <a:stretch>
                        <a:fillRect/>
                      </a:stretch>
                    </p:blipFill>
                    <p:spPr>
                      <a:xfrm>
                        <a:off x="4152900" y="5257799"/>
                        <a:ext cx="914400" cy="771525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1024058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1"/>
            <a:ext cx="8534400" cy="629760"/>
          </a:xfrm>
        </p:spPr>
        <p:txBody>
          <a:bodyPr/>
          <a:lstStyle/>
          <a:p>
            <a:pPr algn="ctr"/>
            <a:r>
              <a:rPr lang="en-US" altLang="en-US" sz="2000" dirty="0" smtClean="0">
                <a:solidFill>
                  <a:schemeClr val="tx1"/>
                </a:solidFill>
              </a:rPr>
              <a:t>Top 10 - </a:t>
            </a:r>
            <a:r>
              <a:rPr lang="en-US" altLang="en-US" sz="2000" dirty="0" smtClean="0">
                <a:solidFill>
                  <a:schemeClr val="tx1"/>
                </a:solidFill>
              </a:rPr>
              <a:t>November </a:t>
            </a:r>
            <a:r>
              <a:rPr lang="en-US" altLang="en-US" sz="2000" dirty="0" smtClean="0">
                <a:solidFill>
                  <a:schemeClr val="tx1"/>
                </a:solidFill>
              </a:rPr>
              <a:t>2017 </a:t>
            </a:r>
            <a:r>
              <a:rPr lang="en-US" altLang="en-US" sz="2000" dirty="0">
                <a:solidFill>
                  <a:schemeClr val="tx1"/>
                </a:solidFill>
              </a:rPr>
              <a:t>- IAG/IAL % </a:t>
            </a:r>
            <a:r>
              <a:rPr lang="en-US" altLang="en-US" sz="2000" u="sng" dirty="0">
                <a:solidFill>
                  <a:schemeClr val="tx1"/>
                </a:solidFill>
              </a:rPr>
              <a:t>Greater</a:t>
            </a:r>
            <a:r>
              <a:rPr lang="en-US" altLang="en-US" sz="2000" dirty="0">
                <a:solidFill>
                  <a:schemeClr val="tx1"/>
                </a:solidFill>
              </a:rPr>
              <a:t> Than 1% of </a:t>
            </a:r>
            <a:r>
              <a:rPr lang="en-US" altLang="en-US" sz="2000" dirty="0" smtClean="0">
                <a:solidFill>
                  <a:schemeClr val="tx1"/>
                </a:solidFill>
              </a:rPr>
              <a:t>Enrollments</a:t>
            </a:r>
            <a:br>
              <a:rPr lang="en-US" altLang="en-US" sz="2000" dirty="0" smtClean="0">
                <a:solidFill>
                  <a:schemeClr val="tx1"/>
                </a:solidFill>
              </a:rPr>
            </a:br>
            <a:r>
              <a:rPr lang="en-US" altLang="en-US" sz="2000" dirty="0">
                <a:solidFill>
                  <a:schemeClr val="tx1"/>
                </a:solidFill>
              </a:rPr>
              <a:t>With number of months Greater Than 1%</a:t>
            </a:r>
            <a:br>
              <a:rPr lang="en-US" altLang="en-US" sz="2000" dirty="0">
                <a:solidFill>
                  <a:schemeClr val="tx1"/>
                </a:solidFill>
              </a:rPr>
            </a:br>
            <a:r>
              <a:rPr lang="en-US" altLang="en-US" sz="1600" dirty="0"/>
              <a:t/>
            </a:r>
            <a:br>
              <a:rPr lang="en-US" altLang="en-US" sz="1600" dirty="0"/>
            </a:br>
            <a:endParaRPr lang="en-US" altLang="en-US" sz="16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4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02/06/18</a:t>
            </a:r>
            <a:endParaRPr lang="en-US" sz="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06750"/>
            <a:ext cx="9144000" cy="1524000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876800" y="941154"/>
            <a:ext cx="235962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800" b="1" dirty="0" smtClean="0">
                <a:latin typeface="Calibri" panose="020F0502020204030204" pitchFamily="34" charset="0"/>
              </a:rPr>
              <a:t>1</a:t>
            </a:r>
            <a:endParaRPr lang="en-US" sz="800" b="1" dirty="0">
              <a:latin typeface="Calibri" panose="020F0502020204030204" pitchFamily="34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2725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75167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algn="ctr"/>
            <a:r>
              <a:rPr lang="en-US" altLang="en-US" sz="1800" dirty="0" smtClean="0">
                <a:solidFill>
                  <a:schemeClr val="tx1"/>
                </a:solidFill>
              </a:rPr>
              <a:t>Top 10 - 12 </a:t>
            </a:r>
            <a:r>
              <a:rPr lang="en-US" altLang="en-US" sz="1800" dirty="0">
                <a:solidFill>
                  <a:schemeClr val="tx1"/>
                </a:solidFill>
              </a:rPr>
              <a:t>Month Average IAG/IAL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Enrollments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November </a:t>
            </a:r>
            <a:r>
              <a:rPr lang="en-US" altLang="en-US" sz="1800" dirty="0" smtClean="0">
                <a:solidFill>
                  <a:schemeClr val="tx1"/>
                </a:solidFill>
              </a:rPr>
              <a:t>2017 With number of 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Than 1%</a:t>
            </a:r>
            <a:r>
              <a:rPr lang="en-US" altLang="en-US" sz="1800" dirty="0"/>
              <a:t/>
            </a:r>
            <a:br>
              <a:rPr lang="en-US" altLang="en-US" sz="1800" dirty="0"/>
            </a:br>
            <a:endParaRPr lang="en-US" altLang="en-US" sz="18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5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02/06/18</a:t>
            </a:r>
            <a:endParaRPr lang="en-US" sz="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028700"/>
            <a:ext cx="9144000" cy="1524000"/>
          </a:xfrm>
          <a:prstGeom prst="rect">
            <a:avLst/>
          </a:prstGeom>
        </p:spPr>
      </p:pic>
      <p:pic>
        <p:nvPicPr>
          <p:cNvPr id="4" name="Picture 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667000"/>
            <a:ext cx="9144000" cy="1524000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4305300"/>
            <a:ext cx="9144000" cy="1524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720607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</a:t>
            </a:r>
            <a:r>
              <a:rPr lang="en-US" altLang="en-US" dirty="0">
                <a:solidFill>
                  <a:schemeClr val="tx1"/>
                </a:solidFill>
              </a:rPr>
              <a:t>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42875" y="990600"/>
            <a:ext cx="8839200" cy="5105400"/>
          </a:xfrm>
        </p:spPr>
        <p:txBody>
          <a:bodyPr/>
          <a:lstStyle/>
          <a:p>
            <a:pPr marL="0" indent="0">
              <a:buNone/>
            </a:pPr>
            <a:r>
              <a:rPr lang="en-US" sz="1800" b="1" dirty="0">
                <a:solidFill>
                  <a:srgbClr val="FF0000"/>
                </a:solidFill>
              </a:rPr>
              <a:t>NOTE: </a:t>
            </a:r>
            <a:endParaRPr lang="en-US" sz="1800" dirty="0">
              <a:solidFill>
                <a:srgbClr val="FF0000"/>
              </a:solidFill>
            </a:endParaRPr>
          </a:p>
          <a:p>
            <a:pPr marL="0" indent="0">
              <a:buNone/>
            </a:pPr>
            <a:r>
              <a:rPr lang="en-US" sz="1800" b="1" dirty="0"/>
              <a:t>The IAG/IAL totals and percentages in this presentation are calculated using the counts of the </a:t>
            </a:r>
            <a:r>
              <a:rPr lang="en-US" sz="1800" b="1" dirty="0" smtClean="0">
                <a:solidFill>
                  <a:srgbClr val="FF0000"/>
                </a:solidFill>
              </a:rPr>
              <a:t>Acknowledged</a:t>
            </a:r>
            <a:r>
              <a:rPr lang="en-US" sz="1800" b="1" dirty="0" smtClean="0"/>
              <a:t> </a:t>
            </a:r>
            <a:r>
              <a:rPr lang="en-US" sz="1800" b="1" dirty="0" smtClean="0">
                <a:solidFill>
                  <a:srgbClr val="FF0000"/>
                </a:solidFill>
              </a:rPr>
              <a:t>Inadvertent </a:t>
            </a:r>
            <a:r>
              <a:rPr lang="en-US" sz="1800" b="1" dirty="0">
                <a:solidFill>
                  <a:srgbClr val="FF0000"/>
                </a:solidFill>
              </a:rPr>
              <a:t>Gaining REP Only </a:t>
            </a:r>
            <a:r>
              <a:rPr lang="en-US" sz="1800" b="1" dirty="0"/>
              <a:t>in both IAG and IAL issues. </a:t>
            </a:r>
            <a:r>
              <a:rPr lang="en-US" sz="1800" b="1" dirty="0" smtClean="0"/>
              <a:t>If the Gaining REP in a submitted IAL issue does not agree they are the Gaining REP, that issue will not be counted. The </a:t>
            </a:r>
            <a:r>
              <a:rPr lang="en-US" sz="1800" b="1" dirty="0"/>
              <a:t>losing REP is not represented in any of the Totals or Percentages in any data contained in this presentation</a:t>
            </a:r>
            <a:r>
              <a:rPr lang="en-US" sz="1800" b="1" dirty="0" smtClean="0"/>
              <a:t>.</a:t>
            </a:r>
            <a:endParaRPr lang="en-US" altLang="en-US" sz="1500" b="1" dirty="0" smtClean="0"/>
          </a:p>
          <a:p>
            <a:pPr marL="0" indent="0">
              <a:buNone/>
            </a:pPr>
            <a:r>
              <a:rPr lang="en-US" altLang="en-US" sz="1800" b="1" dirty="0" smtClean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500" b="1" dirty="0" smtClean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500" b="1" dirty="0" err="1" smtClean="0"/>
              <a:t>REPs.</a:t>
            </a:r>
            <a:endParaRPr lang="en-US" altLang="en-US" sz="1500" b="1" dirty="0" smtClean="0"/>
          </a:p>
          <a:p>
            <a:pPr marL="0" indent="0">
              <a:buNone/>
            </a:pPr>
            <a:endParaRPr lang="en-US" altLang="en-US" sz="1500" b="1" dirty="0" smtClean="0"/>
          </a:p>
          <a:p>
            <a:r>
              <a:rPr lang="en-US" altLang="en-US" sz="1800" b="1" dirty="0" smtClean="0"/>
              <a:t>The page 3 </a:t>
            </a:r>
            <a:r>
              <a:rPr lang="en-US" altLang="en-US" sz="1800" b="1" dirty="0"/>
              <a:t>chart shows a count of REPs whose IAG/IAL percentage of their total enrollments is below 1%.</a:t>
            </a:r>
          </a:p>
          <a:p>
            <a:pPr lvl="1"/>
            <a:r>
              <a:rPr lang="en-US" altLang="en-US" sz="1400" dirty="0" smtClean="0"/>
              <a:t>Blue row </a:t>
            </a:r>
            <a:r>
              <a:rPr lang="en-US" altLang="en-US" sz="1400" dirty="0"/>
              <a:t>shows counts of REPs that have less than </a:t>
            </a:r>
            <a:r>
              <a:rPr lang="en-US" altLang="en-US" sz="1400" dirty="0" smtClean="0"/>
              <a:t>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Orange </a:t>
            </a:r>
            <a:r>
              <a:rPr lang="en-US" altLang="en-US" sz="1400" dirty="0"/>
              <a:t>row shows counts of REPs that have </a:t>
            </a:r>
            <a:r>
              <a:rPr lang="en-US" altLang="en-US" sz="1400" dirty="0" smtClean="0"/>
              <a:t>between 500 and 2500 </a:t>
            </a:r>
            <a:r>
              <a:rPr lang="en-US" altLang="en-US" sz="1400" dirty="0"/>
              <a:t>total enrollments by their percentage ranges</a:t>
            </a:r>
          </a:p>
          <a:p>
            <a:pPr lvl="1"/>
            <a:r>
              <a:rPr lang="en-US" altLang="en-US" sz="1400" dirty="0" smtClean="0"/>
              <a:t>Purple </a:t>
            </a:r>
            <a:r>
              <a:rPr lang="en-US" altLang="en-US" sz="1400" dirty="0"/>
              <a:t>row shows counts of REPs that have greater than 2500 total enrollments by their percentage </a:t>
            </a:r>
            <a:r>
              <a:rPr lang="en-US" altLang="en-US" sz="1400" dirty="0" smtClean="0"/>
              <a:t>ranges</a:t>
            </a:r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6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02/06/18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65961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594518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IAG/IAL </a:t>
            </a:r>
            <a:r>
              <a:rPr lang="en-US" altLang="en-US" dirty="0" smtClean="0">
                <a:solidFill>
                  <a:schemeClr val="tx1"/>
                </a:solidFill>
              </a:rPr>
              <a:t>Slides Data (</a:t>
            </a:r>
            <a:r>
              <a:rPr lang="en-US" altLang="en-US" dirty="0" err="1" smtClean="0">
                <a:solidFill>
                  <a:schemeClr val="tx1"/>
                </a:solidFill>
              </a:rPr>
              <a:t>Cont</a:t>
            </a:r>
            <a:r>
              <a:rPr lang="en-US" altLang="en-US" dirty="0" smtClean="0">
                <a:solidFill>
                  <a:schemeClr val="tx1"/>
                </a:solidFill>
              </a:rPr>
              <a:t>)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839200" cy="4724400"/>
          </a:xfrm>
        </p:spPr>
        <p:txBody>
          <a:bodyPr/>
          <a:lstStyle/>
          <a:p>
            <a:r>
              <a:rPr lang="en-US" altLang="en-US" sz="1800" b="1" dirty="0"/>
              <a:t>The page 4 charts show the top 10 REPs whose IAG/IAL percentage of their total enrollments is above 1%. </a:t>
            </a:r>
          </a:p>
          <a:p>
            <a:pPr lvl="1"/>
            <a:r>
              <a:rPr lang="en-US" altLang="en-US" sz="1400" dirty="0"/>
              <a:t>The blue chart shows enrollment totals of less than 500 for the month being reported</a:t>
            </a:r>
          </a:p>
          <a:p>
            <a:pPr lvl="1"/>
            <a:r>
              <a:rPr lang="en-US" altLang="en-US" sz="1400" dirty="0"/>
              <a:t>The orange chart shows enrollment totals between 500 and 2500 for the month being reported</a:t>
            </a:r>
          </a:p>
          <a:p>
            <a:pPr lvl="1"/>
            <a:r>
              <a:rPr lang="en-US" altLang="en-US" sz="1400" dirty="0"/>
              <a:t>The purple charts show enrollment totals of over 2500 for the month being reported</a:t>
            </a:r>
          </a:p>
          <a:p>
            <a:pPr lvl="1"/>
            <a:r>
              <a:rPr lang="en-US" altLang="en-US" sz="1400" dirty="0"/>
              <a:t>REPs with the lowest AG/IAL totals 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/>
              <a:t>Number labels represent the number of months the REP has been over 1% during the 12 month </a:t>
            </a:r>
            <a:r>
              <a:rPr lang="en-US" altLang="en-US" sz="1400" dirty="0" smtClean="0"/>
              <a:t>period</a:t>
            </a:r>
            <a:endParaRPr lang="en-US" altLang="en-US" sz="1400" dirty="0"/>
          </a:p>
          <a:p>
            <a:endParaRPr lang="en-US" altLang="en-US" sz="1500" b="1" dirty="0" smtClean="0"/>
          </a:p>
          <a:p>
            <a:r>
              <a:rPr lang="en-US" altLang="en-US" sz="1800" b="1" dirty="0" smtClean="0"/>
              <a:t>The page 5 charts show the top 10 REPs whose 12 month average IAG/IAL percentage of their total enrollments is above 1%.</a:t>
            </a:r>
            <a:endParaRPr lang="en-US" altLang="en-US" sz="1800" b="1" dirty="0"/>
          </a:p>
          <a:p>
            <a:pPr lvl="1"/>
            <a:r>
              <a:rPr lang="en-US" altLang="en-US" sz="1400" dirty="0"/>
              <a:t>The blue chart shows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less than 500 for the month being reported</a:t>
            </a:r>
          </a:p>
          <a:p>
            <a:pPr lvl="1"/>
            <a:r>
              <a:rPr lang="en-US" altLang="en-US" sz="1400" dirty="0"/>
              <a:t>The orange chart shows enrollment </a:t>
            </a:r>
            <a:r>
              <a:rPr lang="en-US" altLang="en-US" sz="1400" dirty="0" smtClean="0"/>
              <a:t>total averages between 500 and 2500 </a:t>
            </a:r>
            <a:r>
              <a:rPr lang="en-US" altLang="en-US" sz="1400" dirty="0"/>
              <a:t>for the month being reported</a:t>
            </a:r>
          </a:p>
          <a:p>
            <a:pPr lvl="1"/>
            <a:r>
              <a:rPr lang="en-US" altLang="en-US" sz="1400" dirty="0"/>
              <a:t>The purple charts show enrollment </a:t>
            </a:r>
            <a:r>
              <a:rPr lang="en-US" altLang="en-US" sz="1400" dirty="0" smtClean="0"/>
              <a:t>total averages </a:t>
            </a:r>
            <a:r>
              <a:rPr lang="en-US" altLang="en-US" sz="1400" dirty="0"/>
              <a:t>of over 2500 for the month being reported</a:t>
            </a:r>
          </a:p>
          <a:p>
            <a:pPr lvl="1"/>
            <a:r>
              <a:rPr lang="en-US" altLang="en-US" sz="1400" dirty="0" smtClean="0"/>
              <a:t>REPs </a:t>
            </a:r>
            <a:r>
              <a:rPr lang="en-US" altLang="en-US" sz="1400" dirty="0"/>
              <a:t>with the lowest </a:t>
            </a:r>
            <a:r>
              <a:rPr lang="en-US" altLang="en-US" sz="1400" dirty="0" smtClean="0"/>
              <a:t>IAG/IAL averages </a:t>
            </a:r>
            <a:r>
              <a:rPr lang="en-US" altLang="en-US" sz="1400" dirty="0"/>
              <a:t>start on the left, and move to the highest counts on the </a:t>
            </a:r>
            <a:r>
              <a:rPr lang="en-US" altLang="en-US" sz="1400" dirty="0" smtClean="0"/>
              <a:t>right</a:t>
            </a:r>
          </a:p>
          <a:p>
            <a:pPr lvl="1"/>
            <a:r>
              <a:rPr lang="en-US" altLang="en-US" sz="1400" dirty="0" smtClean="0"/>
              <a:t>Number labels represent the number of months the REP has been over 1% during the 12 month period</a:t>
            </a:r>
            <a:endParaRPr lang="en-US" altLang="en-US" sz="1400" dirty="0"/>
          </a:p>
          <a:p>
            <a:pPr lvl="1"/>
            <a:endParaRPr lang="en-US" altLang="en-US" sz="14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7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02/06/18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15042515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670718"/>
          </a:xfrm>
        </p:spPr>
        <p:txBody>
          <a:bodyPr/>
          <a:lstStyle/>
          <a:p>
            <a:pPr marL="279400" algn="ctr"/>
            <a:r>
              <a:rPr lang="en-US" altLang="en-US" sz="1800" dirty="0" smtClean="0">
                <a:solidFill>
                  <a:schemeClr val="tx1"/>
                </a:solidFill>
              </a:rPr>
              <a:t>Top </a:t>
            </a:r>
            <a:r>
              <a:rPr lang="en-US" altLang="en-US" sz="1800" dirty="0">
                <a:solidFill>
                  <a:schemeClr val="tx1"/>
                </a:solidFill>
              </a:rPr>
              <a:t>- 12 Month Average Rescission % </a:t>
            </a:r>
            <a:r>
              <a:rPr lang="en-US" altLang="en-US" sz="1800" u="sng" dirty="0">
                <a:solidFill>
                  <a:schemeClr val="tx1"/>
                </a:solidFill>
              </a:rPr>
              <a:t>Greater</a:t>
            </a:r>
            <a:r>
              <a:rPr lang="en-US" altLang="en-US" sz="1800" dirty="0">
                <a:solidFill>
                  <a:schemeClr val="tx1"/>
                </a:solidFill>
              </a:rPr>
              <a:t> Than 1% of Switches thru </a:t>
            </a:r>
            <a:r>
              <a:rPr lang="en-US" altLang="en-US" sz="1800" dirty="0" smtClean="0">
                <a:solidFill>
                  <a:schemeClr val="tx1"/>
                </a:solidFill>
              </a:rPr>
              <a:t>November </a:t>
            </a:r>
            <a:r>
              <a:rPr lang="en-US" altLang="en-US" sz="1800" dirty="0" smtClean="0">
                <a:solidFill>
                  <a:schemeClr val="tx1"/>
                </a:solidFill>
              </a:rPr>
              <a:t>2017 </a:t>
            </a:r>
            <a:r>
              <a:rPr lang="en-US" altLang="en-US" sz="1800" dirty="0">
                <a:solidFill>
                  <a:schemeClr val="tx1"/>
                </a:solidFill>
              </a:rPr>
              <a:t>With number of </a:t>
            </a:r>
            <a:r>
              <a:rPr lang="en-US" altLang="en-US" sz="1800" dirty="0" smtClean="0">
                <a:solidFill>
                  <a:schemeClr val="tx1"/>
                </a:solidFill>
              </a:rPr>
              <a:t>months </a:t>
            </a:r>
            <a:r>
              <a:rPr lang="en-US" altLang="en-US" sz="1800" dirty="0">
                <a:solidFill>
                  <a:schemeClr val="tx1"/>
                </a:solidFill>
              </a:rPr>
              <a:t>G</a:t>
            </a:r>
            <a:r>
              <a:rPr lang="en-US" altLang="en-US" sz="1800" dirty="0" smtClean="0">
                <a:solidFill>
                  <a:schemeClr val="tx1"/>
                </a:solidFill>
              </a:rPr>
              <a:t>reater </a:t>
            </a:r>
            <a:r>
              <a:rPr lang="en-US" altLang="en-US" sz="1800" dirty="0">
                <a:solidFill>
                  <a:schemeClr val="tx1"/>
                </a:solidFill>
              </a:rPr>
              <a:t>T</a:t>
            </a:r>
            <a:r>
              <a:rPr lang="en-US" altLang="en-US" sz="1800" dirty="0" smtClean="0">
                <a:solidFill>
                  <a:schemeClr val="tx1"/>
                </a:solidFill>
              </a:rPr>
              <a:t>han </a:t>
            </a:r>
            <a:r>
              <a:rPr lang="en-US" altLang="en-US" sz="1800" dirty="0">
                <a:solidFill>
                  <a:schemeClr val="tx1"/>
                </a:solidFill>
              </a:rPr>
              <a:t>1%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8</a:t>
            </a:fld>
            <a:endParaRPr lang="en-US"/>
          </a:p>
        </p:txBody>
      </p:sp>
      <p:sp>
        <p:nvSpPr>
          <p:cNvPr id="13" name="TextBox 12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02/06/18</a:t>
            </a:r>
            <a:endParaRPr lang="en-US" sz="900" dirty="0"/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143000"/>
            <a:ext cx="9144000" cy="457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373043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</p:spPr>
        <p:txBody>
          <a:bodyPr/>
          <a:lstStyle/>
          <a:p>
            <a:r>
              <a:rPr lang="en-US" altLang="en-US" dirty="0">
                <a:solidFill>
                  <a:schemeClr val="tx1"/>
                </a:solidFill>
              </a:rPr>
              <a:t>Explanation of Rescission Slide Data</a:t>
            </a:r>
            <a:endParaRPr lang="en-US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143000"/>
            <a:ext cx="8534400" cy="4495800"/>
          </a:xfrm>
        </p:spPr>
        <p:txBody>
          <a:bodyPr/>
          <a:lstStyle/>
          <a:p>
            <a:pPr marL="0" indent="0">
              <a:buNone/>
            </a:pPr>
            <a:r>
              <a:rPr lang="en-US" altLang="en-US" sz="1800" b="1" dirty="0">
                <a:solidFill>
                  <a:srgbClr val="FF0000"/>
                </a:solidFill>
              </a:rPr>
              <a:t>NOTE:</a:t>
            </a:r>
          </a:p>
          <a:p>
            <a:pPr marL="0" indent="0">
              <a:buNone/>
            </a:pPr>
            <a:r>
              <a:rPr lang="en-US" altLang="en-US" sz="1800" b="1" dirty="0"/>
              <a:t>A 10% chart range limit has been set. REPs data points that exceed 10% will be bordered in yellow. Please see the spreadsheet on page 3 for actual percentages of these </a:t>
            </a:r>
            <a:r>
              <a:rPr lang="en-US" altLang="en-US" sz="1800" b="1" dirty="0" err="1"/>
              <a:t>REPs.</a:t>
            </a:r>
            <a:endParaRPr lang="en-US" altLang="en-US" sz="1800" b="1" dirty="0"/>
          </a:p>
          <a:p>
            <a:pPr marL="0" indent="0">
              <a:buNone/>
            </a:pPr>
            <a:endParaRPr lang="en-US" altLang="en-US" sz="1800" b="1" dirty="0" smtClean="0"/>
          </a:p>
          <a:p>
            <a:r>
              <a:rPr lang="en-US" altLang="en-US" sz="1800" b="1" dirty="0" smtClean="0"/>
              <a:t>The </a:t>
            </a:r>
            <a:r>
              <a:rPr lang="en-US" altLang="en-US" sz="1800" b="1" dirty="0"/>
              <a:t>page 8</a:t>
            </a:r>
            <a:r>
              <a:rPr lang="en-US" altLang="en-US" sz="1800" b="1" dirty="0" smtClean="0"/>
              <a:t> </a:t>
            </a:r>
            <a:r>
              <a:rPr lang="en-US" altLang="en-US" sz="1800" b="1" dirty="0"/>
              <a:t>charts show the </a:t>
            </a:r>
            <a:r>
              <a:rPr lang="en-US" altLang="en-US" sz="1800" b="1" dirty="0" smtClean="0"/>
              <a:t>top </a:t>
            </a:r>
            <a:r>
              <a:rPr lang="en-US" altLang="en-US" sz="1800" b="1" dirty="0"/>
              <a:t>REPs whose 12 month average </a:t>
            </a:r>
            <a:r>
              <a:rPr lang="en-US" altLang="en-US" sz="1800" b="1" dirty="0" smtClean="0"/>
              <a:t>Rescission </a:t>
            </a:r>
            <a:r>
              <a:rPr lang="en-US" altLang="en-US" sz="1800" b="1" dirty="0"/>
              <a:t>percentage of their total </a:t>
            </a:r>
            <a:r>
              <a:rPr lang="en-US" altLang="en-US" sz="1800" b="1" dirty="0" smtClean="0"/>
              <a:t>Switches </a:t>
            </a:r>
            <a:r>
              <a:rPr lang="en-US" altLang="en-US" sz="1800" b="1" dirty="0"/>
              <a:t>is above 1</a:t>
            </a:r>
            <a:r>
              <a:rPr lang="en-US" altLang="en-US" sz="1800" b="1" dirty="0" smtClean="0"/>
              <a:t>%.</a:t>
            </a:r>
          </a:p>
          <a:p>
            <a:pPr marL="0" indent="0">
              <a:buNone/>
            </a:pPr>
            <a:endParaRPr lang="en-US" altLang="en-US" sz="1600" b="1" dirty="0"/>
          </a:p>
          <a:p>
            <a:pPr lvl="1"/>
            <a:r>
              <a:rPr lang="en-US" altLang="en-US" sz="1400" dirty="0"/>
              <a:t>The blue shades show switch totals of less than 250 for the month being reported</a:t>
            </a:r>
          </a:p>
          <a:p>
            <a:pPr lvl="1"/>
            <a:r>
              <a:rPr lang="en-US" altLang="en-US" sz="1400" dirty="0"/>
              <a:t>The orange shades show switch totals </a:t>
            </a:r>
            <a:r>
              <a:rPr lang="en-US" altLang="en-US" sz="1400" dirty="0" smtClean="0"/>
              <a:t>between 250 and </a:t>
            </a:r>
            <a:r>
              <a:rPr lang="en-US" altLang="en-US" sz="1400" dirty="0"/>
              <a:t>1750 for the month being </a:t>
            </a:r>
            <a:r>
              <a:rPr lang="en-US" altLang="en-US" sz="1400" dirty="0" smtClean="0"/>
              <a:t>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purple shades show switch totals of over 1750 for the month being reported</a:t>
            </a:r>
          </a:p>
          <a:p>
            <a:pPr lvl="1"/>
            <a:r>
              <a:rPr lang="en-US" altLang="en-US" sz="1400" dirty="0" smtClean="0"/>
              <a:t>The </a:t>
            </a:r>
            <a:r>
              <a:rPr lang="en-US" altLang="en-US" sz="1400" dirty="0"/>
              <a:t>REPs with the lowest count of rescission totals start on the left, and move to the highest counts on the right</a:t>
            </a:r>
          </a:p>
          <a:p>
            <a:pPr lvl="1"/>
            <a:r>
              <a:rPr lang="en-US" altLang="en-US" sz="1400" dirty="0" smtClean="0"/>
              <a:t>Number </a:t>
            </a:r>
            <a:r>
              <a:rPr lang="en-US" altLang="en-US" sz="1400" dirty="0"/>
              <a:t>labels represent the number of </a:t>
            </a:r>
            <a:r>
              <a:rPr lang="en-US" altLang="en-US" sz="1400" dirty="0" smtClean="0"/>
              <a:t>months </a:t>
            </a:r>
            <a:r>
              <a:rPr lang="en-US" altLang="en-US" sz="1400" dirty="0"/>
              <a:t>the REP has been over 1% during the 12 month period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763000" y="6561138"/>
            <a:ext cx="228600" cy="212725"/>
          </a:xfrm>
        </p:spPr>
        <p:txBody>
          <a:bodyPr/>
          <a:lstStyle/>
          <a:p>
            <a:fld id="{1D93BD3E-1E9A-4970-A6F7-E7AC52762E0C}" type="slidenum">
              <a:rPr lang="en-US" smtClean="0"/>
              <a:t>9</a:t>
            </a:fld>
            <a:endParaRPr lang="en-US"/>
          </a:p>
        </p:txBody>
      </p:sp>
      <p:sp>
        <p:nvSpPr>
          <p:cNvPr id="5" name="TextBox 4"/>
          <p:cNvSpPr txBox="1"/>
          <p:nvPr/>
        </p:nvSpPr>
        <p:spPr>
          <a:xfrm>
            <a:off x="6858000" y="6488668"/>
            <a:ext cx="1905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900" b="1" dirty="0"/>
              <a:t>Retail Market Subcommittee</a:t>
            </a:r>
          </a:p>
          <a:p>
            <a:pPr algn="r"/>
            <a:r>
              <a:rPr lang="en-US" sz="900" dirty="0" smtClean="0"/>
              <a:t>02/06/18</a:t>
            </a:r>
            <a:endParaRPr lang="en-US" sz="900" dirty="0"/>
          </a:p>
        </p:txBody>
      </p:sp>
    </p:spTree>
    <p:extLst>
      <p:ext uri="{BB962C8B-B14F-4D97-AF65-F5344CB8AC3E}">
        <p14:creationId xmlns:p14="http://schemas.microsoft.com/office/powerpoint/2010/main" val="41087783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c34af464-7aa1-4edd-9be4-83dffc1cb926">ERCOT Limited</Information_x0020_Classification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E2BDB63875B034C8B32518C6496ADD1" ma:contentTypeVersion="0" ma:contentTypeDescription="Create a new document." ma:contentTypeScope="" ma:versionID="2e49056469cb591c67c33c10da96a071">
  <xsd:schema xmlns:xsd="http://www.w3.org/2001/XMLSchema" xmlns:xs="http://www.w3.org/2001/XMLSchema" xmlns:p="http://schemas.microsoft.com/office/2006/metadata/properties" xmlns:ns2="c34af464-7aa1-4edd-9be4-83dffc1cb926" targetNamespace="http://schemas.microsoft.com/office/2006/metadata/properties" ma:root="true" ma:fieldsID="3a653c66fd0ce9b40621f227f901e684" ns2:_="">
    <xsd:import namespace="c34af464-7aa1-4edd-9be4-83dffc1cb926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c34af464-7aa1-4edd-9be4-83dffc1cb926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description="ERCOT Information Classification" ma:format="Dropdown" ma:internalName="Information_x0020_Classification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C0E9AA12-8AF9-4AA6-90FE-24669859CDF3}">
  <ds:schemaRefs>
    <ds:schemaRef ds:uri="http://purl.org/dc/dcmitype/"/>
    <ds:schemaRef ds:uri="http://purl.org/dc/elements/1.1/"/>
    <ds:schemaRef ds:uri="http://schemas.microsoft.com/office/2006/documentManagement/types"/>
    <ds:schemaRef ds:uri="http://schemas.microsoft.com/office/2006/metadata/properties"/>
    <ds:schemaRef ds:uri="http://purl.org/dc/terms/"/>
    <ds:schemaRef ds:uri="c34af464-7aa1-4edd-9be4-83dffc1cb926"/>
    <ds:schemaRef ds:uri="http://schemas.microsoft.com/office/infopath/2007/PartnerControls"/>
    <ds:schemaRef ds:uri="http://schemas.openxmlformats.org/package/2006/metadata/core-properties"/>
    <ds:schemaRef ds:uri="http://www.w3.org/XML/1998/namespace"/>
  </ds:schemaRefs>
</ds:datastoreItem>
</file>

<file path=customXml/itemProps2.xml><?xml version="1.0" encoding="utf-8"?>
<ds:datastoreItem xmlns:ds="http://schemas.openxmlformats.org/officeDocument/2006/customXml" ds:itemID="{5DFABCE5-6410-4FC5-930F-1111C63E4019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c34af464-7aa1-4edd-9be4-83dffc1cb926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E4A68982-DD5D-44FD-B77F-4C531465FE54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9919</TotalTime>
  <Words>1106</Words>
  <Application>Microsoft Office PowerPoint</Application>
  <PresentationFormat>On-screen Show (4:3)</PresentationFormat>
  <Paragraphs>358</Paragraphs>
  <Slides>11</Slides>
  <Notes>9</Notes>
  <HiddenSlides>0</HiddenSlides>
  <MMClips>0</MMClips>
  <ScaleCrop>false</ScaleCrop>
  <HeadingPairs>
    <vt:vector size="8" baseType="variant">
      <vt:variant>
        <vt:lpstr>Fonts Used</vt:lpstr>
      </vt:variant>
      <vt:variant>
        <vt:i4>2</vt:i4>
      </vt:variant>
      <vt:variant>
        <vt:lpstr>Theme</vt:lpstr>
      </vt:variant>
      <vt:variant>
        <vt:i4>3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7" baseType="lpstr">
      <vt:lpstr>Arial</vt:lpstr>
      <vt:lpstr>Calibri</vt:lpstr>
      <vt:lpstr>1_Custom Design</vt:lpstr>
      <vt:lpstr>Office Theme</vt:lpstr>
      <vt:lpstr>Custom Design</vt:lpstr>
      <vt:lpstr>Microsoft Excel Worksheet</vt:lpstr>
      <vt:lpstr>PowerPoint Presentation</vt:lpstr>
      <vt:lpstr>PowerPoint Presentation</vt:lpstr>
      <vt:lpstr>     November 2017 - IAG/IAL Statistics</vt:lpstr>
      <vt:lpstr>Top 10 - November 2017 - IAG/IAL % Greater Than 1% of Enrollments With number of months Greater Than 1%  </vt:lpstr>
      <vt:lpstr>Top 10 - 12 Month Average IAG/IAL % Greater Than 1% of Enrollments thru November 2017 With number of months Greater Than 1% </vt:lpstr>
      <vt:lpstr>Explanation of IAG/IAL Slides Data</vt:lpstr>
      <vt:lpstr>Explanation of IAG/IAL Slides Data (Cont)</vt:lpstr>
      <vt:lpstr>Top - 12 Month Average Rescission % Greater Than 1% of Switches thru November 2017 With number of months Greater Than 1%</vt:lpstr>
      <vt:lpstr>Explanation of Rescission Slide Data</vt:lpstr>
      <vt:lpstr>18 Month Running Market Totals</vt:lpstr>
      <vt:lpstr>IAS Stats by REP 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Yockey, Paul</cp:lastModifiedBy>
  <cp:revision>224</cp:revision>
  <cp:lastPrinted>2016-01-21T20:53:15Z</cp:lastPrinted>
  <dcterms:created xsi:type="dcterms:W3CDTF">2016-01-21T15:20:31Z</dcterms:created>
  <dcterms:modified xsi:type="dcterms:W3CDTF">2018-01-31T16:39:24Z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0x0101002E2BDB63875B034C8B32518C6496ADD1</vt:lpwstr>
  </property>
</Properties>
</file>