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6"/>
  </p:notesMasterIdLst>
  <p:sldIdLst>
    <p:sldId id="256" r:id="rId2"/>
    <p:sldId id="271" r:id="rId3"/>
    <p:sldId id="270" r:id="rId4"/>
    <p:sldId id="259" r:id="rId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2" autoAdjust="0"/>
    <p:restoredTop sz="94705" autoAdjust="0"/>
  </p:normalViewPr>
  <p:slideViewPr>
    <p:cSldViewPr>
      <p:cViewPr>
        <p:scale>
          <a:sx n="100" d="100"/>
          <a:sy n="100" d="100"/>
        </p:scale>
        <p:origin x="-946" y="-7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7" d="100"/>
          <a:sy n="67" d="100"/>
        </p:scale>
        <p:origin x="-3120" y="-86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F1568B-5DA3-4B11-86A2-B350F980F904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D770B8-C1E9-42C8-8C32-757BAA47EF3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91329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D770B8-C1E9-42C8-8C32-757BAA47EF3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269621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 dirty="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52FEBA9C-394B-4B9F-A3FF-638CD91567B0}" type="datetimeFigureOut">
              <a:rPr lang="en-US" smtClean="0"/>
              <a:t>1/25/2018</a:t>
            </a:fld>
            <a:endParaRPr lang="en-US" dirty="0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0337751-7456-43DB-9146-BAE58EEC1228}" type="slidenum">
              <a:rPr lang="en-US" smtClean="0"/>
              <a:t>‹#›</a:t>
            </a:fld>
            <a:endParaRPr lang="en-US" dirty="0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 dirty="0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Update to RMS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bg1"/>
                </a:solidFill>
              </a:rPr>
              <a:t>February, 2018</a:t>
            </a:r>
            <a:endParaRPr lang="en-US" dirty="0">
              <a:solidFill>
                <a:schemeClr val="bg1"/>
              </a:solidFill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04800" y="228600"/>
            <a:ext cx="1303020" cy="1524000"/>
            <a:chOff x="304800" y="228600"/>
            <a:chExt cx="1303020" cy="1524000"/>
          </a:xfrm>
        </p:grpSpPr>
        <p:pic>
          <p:nvPicPr>
            <p:cNvPr id="1029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4" name="TextBox 3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1158743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2018 Goals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Continue to Update Texas SET procedures, Retail Market Guide and Protocols as Directed by RMS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Analyze Issues as they are presented to Texas SET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Monitor Flight Testing and Recommend Changes to Scripts as Needed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Review and Recommend Flight Testing Schedule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Evaluate if there is a need for a Texas SET Release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Review the Texas SET Swimlanes and update as needed 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Review and Provide Recommendations to the Safety Net Timelines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Evaluate the need for New Entrant Procedures and Documentation</a:t>
            </a:r>
          </a:p>
          <a:p>
            <a:pPr marL="457200" lvl="2" indent="-457200">
              <a:lnSpc>
                <a:spcPct val="90000"/>
              </a:lnSpc>
              <a:buFont typeface="+mj-lt"/>
              <a:buAutoNum type="arabicPeriod"/>
              <a:defRPr/>
            </a:pPr>
            <a:r>
              <a:rPr lang="en-US" sz="2000" dirty="0"/>
              <a:t>Review Lessons Learned from the Sharyland to ONCOR transition</a:t>
            </a:r>
          </a:p>
        </p:txBody>
      </p:sp>
    </p:spTree>
    <p:extLst>
      <p:ext uri="{BB962C8B-B14F-4D97-AF65-F5344CB8AC3E}">
        <p14:creationId xmlns:p14="http://schemas.microsoft.com/office/powerpoint/2010/main" val="25150628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lIns="91440" tIns="45720" rIns="91440" bIns="45720" rtlCol="0" anchor="ctr">
            <a:normAutofit fontScale="90000"/>
          </a:bodyPr>
          <a:lstStyle/>
          <a:p>
            <a:pPr algn="ctr"/>
            <a:r>
              <a:rPr lang="en-US" sz="4800" b="1" dirty="0">
                <a:solidFill>
                  <a:schemeClr val="tx1"/>
                </a:solidFill>
              </a:rPr>
              <a:t>Texas SET </a:t>
            </a:r>
            <a:r>
              <a:rPr lang="en-US" sz="4800" b="1" dirty="0" smtClean="0">
                <a:solidFill>
                  <a:schemeClr val="tx1"/>
                </a:solidFill>
              </a:rPr>
              <a:t>January 2018 Meeting</a:t>
            </a:r>
            <a:endParaRPr lang="en-US" sz="4800" b="1" dirty="0">
              <a:solidFill>
                <a:schemeClr val="tx1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vert="horz" lIns="91440" tIns="45720" rIns="91440" bIns="45720" rtlCol="0">
            <a:normAutofit/>
          </a:bodyPr>
          <a:lstStyle/>
          <a:p>
            <a:pPr marL="342900" lvl="2" indent="-342900">
              <a:defRPr/>
            </a:pPr>
            <a:r>
              <a:rPr lang="en-US" dirty="0"/>
              <a:t>Elections</a:t>
            </a:r>
          </a:p>
          <a:p>
            <a:pPr marL="800100" lvl="3" indent="-342900">
              <a:defRPr/>
            </a:pPr>
            <a:r>
              <a:rPr lang="en-US" dirty="0"/>
              <a:t>Chair – Diana Rehfeldt, TNMP</a:t>
            </a:r>
          </a:p>
          <a:p>
            <a:pPr marL="800100" lvl="3" indent="-342900">
              <a:defRPr/>
            </a:pPr>
            <a:r>
              <a:rPr lang="en-US" dirty="0"/>
              <a:t>Vice Chair – Kyle Patrick, NRG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Test </a:t>
            </a:r>
            <a:r>
              <a:rPr lang="en-US" sz="2200" dirty="0"/>
              <a:t>Flight Update</a:t>
            </a:r>
          </a:p>
          <a:p>
            <a:pPr marL="342900" indent="-34290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Discussion Items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Lessons Learned – Hurricane Harvey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Update from CNP </a:t>
            </a:r>
            <a:r>
              <a:rPr lang="en-US" sz="2200" dirty="0"/>
              <a:t>Example Multiple Unmetered Services – 810_02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Draft RMGRR Safety Net </a:t>
            </a:r>
            <a:r>
              <a:rPr lang="en-US" sz="2200" dirty="0" smtClean="0"/>
              <a:t>Spreadsheets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 smtClean="0"/>
              <a:t>2018 Goals</a:t>
            </a:r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r>
              <a:rPr lang="en-US" sz="2200" dirty="0"/>
              <a:t>Review and remove all references of Sharyland Utilities (SU) from the Retail Market Guide (RMG) and ERCOT Protocols</a:t>
            </a:r>
            <a:endParaRPr lang="en-US" sz="2200" dirty="0" smtClean="0"/>
          </a:p>
          <a:p>
            <a:pPr marL="742950" lvl="1" indent="-285750">
              <a:lnSpc>
                <a:spcPct val="90000"/>
              </a:lnSpc>
              <a:buClr>
                <a:schemeClr val="tx1"/>
              </a:buClr>
              <a:buFont typeface="Arial" pitchFamily="34" charset="0"/>
              <a:buChar char="•"/>
              <a:defRPr/>
            </a:pPr>
            <a:endParaRPr lang="en-US" sz="2200" dirty="0"/>
          </a:p>
          <a:p>
            <a:pPr marL="342900" indent="-342900">
              <a:buClrTx/>
              <a:buFont typeface="Arial" pitchFamily="34" charset="0"/>
              <a:buChar char="•"/>
            </a:pPr>
            <a:endParaRPr lang="en-US" sz="800" b="1" dirty="0"/>
          </a:p>
        </p:txBody>
      </p:sp>
    </p:spTree>
    <p:extLst>
      <p:ext uri="{BB962C8B-B14F-4D97-AF65-F5344CB8AC3E}">
        <p14:creationId xmlns:p14="http://schemas.microsoft.com/office/powerpoint/2010/main" val="12421584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lide Number Placeholder 5"/>
          <p:cNvSpPr txBox="1">
            <a:spLocks noGrp="1"/>
          </p:cNvSpPr>
          <p:nvPr/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404EFD66-638C-46E7-89A9-ED5B6C14A3E7}" type="slidenum">
              <a:rPr lang="en-US" sz="1400">
                <a:effectLst>
                  <a:outerShdw blurRad="38100" dist="38100" dir="2700000" algn="tl">
                    <a:srgbClr val="000000"/>
                  </a:outerShdw>
                </a:effectLst>
                <a:latin typeface="Arial" charset="0"/>
                <a:cs typeface="+mn-cs"/>
              </a:rPr>
              <a:pPr algn="r">
                <a:defRPr/>
              </a:pPr>
              <a:t>4</a:t>
            </a:fld>
            <a:endParaRPr lang="en-US" sz="1400" dirty="0">
              <a:effectLst>
                <a:outerShdw blurRad="38100" dist="38100" dir="2700000" algn="tl">
                  <a:srgbClr val="000000"/>
                </a:outerShdw>
              </a:effectLst>
              <a:latin typeface="Arial" charset="0"/>
              <a:cs typeface="+mn-cs"/>
            </a:endParaRPr>
          </a:p>
        </p:txBody>
      </p:sp>
      <p:sp>
        <p:nvSpPr>
          <p:cNvPr id="512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0" y="609600"/>
            <a:ext cx="8229600" cy="6096000"/>
          </a:xfr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/>
          <a:p>
            <a:pPr algn="ctr"/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5400" b="1" dirty="0">
                <a:solidFill>
                  <a:schemeClr val="tx1"/>
                </a:solidFill>
              </a:rPr>
              <a:t>Any questions</a:t>
            </a:r>
            <a:r>
              <a:rPr lang="en-US" sz="5400" b="1" dirty="0" smtClean="0">
                <a:solidFill>
                  <a:schemeClr val="tx1"/>
                </a:solidFill>
              </a:rPr>
              <a:t>?</a:t>
            </a:r>
            <a:br>
              <a:rPr lang="en-US" sz="5400" b="1" dirty="0" smtClean="0">
                <a:solidFill>
                  <a:schemeClr val="tx1"/>
                </a:solidFill>
              </a:rPr>
            </a:br>
            <a:r>
              <a:rPr lang="en-US" b="1" dirty="0">
                <a:solidFill>
                  <a:schemeClr val="tx1"/>
                </a:solidFill>
              </a:rPr>
              <a:t>Next Meeting </a:t>
            </a:r>
            <a:r>
              <a:rPr lang="en-US" b="1" dirty="0" smtClean="0">
                <a:solidFill>
                  <a:schemeClr val="tx1"/>
                </a:solidFill>
              </a:rPr>
              <a:t/>
            </a:r>
            <a:br>
              <a:rPr lang="en-US" b="1" dirty="0" smtClean="0">
                <a:solidFill>
                  <a:schemeClr val="tx1"/>
                </a:solidFill>
              </a:rPr>
            </a:br>
            <a:r>
              <a:rPr lang="en-US" b="1" dirty="0" smtClean="0">
                <a:solidFill>
                  <a:schemeClr val="tx1"/>
                </a:solidFill>
              </a:rPr>
              <a:t>February 13, </a:t>
            </a:r>
            <a:r>
              <a:rPr lang="en-US" b="1" dirty="0">
                <a:solidFill>
                  <a:schemeClr val="tx1"/>
                </a:solidFill>
              </a:rPr>
              <a:t>2018</a:t>
            </a:r>
            <a:r>
              <a:rPr lang="en-US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b="1" dirty="0" smtClean="0">
                <a:solidFill>
                  <a:schemeClr val="tx1"/>
                </a:solidFill>
                <a:effectLst/>
              </a:rPr>
            </a:br>
            <a:r>
              <a:rPr lang="en-US" sz="4800" b="1" dirty="0" smtClean="0">
                <a:solidFill>
                  <a:schemeClr val="tx1"/>
                </a:solidFill>
                <a:effectLst/>
              </a:rPr>
              <a:t/>
            </a:r>
            <a:br>
              <a:rPr lang="en-US" sz="4800" b="1" dirty="0" smtClean="0">
                <a:solidFill>
                  <a:schemeClr val="tx1"/>
                </a:solidFill>
                <a:effectLst/>
              </a:rPr>
            </a:br>
            <a:endParaRPr lang="en-US" sz="4800" b="1" dirty="0" smtClean="0">
              <a:solidFill>
                <a:schemeClr val="tx1"/>
              </a:solidFill>
              <a:effectLst/>
            </a:endParaRPr>
          </a:p>
        </p:txBody>
      </p:sp>
      <p:grpSp>
        <p:nvGrpSpPr>
          <p:cNvPr id="5" name="Group 4"/>
          <p:cNvGrpSpPr/>
          <p:nvPr/>
        </p:nvGrpSpPr>
        <p:grpSpPr>
          <a:xfrm>
            <a:off x="3429000" y="1636931"/>
            <a:ext cx="1303020" cy="1524000"/>
            <a:chOff x="304800" y="228600"/>
            <a:chExt cx="1303020" cy="1524000"/>
          </a:xfrm>
        </p:grpSpPr>
        <p:pic>
          <p:nvPicPr>
            <p:cNvPr id="6" name="Picture 5" descr="C:\Users\UA2525\AppData\Local\Microsoft\Windows\Temporary Internet Files\Content.IE5\33KRKYVU\texas[1].jpg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04800" y="228600"/>
              <a:ext cx="1303020" cy="1524000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7" name="TextBox 6"/>
            <p:cNvSpPr txBox="1"/>
            <p:nvPr/>
          </p:nvSpPr>
          <p:spPr>
            <a:xfrm>
              <a:off x="973901" y="838200"/>
              <a:ext cx="609600" cy="64633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TX SET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4188473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F491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alpha val="48000"/>
                <a:satMod val="105000"/>
              </a:scheme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1472</TotalTime>
  <Words>169</Words>
  <Application>Microsoft Office PowerPoint</Application>
  <PresentationFormat>On-screen Show (4:3)</PresentationFormat>
  <Paragraphs>28</Paragraphs>
  <Slides>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Flow</vt:lpstr>
      <vt:lpstr>Update to RMS</vt:lpstr>
      <vt:lpstr>2018 Goals</vt:lpstr>
      <vt:lpstr>Texas SET January 2018 Meeting</vt:lpstr>
      <vt:lpstr> Any questions? Next Meeting  February 13, 2018  </vt:lpstr>
    </vt:vector>
  </TitlesOfParts>
  <Company>PNMR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TNMP11092015</dc:creator>
  <cp:lastModifiedBy>TXSET01232017</cp:lastModifiedBy>
  <cp:revision>103</cp:revision>
  <dcterms:created xsi:type="dcterms:W3CDTF">2015-12-11T22:27:18Z</dcterms:created>
  <dcterms:modified xsi:type="dcterms:W3CDTF">2018-01-25T22:50:32Z</dcterms:modified>
</cp:coreProperties>
</file>