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1"/>
  </p:notesMasterIdLst>
  <p:handoutMasterIdLst>
    <p:handoutMasterId r:id="rId12"/>
  </p:handoutMasterIdLst>
  <p:sldIdLst>
    <p:sldId id="260" r:id="rId7"/>
    <p:sldId id="257" r:id="rId8"/>
    <p:sldId id="266" r:id="rId9"/>
    <p:sldId id="265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0745" autoAdjust="0"/>
    <p:restoredTop sz="94660"/>
  </p:normalViewPr>
  <p:slideViewPr>
    <p:cSldViewPr showGuides="1">
      <p:cViewPr varScale="1">
        <p:scale>
          <a:sx n="125" d="100"/>
          <a:sy n="125" d="100"/>
        </p:scale>
        <p:origin x="978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" Target="slides/slide1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4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2/2/2018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549475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43245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ERCOT Public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ERCOT Public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581400" y="1981200"/>
            <a:ext cx="5646034" cy="34470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kern="0" dirty="0">
                <a:solidFill>
                  <a:srgbClr val="000000"/>
                </a:solidFill>
                <a:latin typeface="Arial Black"/>
                <a:ea typeface="+mj-ea"/>
                <a:cs typeface="+mj-cs"/>
              </a:rPr>
              <a:t>Information Technology Report</a:t>
            </a:r>
            <a:endParaRPr lang="en-US" dirty="0" smtClean="0"/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endParaRPr lang="en-US" sz="2000" kern="0" dirty="0" smtClean="0">
              <a:solidFill>
                <a:srgbClr val="000000"/>
              </a:solidFill>
              <a:latin typeface="Arial Black" pitchFamily="34" charset="0"/>
            </a:endParaRP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 smtClean="0">
                <a:solidFill>
                  <a:srgbClr val="000000"/>
                </a:solidFill>
                <a:latin typeface="Arial Black" pitchFamily="34" charset="0"/>
              </a:rPr>
              <a:t>Dave </a:t>
            </a: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Pagliai</a:t>
            </a:r>
          </a:p>
          <a:p>
            <a:pPr lvl="0" fontAlgn="base">
              <a:spcBef>
                <a:spcPct val="20000"/>
              </a:spcBef>
              <a:spcAft>
                <a:spcPct val="0"/>
              </a:spcAft>
            </a:pPr>
            <a:r>
              <a:rPr lang="en-US" sz="2000" kern="0" dirty="0">
                <a:solidFill>
                  <a:srgbClr val="000000"/>
                </a:solidFill>
                <a:latin typeface="Arial Black" pitchFamily="34" charset="0"/>
              </a:rPr>
              <a:t>Manager, IT Support Services</a:t>
            </a:r>
          </a:p>
          <a:p>
            <a:endParaRPr lang="en-US" dirty="0" smtClean="0"/>
          </a:p>
          <a:p>
            <a:endParaRPr lang="en-US" dirty="0"/>
          </a:p>
          <a:p>
            <a:pPr lvl="0" defTabSz="457200"/>
            <a:r>
              <a:rPr lang="en-US" b="1" dirty="0">
                <a:solidFill>
                  <a:srgbClr val="000000"/>
                </a:solidFill>
              </a:rPr>
              <a:t>ERCOT </a:t>
            </a:r>
            <a:r>
              <a:rPr lang="en-US" b="1" dirty="0" smtClean="0">
                <a:solidFill>
                  <a:srgbClr val="000000"/>
                </a:solidFill>
              </a:rPr>
              <a:t>Public</a:t>
            </a:r>
          </a:p>
          <a:p>
            <a:pPr lvl="0" defTabSz="457200"/>
            <a:r>
              <a:rPr lang="en-US" b="1" dirty="0" smtClean="0">
                <a:solidFill>
                  <a:srgbClr val="000000"/>
                </a:solidFill>
              </a:rPr>
              <a:t>February 2018</a:t>
            </a:r>
          </a:p>
          <a:p>
            <a:pPr lvl="0" defTabSz="457200"/>
            <a:endParaRPr lang="en-US" b="1" dirty="0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Bef>
                <a:spcPts val="400"/>
              </a:spcBef>
              <a:buNone/>
              <a:defRPr/>
            </a:pPr>
            <a:r>
              <a:rPr lang="en-US" sz="1600" b="1" kern="0" dirty="0" smtClean="0">
                <a:solidFill>
                  <a:srgbClr val="000000"/>
                </a:solidFill>
              </a:rPr>
              <a:t>Service </a:t>
            </a:r>
            <a:r>
              <a:rPr lang="en-US" sz="1600" b="1" kern="0" dirty="0">
                <a:solidFill>
                  <a:srgbClr val="000000"/>
                </a:solidFill>
              </a:rPr>
              <a:t>Availability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 err="1">
                <a:solidFill>
                  <a:srgbClr val="000000"/>
                </a:solidFill>
              </a:rPr>
              <a:t>MarkeTrak</a:t>
            </a:r>
            <a:r>
              <a:rPr lang="en-US" sz="1600" kern="0" dirty="0">
                <a:solidFill>
                  <a:srgbClr val="000000"/>
                </a:solidFill>
              </a:rPr>
              <a:t> </a:t>
            </a:r>
            <a:r>
              <a:rPr lang="en-US" sz="1600" kern="0" dirty="0" smtClean="0">
                <a:solidFill>
                  <a:srgbClr val="000000"/>
                </a:solidFill>
              </a:rPr>
              <a:t>met all SLA targets</a:t>
            </a:r>
          </a:p>
          <a:p>
            <a:pPr lvl="1" eaLnBrk="0" fontAlgn="base" hangingPunct="0">
              <a:spcAft>
                <a:spcPct val="0"/>
              </a:spcAft>
              <a:buClr>
                <a:srgbClr val="00B050"/>
              </a:buClr>
              <a:buFont typeface="Wingdings" pitchFamily="2" charset="2"/>
              <a:buChar char="ü"/>
              <a:defRPr/>
            </a:pPr>
            <a:r>
              <a:rPr lang="en-US" sz="1600" kern="0" dirty="0">
                <a:solidFill>
                  <a:srgbClr val="000000"/>
                </a:solidFill>
              </a:rPr>
              <a:t>Retail Transaction Processing </a:t>
            </a:r>
            <a:r>
              <a:rPr lang="en-US" sz="1600" kern="0" dirty="0" smtClean="0">
                <a:solidFill>
                  <a:srgbClr val="000000"/>
                </a:solidFill>
              </a:rPr>
              <a:t>(non-core </a:t>
            </a:r>
            <a:r>
              <a:rPr lang="en-US" sz="1600" kern="0" dirty="0">
                <a:solidFill>
                  <a:srgbClr val="000000"/>
                </a:solidFill>
              </a:rPr>
              <a:t>hours) – </a:t>
            </a:r>
            <a:r>
              <a:rPr lang="en-US" sz="1600" kern="0" dirty="0" smtClean="0">
                <a:solidFill>
                  <a:srgbClr val="000000"/>
                </a:solidFill>
              </a:rPr>
              <a:t>99.80% </a:t>
            </a:r>
            <a:r>
              <a:rPr lang="en-US" sz="1600" kern="0" dirty="0">
                <a:solidFill>
                  <a:srgbClr val="000000"/>
                </a:solidFill>
              </a:rPr>
              <a:t>(</a:t>
            </a:r>
            <a:r>
              <a:rPr lang="en-US" sz="1600" kern="0" dirty="0" smtClean="0">
                <a:solidFill>
                  <a:srgbClr val="000000"/>
                </a:solidFill>
              </a:rPr>
              <a:t>99% </a:t>
            </a:r>
            <a:r>
              <a:rPr lang="en-US" sz="1600" kern="0" dirty="0">
                <a:solidFill>
                  <a:srgbClr val="000000"/>
                </a:solidFill>
              </a:rPr>
              <a:t>target)</a:t>
            </a:r>
          </a:p>
          <a:p>
            <a:pPr lvl="1" eaLnBrk="0" fontAlgn="base" hangingPunct="0">
              <a:spcAft>
                <a:spcPct val="0"/>
              </a:spcAft>
              <a:buClr>
                <a:srgbClr val="FF0000"/>
              </a:buClr>
              <a:buFont typeface="Arial" panose="020B0604020202020204" pitchFamily="34" charset="0"/>
              <a:buChar char="X"/>
              <a:defRPr/>
            </a:pPr>
            <a:r>
              <a:rPr lang="en-US" sz="1600" kern="0" dirty="0" smtClean="0">
                <a:solidFill>
                  <a:srgbClr val="000000"/>
                </a:solidFill>
              </a:rPr>
              <a:t>Retail </a:t>
            </a:r>
            <a:r>
              <a:rPr lang="en-US" sz="1600" kern="0" dirty="0">
                <a:solidFill>
                  <a:srgbClr val="000000"/>
                </a:solidFill>
              </a:rPr>
              <a:t>Transaction Processing (core hours) – </a:t>
            </a:r>
            <a:r>
              <a:rPr lang="en-US" sz="1600" kern="0" dirty="0" smtClean="0">
                <a:solidFill>
                  <a:srgbClr val="000000"/>
                </a:solidFill>
              </a:rPr>
              <a:t>98.73% </a:t>
            </a:r>
            <a:r>
              <a:rPr lang="en-US" sz="1600" kern="0" dirty="0">
                <a:solidFill>
                  <a:srgbClr val="000000"/>
                </a:solidFill>
              </a:rPr>
              <a:t>(99.9% target)</a:t>
            </a:r>
          </a:p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marL="0" lvl="0" indent="0" eaLnBrk="0" fontAlgn="base" hangingPunct="0">
              <a:spcAft>
                <a:spcPct val="0"/>
              </a:spcAft>
              <a:buNone/>
            </a:pPr>
            <a:r>
              <a:rPr lang="en-US" sz="1600" b="1" kern="0" dirty="0">
                <a:solidFill>
                  <a:srgbClr val="000000"/>
                </a:solidFill>
              </a:rPr>
              <a:t>Incidents &amp; Maintenance – </a:t>
            </a:r>
            <a:r>
              <a:rPr lang="en-US" sz="1600" b="1" kern="0" dirty="0" smtClean="0">
                <a:solidFill>
                  <a:srgbClr val="000000"/>
                </a:solidFill>
              </a:rPr>
              <a:t>January</a:t>
            </a: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01/18/18 –</a:t>
            </a:r>
            <a:r>
              <a:rPr lang="en-US" sz="1600" dirty="0" smtClean="0"/>
              <a:t> </a:t>
            </a:r>
            <a:r>
              <a:rPr lang="en-US" sz="1600" dirty="0"/>
              <a:t>ERCOT experienced an </a:t>
            </a:r>
            <a:r>
              <a:rPr lang="en-US" sz="1600" dirty="0" smtClean="0"/>
              <a:t>outage of Retail </a:t>
            </a:r>
            <a:r>
              <a:rPr lang="en-US" sz="1600" dirty="0"/>
              <a:t>Transaction Processing from 4:00 PM - 7:56 </a:t>
            </a:r>
            <a:r>
              <a:rPr lang="en-US" sz="1600" dirty="0" smtClean="0"/>
              <a:t>PM</a:t>
            </a:r>
          </a:p>
          <a:p>
            <a:pPr lvl="2" eaLnBrk="0" fontAlgn="base" hangingPunct="0">
              <a:spcAft>
                <a:spcPct val="0"/>
              </a:spcAft>
              <a:buFont typeface="Courier New" panose="02070309020205020404" pitchFamily="49" charset="0"/>
              <a:buChar char="o"/>
            </a:pPr>
            <a:r>
              <a:rPr lang="en-US" sz="1400" kern="0" dirty="0" err="1" smtClean="0">
                <a:solidFill>
                  <a:srgbClr val="000000"/>
                </a:solidFill>
              </a:rPr>
              <a:t>MarkeTrak</a:t>
            </a:r>
            <a:r>
              <a:rPr lang="en-US" sz="1400" kern="0" dirty="0" smtClean="0">
                <a:solidFill>
                  <a:srgbClr val="000000"/>
                </a:solidFill>
              </a:rPr>
              <a:t>, 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FindESIID</a:t>
            </a:r>
            <a:r>
              <a:rPr lang="en-US" sz="1400" kern="0" dirty="0" smtClean="0">
                <a:solidFill>
                  <a:srgbClr val="000000"/>
                </a:solidFill>
              </a:rPr>
              <a:t>, and </a:t>
            </a:r>
            <a:r>
              <a:rPr lang="en-US" sz="1400" kern="0" dirty="0" err="1" smtClean="0">
                <a:solidFill>
                  <a:srgbClr val="000000"/>
                </a:solidFill>
              </a:rPr>
              <a:t>FindTransaction</a:t>
            </a:r>
            <a:r>
              <a:rPr lang="en-US" sz="1400" kern="0" dirty="0" smtClean="0">
                <a:solidFill>
                  <a:srgbClr val="000000"/>
                </a:solidFill>
              </a:rPr>
              <a:t> were also unavailable for a portion of this time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01/19/18 </a:t>
            </a:r>
            <a:r>
              <a:rPr lang="en-US" sz="1600" dirty="0"/>
              <a:t>– ERCOT experienced degraded processing of retail transactions from 8:48 AM - 9:34 AM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01/24/18 </a:t>
            </a:r>
            <a:r>
              <a:rPr lang="en-US" sz="1600" dirty="0"/>
              <a:t>– ERCOT experienced an </a:t>
            </a:r>
            <a:r>
              <a:rPr lang="en-US" sz="1600" dirty="0" smtClean="0"/>
              <a:t>outage of </a:t>
            </a:r>
            <a:r>
              <a:rPr lang="en-US" sz="1600" dirty="0"/>
              <a:t>Retail Transaction Processing from 9:25 AM - 9:56 AM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01/25/18 </a:t>
            </a:r>
            <a:r>
              <a:rPr lang="en-US" sz="1600" dirty="0"/>
              <a:t>– ERCOT experienced errors in the processing of a subset of retail transactions.  As a result of reprocessing efforts, some duplicate transactions were sent to Market </a:t>
            </a:r>
            <a:r>
              <a:rPr lang="en-US" sz="1600"/>
              <a:t>Participants</a:t>
            </a:r>
            <a:r>
              <a:rPr lang="en-US" sz="1600" smtClean="0"/>
              <a:t>.</a:t>
            </a:r>
            <a:endParaRPr 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Incident Report Highlights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534400" cy="5410200"/>
          </a:xfrm>
        </p:spPr>
        <p:txBody>
          <a:bodyPr/>
          <a:lstStyle/>
          <a:p>
            <a:pPr marL="0" lvl="0" indent="0" eaLnBrk="0" fontAlgn="base" hangingPunct="0">
              <a:spcAft>
                <a:spcPct val="0"/>
              </a:spcAft>
              <a:buNone/>
            </a:pPr>
            <a:endParaRPr lang="en-US" sz="1600" b="1" kern="0" dirty="0">
              <a:solidFill>
                <a:srgbClr val="000000"/>
              </a:solidFill>
            </a:endParaRP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/>
              <a:t>01/27/18 – ERCOT experienced errors in the processing of retail transactions from approximately 7:00 a.m. </a:t>
            </a:r>
            <a:r>
              <a:rPr lang="en-US" sz="1600" dirty="0" smtClean="0"/>
              <a:t>- 11:00 p.m. </a:t>
            </a:r>
            <a:r>
              <a:rPr lang="en-US" sz="1600" dirty="0"/>
              <a:t>814 and 867 transactions were processing intermittently during this time frame</a:t>
            </a:r>
            <a:r>
              <a:rPr lang="en-US" sz="1600" dirty="0" smtClean="0"/>
              <a:t>.  Some transactions were able to be reprocessed.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dirty="0"/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r>
              <a:rPr lang="en-US" sz="1600" dirty="0" smtClean="0"/>
              <a:t>01/28/18 – Planned Maintenance (Site Failover – Retail Processing, </a:t>
            </a:r>
            <a:r>
              <a:rPr lang="en-US" sz="1600" dirty="0" err="1" smtClean="0"/>
              <a:t>MarkeTrak</a:t>
            </a:r>
            <a:r>
              <a:rPr lang="en-US" sz="1600" dirty="0" smtClean="0"/>
              <a:t>, </a:t>
            </a:r>
            <a:r>
              <a:rPr lang="en-US" sz="1600" dirty="0" err="1" smtClean="0"/>
              <a:t>FindESIID</a:t>
            </a:r>
            <a:r>
              <a:rPr lang="en-US" sz="1600" dirty="0" smtClean="0"/>
              <a:t>, </a:t>
            </a:r>
            <a:r>
              <a:rPr lang="en-US" sz="1600" dirty="0" err="1" smtClean="0"/>
              <a:t>FindTransaction</a:t>
            </a:r>
            <a:r>
              <a:rPr lang="en-US" sz="1600" dirty="0" smtClean="0"/>
              <a:t>)</a:t>
            </a:r>
          </a:p>
          <a:p>
            <a:pPr lvl="1" eaLnBrk="0" fontAlgn="base" hangingPunct="0">
              <a:spcAft>
                <a:spcPct val="0"/>
              </a:spcAft>
              <a:buFont typeface="Wingdings" panose="05000000000000000000" pitchFamily="2" charset="2"/>
              <a:buChar char="§"/>
            </a:pPr>
            <a:endParaRPr lang="en-US" sz="1600" kern="0" dirty="0" smtClean="0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9747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sz="2400" dirty="0"/>
              <a:t>MarkeTrak Performance</a:t>
            </a:r>
            <a:endParaRPr lang="en-US" sz="2400" b="1" dirty="0">
              <a:solidFill>
                <a:schemeClr val="accent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4</a:t>
            </a:fld>
            <a:endParaRPr lang="en-US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04800" y="1676400"/>
            <a:ext cx="8534400" cy="18961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318996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1BECF69A8095C47A5FDC36D937BFC94" ma:contentTypeVersion="0" ma:contentTypeDescription="Create a new document." ma:contentTypeScope="" ma:versionID="51e0dcd167c135bf5b35199a55219b83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02D59BFD-3285-42FC-81D0-65AF7FBCF5D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schemas.microsoft.com/office/2006/metadata/properties"/>
    <ds:schemaRef ds:uri="http://purl.org/dc/dcmitype/"/>
    <ds:schemaRef ds:uri="http://purl.org/dc/terms/"/>
    <ds:schemaRef ds:uri="c34af464-7aa1-4edd-9be4-83dffc1cb926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http://schemas.microsoft.com/office/infopath/2007/PartnerControls"/>
    <ds:schemaRef ds:uri="http://www.w3.org/XML/1998/namespace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722</TotalTime>
  <Words>206</Words>
  <Application>Microsoft Office PowerPoint</Application>
  <PresentationFormat>On-screen Show (4:3)</PresentationFormat>
  <Paragraphs>32</Paragraphs>
  <Slides>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3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Courier New</vt:lpstr>
      <vt:lpstr>Wingdings</vt:lpstr>
      <vt:lpstr>1_Custom Design</vt:lpstr>
      <vt:lpstr>Office Theme</vt:lpstr>
      <vt:lpstr>Custom Design</vt:lpstr>
      <vt:lpstr>PowerPoint Presentation</vt:lpstr>
      <vt:lpstr>Incident Report Highlights</vt:lpstr>
      <vt:lpstr>Incident Report Highlights</vt:lpstr>
      <vt:lpstr>MarkeTrak Performance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Pagliai, Dave</cp:lastModifiedBy>
  <cp:revision>69</cp:revision>
  <cp:lastPrinted>2016-01-21T20:53:15Z</cp:lastPrinted>
  <dcterms:created xsi:type="dcterms:W3CDTF">2016-01-21T15:20:31Z</dcterms:created>
  <dcterms:modified xsi:type="dcterms:W3CDTF">2018-02-02T23:39:55Z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0x01010021BECF69A8095C47A5FDC36D937BFC94</vt:lpwstr>
  </property>
</Properties>
</file>