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Override1.xml" ContentType="application/vnd.openxmlformats-officedocument.themeOverride+xml"/>
  <Override PartName="/ppt/theme/themeOverride2.xml" ContentType="application/vnd.openxmlformats-officedocument.themeOverride+xml"/>
  <Override PartName="/ppt/theme/themeOverride3.xml" ContentType="application/vnd.openxmlformats-officedocument.themeOverride+xml"/>
  <Override PartName="/ppt/theme/themeOverride4.xml" ContentType="application/vnd.openxmlformats-officedocument.themeOverrid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906" r:id="rId2"/>
  </p:sldMasterIdLst>
  <p:notesMasterIdLst>
    <p:notesMasterId r:id="rId10"/>
  </p:notesMasterIdLst>
  <p:sldIdLst>
    <p:sldId id="256" r:id="rId3"/>
    <p:sldId id="270" r:id="rId4"/>
    <p:sldId id="281" r:id="rId5"/>
    <p:sldId id="279" r:id="rId6"/>
    <p:sldId id="280" r:id="rId7"/>
    <p:sldId id="261" r:id="rId8"/>
    <p:sldId id="262" r:id="rId9"/>
  </p:sldIdLst>
  <p:sldSz cx="9144000" cy="6858000" type="screen4x3"/>
  <p:notesSz cx="7010400" cy="92964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Lucida Sans Unicode" pitchFamily="34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875" autoAdjust="0"/>
    <p:restoredTop sz="94532" autoAdjust="0"/>
  </p:normalViewPr>
  <p:slideViewPr>
    <p:cSldViewPr>
      <p:cViewPr varScale="1">
        <p:scale>
          <a:sx n="108" d="100"/>
          <a:sy n="108" d="100"/>
        </p:scale>
        <p:origin x="1746" y="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38372" cy="464820"/>
          </a:xfrm>
          <a:prstGeom prst="rect">
            <a:avLst/>
          </a:prstGeom>
        </p:spPr>
        <p:txBody>
          <a:bodyPr vert="horz" lIns="93151" tIns="46575" rIns="93151" bIns="46575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437" y="0"/>
            <a:ext cx="3038372" cy="464820"/>
          </a:xfrm>
          <a:prstGeom prst="rect">
            <a:avLst/>
          </a:prstGeom>
        </p:spPr>
        <p:txBody>
          <a:bodyPr vert="horz" lIns="93151" tIns="46575" rIns="93151" bIns="46575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D03101AC-D26F-4973-A895-0130FEC505A5}" type="datetimeFigureOut">
              <a:rPr lang="en-US"/>
              <a:pPr>
                <a:defRPr/>
              </a:pPr>
              <a:t>1/30/2018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51" tIns="46575" rIns="93151" bIns="46575" rtlCol="0" anchor="ctr"/>
          <a:lstStyle/>
          <a:p>
            <a:pPr lvl="0"/>
            <a:endParaRPr lang="en-US" noProof="0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51" tIns="46575" rIns="93151" bIns="46575" rtlCol="0"/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1" y="8829989"/>
            <a:ext cx="3038372" cy="464820"/>
          </a:xfrm>
          <a:prstGeom prst="rect">
            <a:avLst/>
          </a:prstGeom>
        </p:spPr>
        <p:txBody>
          <a:bodyPr vert="horz" lIns="93151" tIns="46575" rIns="93151" bIns="46575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437" y="8829989"/>
            <a:ext cx="3038372" cy="464820"/>
          </a:xfrm>
          <a:prstGeom prst="rect">
            <a:avLst/>
          </a:prstGeom>
        </p:spPr>
        <p:txBody>
          <a:bodyPr vert="horz" lIns="93151" tIns="46575" rIns="93151" bIns="46575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7CBB6702-E691-478F-AD30-863CD4C8AFF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736182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2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3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4.xml"/><Relationship Id="rId4" Type="http://schemas.openxmlformats.org/officeDocument/2006/relationships/image" Target="../media/image1.jpeg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ight Triangle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grpSp>
        <p:nvGrpSpPr>
          <p:cNvPr id="5" name="Group 15"/>
          <p:cNvGrpSpPr>
            <a:grpSpLocks/>
          </p:cNvGrpSpPr>
          <p:nvPr/>
        </p:nvGrpSpPr>
        <p:grpSpPr bwMode="auto">
          <a:xfrm>
            <a:off x="-3174" y="4953000"/>
            <a:ext cx="9147175" cy="1911350"/>
            <a:chOff x="-3765" y="4832896"/>
            <a:chExt cx="9147765" cy="2032192"/>
          </a:xfrm>
        </p:grpSpPr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latin typeface="+mn-lt"/>
                <a:cs typeface="+mn-cs"/>
              </a:endParaRPr>
            </a:p>
          </p:txBody>
        </p:sp>
        <p:sp>
          <p:nvSpPr>
            <p:cNvPr id="7" name="Freeform 18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/>
              <a:gdLst>
                <a:gd name="T0" fmla="*/ 0 w 5760"/>
                <a:gd name="T1" fmla="*/ 0 h 528"/>
                <a:gd name="T2" fmla="*/ 2147483647 w 5760"/>
                <a:gd name="T3" fmla="*/ 0 h 528"/>
                <a:gd name="T4" fmla="*/ 2147483647 w 5760"/>
                <a:gd name="T5" fmla="*/ 2147483647 h 528"/>
                <a:gd name="T6" fmla="*/ 2147483647 w 5760"/>
                <a:gd name="T7" fmla="*/ 0 h 528"/>
                <a:gd name="T8" fmla="*/ 0 60000 65536"/>
                <a:gd name="T9" fmla="*/ 0 60000 65536"/>
                <a:gd name="T10" fmla="*/ 0 60000 65536"/>
                <a:gd name="T11" fmla="*/ 0 60000 65536"/>
                <a:gd name="T12" fmla="*/ 0 w 5760"/>
                <a:gd name="T13" fmla="*/ 0 h 528"/>
                <a:gd name="T14" fmla="*/ 5760 w 5760"/>
                <a:gd name="T15" fmla="*/ 528 h 528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 cap="flat" cmpd="sng" algn="ctr">
                  <a:solidFill>
                    <a:srgbClr val="000000"/>
                  </a:solidFill>
                  <a:prstDash val="solid"/>
                  <a:round/>
                  <a:headEnd type="none" w="med" len="med"/>
                  <a:tailEnd type="none" w="med" len="med"/>
                </a14:hiddenLine>
              </a:ext>
            </a:extLst>
          </p:spPr>
          <p:txBody>
            <a:bodyPr/>
            <a:lstStyle/>
            <a:p>
              <a:endParaRPr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/>
            </a:p>
          </p:txBody>
        </p:sp>
        <p:cxnSp>
          <p:nvCxnSpPr>
            <p:cNvPr id="10" name="Straight Connector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5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11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C7C3CBBD-B26E-43E9-90A1-86A671B06D3F}" type="datetime1">
              <a:rPr lang="en-US"/>
              <a:pPr>
                <a:defRPr/>
              </a:pPr>
              <a:t>1/30/2018</a:t>
            </a:fld>
            <a:endParaRPr lang="en-US" dirty="0"/>
          </a:p>
        </p:txBody>
      </p:sp>
      <p:sp>
        <p:nvSpPr>
          <p:cNvPr id="12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77992F04-AD4F-4FF3-AFF2-77D2FC58CF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07313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33"/>
            <a:ext cx="8229600" cy="4386071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E8C476D-167C-4CE1-9A48-ADC59739DBEA}" type="datetime1">
              <a:rPr lang="en-US"/>
              <a:pPr>
                <a:defRPr/>
              </a:pPr>
              <a:t>1/30/2018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50FB7B-6B34-43A1-8A08-271D9F06676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412690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4"/>
            <a:ext cx="1777470" cy="5592761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BBB378B-502D-4ADD-9C39-6CDF7F4301CC}" type="datetime1">
              <a:rPr lang="en-US"/>
              <a:pPr>
                <a:defRPr/>
              </a:pPr>
              <a:t>1/30/2018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34F828-3863-4A7D-BAA6-A32B10A6376E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83960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6289" y="2130430"/>
            <a:ext cx="7771423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357" y="3886200"/>
            <a:ext cx="6401288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CFFC1EF-BBCE-4823-A225-CE6DBBBE0A1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4424EBD-E13E-478A-8843-EF1F5D4B0F2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1/30/2018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395110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F163EFC-C947-4978-B298-04A2BF603432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65E4EE1-E75B-4723-96C9-C3C9C18AB6D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1/30/2018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202115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925" y="4406905"/>
            <a:ext cx="7771423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925" y="2906713"/>
            <a:ext cx="7771423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66505-B161-4BDD-A11B-CF12D21FFF8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A04878D-0F9C-41B9-8CCE-A1D64CAEB8F5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1/30/2018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8591065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83173" y="1863725"/>
            <a:ext cx="4283808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4212" y="1863725"/>
            <a:ext cx="4285029" cy="44910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BEB011-61E0-45D6-B902-AB7297DD7240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71AD106-BE79-4239-9970-719F296C3F7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1/30/2018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4396048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4638"/>
            <a:ext cx="8230577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6713" y="1535113"/>
            <a:ext cx="404079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6713" y="2174875"/>
            <a:ext cx="404079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272" y="1535113"/>
            <a:ext cx="4042019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272" y="2174875"/>
            <a:ext cx="4042019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279B77-850F-40D9-9DE3-FD907E21EB6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8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AF905DA-59AB-4D47-8680-4736641EAFD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1/30/2018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555318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CE9D54-7CF0-494C-B0FF-C678D01D586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9D646C2-BAFB-430C-B5F9-D0407ECF0282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1/30/2018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959930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D0A9D15-6AD5-4E7F-8829-3A2A455B323B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3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6A3F20-15F6-4A75-AF67-81AA9AAE863D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1/30/2018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65151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6712" y="273050"/>
            <a:ext cx="300892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540" y="273055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6712" y="1435103"/>
            <a:ext cx="300892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CA80012-20C7-4582-A96F-DB4DF81A3666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AA404E5-97E3-4BFE-BD74-DDF460A6C8DC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1/30/2018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5917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4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A5F1A4-D06F-4A1A-BC17-1255EDCCCD48}" type="datetime1">
              <a:rPr lang="en-US"/>
              <a:pPr>
                <a:defRPr/>
              </a:pPr>
              <a:t>1/30/2018</a:t>
            </a:fld>
            <a:endParaRPr lang="en-US" dirty="0"/>
          </a:p>
        </p:txBody>
      </p:sp>
      <p:sp>
        <p:nvSpPr>
          <p:cNvPr id="5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4139A6-CD8A-436C-892A-681EACA973A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02275966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656" y="4800600"/>
            <a:ext cx="5486645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656" y="612775"/>
            <a:ext cx="5486645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656" y="5367338"/>
            <a:ext cx="5486645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5A842D-0426-4C3D-B27F-577349F27674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6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001BC0-5D60-4571-A477-822E4A9685C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1/30/2018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54999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71AE529-F1A1-4405-8C24-7FD399AA805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DD6B13-B539-4084-A2CF-3F6CFDCE4327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1/30/2018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3104099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98029" y="457205"/>
            <a:ext cx="2171212" cy="5897563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83176" y="457205"/>
            <a:ext cx="6397625" cy="5897563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36885F-5CFA-45A9-950E-F458DAFE87E7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5" name="Rectangle 8"/>
          <p:cNvSpPr>
            <a:spLocks noGrp="1" noChangeArrowheads="1"/>
          </p:cNvSpPr>
          <p:nvPr>
            <p:ph type="dt" sz="half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5AFE122-51F0-4BFD-946E-8BC56C5C7316}" type="datetime1">
              <a:rPr lang="en-US" altLang="en-US">
                <a:solidFill>
                  <a:srgbClr val="000000"/>
                </a:solidFill>
              </a:rPr>
              <a:pPr>
                <a:defRPr/>
              </a:pPr>
              <a:t>1/30/2018</a:t>
            </a:fld>
            <a:endParaRPr lang="en-US" alt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517828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hevron 3"/>
          <p:cNvSpPr/>
          <p:nvPr/>
        </p:nvSpPr>
        <p:spPr>
          <a:xfrm>
            <a:off x="3636964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5" name="Chevron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9B4CA8A-0D75-4E83-8A60-E7BE551BF945}" type="datetime1">
              <a:rPr lang="en-US"/>
              <a:pPr>
                <a:defRPr/>
              </a:pPr>
              <a:t>1/30/2018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F2F35A8-63EA-4481-9129-A6DBBEEBD89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81315277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3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32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2BA0389E-AD8E-4F74-A13E-DC71B9A62ADD}" type="datetime1">
              <a:rPr lang="en-US"/>
              <a:pPr>
                <a:defRPr/>
              </a:pPr>
              <a:t>1/30/2018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39C3ED6-3C56-4729-B9B4-B70FE2B17C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195231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8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1444298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56E27C8A-257A-43C6-B99D-AABF67475200}" type="datetime1">
              <a:rPr lang="en-US"/>
              <a:pPr>
                <a:defRPr/>
              </a:pPr>
              <a:t>1/30/2018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B718626-B00A-4501-8726-035CF974936D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204991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5F38301-5A8E-489C-A227-A47A27DD7DF7}" type="datetime1">
              <a:rPr lang="en-US"/>
              <a:pPr>
                <a:defRPr/>
              </a:pPr>
              <a:t>1/30/2018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C3734CF-CEFB-4896-BFCF-FB9713690D4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4416385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886C2D7-CFF2-4154-8194-B211DA8DFDA6}" type="datetime1">
              <a:rPr lang="en-US"/>
              <a:pPr>
                <a:defRPr/>
              </a:pPr>
              <a:t>1/30/2018</a:t>
            </a:fld>
            <a:endParaRPr lang="en-US" dirty="0"/>
          </a:p>
        </p:txBody>
      </p:sp>
      <p:sp>
        <p:nvSpPr>
          <p:cNvPr id="3" name="Footer Placeholder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3EBE1D-087E-4D8F-843D-044D19102F57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4358146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5382E0-9A64-4540-80FF-6899856DAEBE}" type="datetime1">
              <a:rPr lang="en-US"/>
              <a:pPr>
                <a:defRPr/>
              </a:pPr>
              <a:t>1/30/2018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95AD0FF-BD21-4C71-84BB-6CC74EF3E33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31959142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reeform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6" name="Freeform 15"/>
          <p:cNvSpPr>
            <a:spLocks/>
          </p:cNvSpPr>
          <p:nvPr/>
        </p:nvSpPr>
        <p:spPr bwMode="auto">
          <a:xfrm>
            <a:off x="485776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7" name="Right Triangle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4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8" name="Straight Connector 7"/>
          <p:cNvCxnSpPr/>
          <p:nvPr/>
        </p:nvCxnSpPr>
        <p:spPr>
          <a:xfrm>
            <a:off x="-9237" y="5787742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Chevron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10" name="Chevron 9"/>
          <p:cNvSpPr/>
          <p:nvPr/>
        </p:nvSpPr>
        <p:spPr>
          <a:xfrm>
            <a:off x="8477252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en-US" noProof="0" dirty="0"/>
              <a:t>Click icon to add picture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en-US"/>
              <a:t>Click to edit Master title style</a:t>
            </a:r>
          </a:p>
        </p:txBody>
      </p:sp>
      <p:sp>
        <p:nvSpPr>
          <p:cNvPr id="11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38C9F548-AEFC-4F6A-BCE9-5FB6783DEF49}" type="datetime1">
              <a:rPr lang="en-US"/>
              <a:pPr>
                <a:defRPr/>
              </a:pPr>
              <a:t>1/30/2018</a:t>
            </a:fld>
            <a:endParaRPr lang="en-US" dirty="0"/>
          </a:p>
        </p:txBody>
      </p:sp>
      <p:sp>
        <p:nvSpPr>
          <p:cNvPr id="12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3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3DE2C2B-2C19-4412-9FE7-3742CDEB21F0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01644858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4.pn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>
              <a:latin typeface="+mn-lt"/>
              <a:cs typeface="+mn-cs"/>
            </a:endParaRPr>
          </a:p>
        </p:txBody>
      </p:sp>
      <p:sp>
        <p:nvSpPr>
          <p:cNvPr id="1027" name="Freeform 11"/>
          <p:cNvSpPr>
            <a:spLocks/>
          </p:cNvSpPr>
          <p:nvPr/>
        </p:nvSpPr>
        <p:spPr bwMode="auto">
          <a:xfrm>
            <a:off x="485776" y="5938838"/>
            <a:ext cx="3690938" cy="933450"/>
          </a:xfrm>
          <a:custGeom>
            <a:avLst/>
            <a:gdLst>
              <a:gd name="T0" fmla="*/ 0 w 5591"/>
              <a:gd name="T1" fmla="*/ 0 h 588"/>
              <a:gd name="T2" fmla="*/ 2147483647 w 5591"/>
              <a:gd name="T3" fmla="*/ 0 h 588"/>
              <a:gd name="T4" fmla="*/ 2147483647 w 5591"/>
              <a:gd name="T5" fmla="*/ 2147483647 h 588"/>
              <a:gd name="T6" fmla="*/ 2147483647 w 5591"/>
              <a:gd name="T7" fmla="*/ 0 h 588"/>
              <a:gd name="T8" fmla="*/ 0 60000 65536"/>
              <a:gd name="T9" fmla="*/ 0 60000 65536"/>
              <a:gd name="T10" fmla="*/ 0 60000 65536"/>
              <a:gd name="T11" fmla="*/ 0 60000 65536"/>
              <a:gd name="T12" fmla="*/ 0 w 5591"/>
              <a:gd name="T13" fmla="*/ 0 h 588"/>
              <a:gd name="T14" fmla="*/ 5591 w 5591"/>
              <a:gd name="T15" fmla="*/ 588 h 588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 cap="flat" cmpd="sng" algn="ctr">
                <a:solidFill>
                  <a:srgbClr val="000000"/>
                </a:solidFill>
                <a:prstDash val="solid"/>
                <a:round/>
                <a:headEnd type="none" w="med" len="med"/>
                <a:tailEnd type="none" w="med" len="med"/>
              </a14:hiddenLine>
            </a:ext>
          </a:extLst>
        </p:spPr>
        <p:txBody>
          <a:bodyPr/>
          <a:lstStyle/>
          <a:p>
            <a:endParaRPr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dirty="0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42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1033" name="Text Placeholder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text styles</a:t>
            </a:r>
          </a:p>
          <a:p>
            <a:pPr lvl="1"/>
            <a:r>
              <a:rPr lang="en-US" altLang="en-US"/>
              <a:t>Second level</a:t>
            </a:r>
          </a:p>
          <a:p>
            <a:pPr lvl="2"/>
            <a:r>
              <a:rPr lang="en-US" altLang="en-US"/>
              <a:t>Third level</a:t>
            </a:r>
          </a:p>
          <a:p>
            <a:pPr lvl="3"/>
            <a:r>
              <a:rPr lang="en-US" altLang="en-US"/>
              <a:t>Fourth level</a:t>
            </a:r>
          </a:p>
          <a:p>
            <a:pPr lvl="4"/>
            <a:r>
              <a:rPr lang="en-US" altLang="en-US"/>
              <a:t>Fifth level</a:t>
            </a:r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825" y="6408742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88C52F7D-E4AC-482C-8EE9-10628A77AFDA}" type="datetime1">
              <a:rPr lang="en-US"/>
              <a:pPr>
                <a:defRPr/>
              </a:pPr>
              <a:t>1/30/2018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79915" y="6408742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113" y="6408742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fontAlgn="auto" latinLnBrk="0" hangingPunct="1">
              <a:spcBef>
                <a:spcPts val="0"/>
              </a:spcBef>
              <a:spcAft>
                <a:spcPts val="0"/>
              </a:spcAft>
              <a:defRPr kumimoji="0" sz="1000" b="0">
                <a:solidFill>
                  <a:schemeClr val="tx1"/>
                </a:solidFill>
                <a:latin typeface="+mn-lt"/>
                <a:cs typeface="+mn-cs"/>
              </a:defRPr>
            </a:lvl1pPr>
            <a:extLst/>
          </a:lstStyle>
          <a:p>
            <a:pPr>
              <a:defRPr/>
            </a:pPr>
            <a:fld id="{2FA53E04-7DDC-4961-99B9-D17D66CE8A7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99" r:id="rId1"/>
    <p:sldLayoutId id="2147483895" r:id="rId2"/>
    <p:sldLayoutId id="2147483900" r:id="rId3"/>
    <p:sldLayoutId id="2147483901" r:id="rId4"/>
    <p:sldLayoutId id="2147483902" r:id="rId5"/>
    <p:sldLayoutId id="2147483903" r:id="rId6"/>
    <p:sldLayoutId id="2147483896" r:id="rId7"/>
    <p:sldLayoutId id="2147483904" r:id="rId8"/>
    <p:sldLayoutId id="2147483905" r:id="rId9"/>
    <p:sldLayoutId id="2147483897" r:id="rId10"/>
    <p:sldLayoutId id="2147483898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83173" y="457205"/>
            <a:ext cx="8686068" cy="511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83173" y="1863725"/>
            <a:ext cx="8686068" cy="4491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en-US" dirty="0"/>
              <a:t>Click to edit Master text styles</a:t>
            </a:r>
          </a:p>
          <a:p>
            <a:pPr lvl="1"/>
            <a:r>
              <a:rPr lang="en-US" altLang="en-US" dirty="0"/>
              <a:t>Second level</a:t>
            </a:r>
          </a:p>
          <a:p>
            <a:pPr lvl="2"/>
            <a:r>
              <a:rPr lang="en-US" altLang="en-US" dirty="0"/>
              <a:t>Third level</a:t>
            </a:r>
          </a:p>
        </p:txBody>
      </p:sp>
      <p:sp>
        <p:nvSpPr>
          <p:cNvPr id="1028" name="Line 4"/>
          <p:cNvSpPr>
            <a:spLocks noChangeShapeType="1"/>
          </p:cNvSpPr>
          <p:nvPr/>
        </p:nvSpPr>
        <p:spPr bwMode="auto">
          <a:xfrm flipV="1">
            <a:off x="293079" y="968375"/>
            <a:ext cx="8594481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</p:spPr>
        <p:txBody>
          <a:bodyPr/>
          <a:lstStyle/>
          <a:p>
            <a:pPr algn="ctr">
              <a:defRPr/>
            </a:pPr>
            <a:endParaRPr 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448518" name="Rectangle 6"/>
          <p:cNvSpPr>
            <a:spLocks noGrp="1" noChangeArrowheads="1"/>
          </p:cNvSpPr>
          <p:nvPr>
            <p:ph type="sldNum" sz="quarter" idx="4"/>
          </p:nvPr>
        </p:nvSpPr>
        <p:spPr bwMode="black">
          <a:xfrm>
            <a:off x="175846" y="6553200"/>
            <a:ext cx="366346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 eaLnBrk="1" hangingPunct="1">
              <a:spcBef>
                <a:spcPct val="0"/>
              </a:spcBef>
              <a:defRPr sz="800">
                <a:latin typeface="+mn-lt"/>
                <a:cs typeface="+mn-cs"/>
              </a:defRPr>
            </a:lvl1pPr>
          </a:lstStyle>
          <a:p>
            <a:pPr>
              <a:defRPr/>
            </a:pPr>
            <a:fld id="{D698C850-EE6C-4C99-BF89-30256EE745F8}" type="slidenum">
              <a:rPr lang="en-US">
                <a:solidFill>
                  <a:srgbClr val="000000"/>
                </a:solidFill>
              </a:rPr>
              <a:pPr>
                <a:defRPr/>
              </a:pPr>
              <a:t>‹#›</a:t>
            </a:fld>
            <a:endParaRPr lang="en-US">
              <a:solidFill>
                <a:srgbClr val="000000"/>
              </a:solidFill>
            </a:endParaRPr>
          </a:p>
        </p:txBody>
      </p:sp>
      <p:sp>
        <p:nvSpPr>
          <p:cNvPr id="448520" name="Rectangle 8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527540" y="6553200"/>
            <a:ext cx="1005010" cy="184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algn="l">
              <a:defRPr sz="800"/>
            </a:lvl1pPr>
          </a:lstStyle>
          <a:p>
            <a:pPr>
              <a:defRPr/>
            </a:pPr>
            <a:fld id="{3510AAFF-23FC-48F1-BB03-522193471CA7}" type="datetime1">
              <a:rPr lang="en-US" altLang="en-US">
                <a:solidFill>
                  <a:srgbClr val="000000"/>
                </a:solidFill>
                <a:latin typeface="Arial" charset="0"/>
              </a:rPr>
              <a:pPr>
                <a:defRPr/>
              </a:pPr>
              <a:t>1/30/2018</a:t>
            </a:fld>
            <a:endParaRPr lang="en-US" altLang="en-US">
              <a:solidFill>
                <a:srgbClr val="000000"/>
              </a:solidFill>
              <a:latin typeface="Arial" charset="0"/>
            </a:endParaRPr>
          </a:p>
        </p:txBody>
      </p:sp>
      <p:sp>
        <p:nvSpPr>
          <p:cNvPr id="98315" name="Text Box 5"/>
          <p:cNvSpPr txBox="1">
            <a:spLocks noChangeArrowheads="1"/>
          </p:cNvSpPr>
          <p:nvPr/>
        </p:nvSpPr>
        <p:spPr bwMode="auto">
          <a:xfrm>
            <a:off x="1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rgbClr val="FFFFFF"/>
                </a:solidFill>
              </a:rPr>
              <a:t>3</a:t>
            </a:r>
            <a:r>
              <a:rPr lang="en-US" sz="800" baseline="30000">
                <a:solidFill>
                  <a:srgbClr val="FFFFFF"/>
                </a:solidFill>
              </a:rPr>
              <a:t>rd</a:t>
            </a:r>
            <a:r>
              <a:rPr lang="en-US" sz="800">
                <a:solidFill>
                  <a:srgbClr val="FFFFFF"/>
                </a:solidFill>
              </a:rPr>
              <a:t> Party Registration &amp;</a:t>
            </a:r>
            <a:br>
              <a:rPr lang="en-US" sz="800">
                <a:solidFill>
                  <a:srgbClr val="FFFFFF"/>
                </a:solidFill>
              </a:rPr>
            </a:br>
            <a:r>
              <a:rPr lang="en-US" sz="800">
                <a:solidFill>
                  <a:srgbClr val="FFFFFF"/>
                </a:solidFill>
              </a:rPr>
              <a:t>Account Management</a:t>
            </a:r>
            <a:endParaRPr lang="en-US" sz="800" b="1">
              <a:solidFill>
                <a:srgbClr val="FFFFFF"/>
              </a:solidFill>
            </a:endParaRPr>
          </a:p>
        </p:txBody>
      </p:sp>
      <p:sp>
        <p:nvSpPr>
          <p:cNvPr id="98316" name="Text Box 5"/>
          <p:cNvSpPr txBox="1">
            <a:spLocks noChangeArrowheads="1"/>
          </p:cNvSpPr>
          <p:nvPr/>
        </p:nvSpPr>
        <p:spPr bwMode="auto">
          <a:xfrm>
            <a:off x="1" y="90488"/>
            <a:ext cx="1440962" cy="3365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9pPr>
          </a:lstStyle>
          <a:p>
            <a:pPr eaLnBrk="0" hangingPunct="0">
              <a:spcBef>
                <a:spcPct val="35000"/>
              </a:spcBef>
              <a:buClr>
                <a:srgbClr val="7889FB"/>
              </a:buClr>
              <a:buFont typeface="Wingdings" pitchFamily="2" charset="2"/>
              <a:buNone/>
              <a:defRPr/>
            </a:pPr>
            <a:r>
              <a:rPr lang="en-US" sz="800">
                <a:solidFill>
                  <a:srgbClr val="FFFFFF"/>
                </a:solidFill>
              </a:rPr>
              <a:t>3</a:t>
            </a:r>
            <a:r>
              <a:rPr lang="en-US" sz="800" baseline="30000">
                <a:solidFill>
                  <a:srgbClr val="FFFFFF"/>
                </a:solidFill>
              </a:rPr>
              <a:t>rd</a:t>
            </a:r>
            <a:r>
              <a:rPr lang="en-US" sz="800">
                <a:solidFill>
                  <a:srgbClr val="FFFFFF"/>
                </a:solidFill>
              </a:rPr>
              <a:t> Party Registration &amp;</a:t>
            </a:r>
            <a:br>
              <a:rPr lang="en-US" sz="800">
                <a:solidFill>
                  <a:srgbClr val="FFFFFF"/>
                </a:solidFill>
              </a:rPr>
            </a:br>
            <a:r>
              <a:rPr lang="en-US" sz="800">
                <a:solidFill>
                  <a:srgbClr val="FFFFFF"/>
                </a:solidFill>
              </a:rPr>
              <a:t>Account Management</a:t>
            </a:r>
            <a:endParaRPr lang="en-US" sz="800" b="1">
              <a:solidFill>
                <a:srgbClr val="FFFFFF"/>
              </a:solidFill>
            </a:endParaRPr>
          </a:p>
        </p:txBody>
      </p:sp>
      <p:pic>
        <p:nvPicPr>
          <p:cNvPr id="1036" name="Picture 8" descr="SMT Logo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156310" y="152405"/>
            <a:ext cx="957385" cy="358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7229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07" r:id="rId1"/>
    <p:sldLayoutId id="2147483908" r:id="rId2"/>
    <p:sldLayoutId id="2147483909" r:id="rId3"/>
    <p:sldLayoutId id="2147483910" r:id="rId4"/>
    <p:sldLayoutId id="2147483911" r:id="rId5"/>
    <p:sldLayoutId id="2147483912" r:id="rId6"/>
    <p:sldLayoutId id="2147483913" r:id="rId7"/>
    <p:sldLayoutId id="2147483914" r:id="rId8"/>
    <p:sldLayoutId id="2147483915" r:id="rId9"/>
    <p:sldLayoutId id="2147483916" r:id="rId10"/>
    <p:sldLayoutId id="2147483917" r:id="rId11"/>
  </p:sldLayoutIdLst>
  <p:hf hdr="0" dt="0"/>
  <p:txStyles>
    <p:titleStyle>
      <a:lvl1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+mj-lt"/>
          <a:ea typeface="+mj-ea"/>
          <a:cs typeface="+mj-cs"/>
        </a:defRPr>
      </a:lvl1pPr>
      <a:lvl2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2pPr>
      <a:lvl3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3pPr>
      <a:lvl4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4pPr>
      <a:lvl5pPr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5pPr>
      <a:lvl6pPr marL="4572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6pPr>
      <a:lvl7pPr marL="9144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7pPr>
      <a:lvl8pPr marL="13716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8pPr>
      <a:lvl9pPr marL="1828800" algn="l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200">
          <a:solidFill>
            <a:schemeClr val="hlink"/>
          </a:solidFill>
          <a:latin typeface="Arial" pitchFamily="34" charset="0"/>
          <a:cs typeface="Arial" pitchFamily="34" charset="0"/>
        </a:defRPr>
      </a:lvl9pPr>
    </p:titleStyle>
    <p:bodyStyle>
      <a:lvl1pPr marL="173038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Wingdings" pitchFamily="2" charset="2"/>
        <a:buChar char="§"/>
        <a:defRPr sz="1600">
          <a:solidFill>
            <a:schemeClr val="tx1"/>
          </a:solidFill>
          <a:latin typeface="+mn-lt"/>
          <a:ea typeface="+mn-ea"/>
          <a:cs typeface="+mn-cs"/>
        </a:defRPr>
      </a:lvl1pPr>
      <a:lvl2pPr marL="509588" indent="-163513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Font typeface="Arial" charset="0"/>
        <a:buChar char="–"/>
        <a:defRPr sz="1600">
          <a:solidFill>
            <a:schemeClr val="tx1"/>
          </a:solidFill>
          <a:latin typeface="+mn-lt"/>
          <a:cs typeface="+mn-cs"/>
        </a:defRPr>
      </a:lvl2pPr>
      <a:lvl3pPr marL="855663" indent="-173038" algn="l" rtl="0" eaLnBrk="0" fontAlgn="base" hangingPunct="0">
        <a:spcBef>
          <a:spcPct val="20000"/>
        </a:spcBef>
        <a:spcAft>
          <a:spcPct val="0"/>
        </a:spcAft>
        <a:buClr>
          <a:schemeClr val="tx1"/>
        </a:buClr>
        <a:buChar char="•"/>
        <a:defRPr sz="1600">
          <a:solidFill>
            <a:schemeClr val="tx1"/>
          </a:solidFill>
          <a:latin typeface="+mn-lt"/>
          <a:cs typeface="+mn-cs"/>
        </a:defRPr>
      </a:lvl3pPr>
      <a:lvl4pPr marL="1203325" indent="-173038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–"/>
        <a:defRPr sz="1600">
          <a:solidFill>
            <a:schemeClr val="bg1"/>
          </a:solidFill>
          <a:latin typeface="+mn-lt"/>
          <a:cs typeface="+mn-cs"/>
        </a:defRPr>
      </a:lvl4pPr>
      <a:lvl5pPr marL="15398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5pPr>
      <a:lvl6pPr marL="19970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6pPr>
      <a:lvl7pPr marL="24542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7pPr>
      <a:lvl8pPr marL="29114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8pPr>
      <a:lvl9pPr marL="3368675" indent="-163513" algn="l" rtl="0" eaLnBrk="0" fontAlgn="base" hangingPunct="0">
        <a:spcBef>
          <a:spcPct val="20000"/>
        </a:spcBef>
        <a:spcAft>
          <a:spcPct val="0"/>
        </a:spcAft>
        <a:buClr>
          <a:schemeClr val="bg1"/>
        </a:buClr>
        <a:buChar char="»"/>
        <a:defRPr sz="1600">
          <a:solidFill>
            <a:schemeClr val="bg1"/>
          </a:solidFill>
          <a:latin typeface="+mn-lt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 eaLnBrk="1" fontAlgn="auto" hangingPunct="1">
              <a:spcAft>
                <a:spcPts val="0"/>
              </a:spcAft>
              <a:defRPr/>
            </a:pPr>
            <a:r>
              <a:rPr lang="en-US" dirty="0"/>
              <a:t>Advanced Metering Working Group (AMWG)</a:t>
            </a:r>
          </a:p>
        </p:txBody>
      </p:sp>
      <p:sp>
        <p:nvSpPr>
          <p:cNvPr id="9219" name="Subtitle 2"/>
          <p:cNvSpPr>
            <a:spLocks noGrp="1"/>
          </p:cNvSpPr>
          <p:nvPr>
            <p:ph type="subTitle" idx="1"/>
          </p:nvPr>
        </p:nvSpPr>
        <p:spPr>
          <a:xfrm>
            <a:off x="685800" y="3611563"/>
            <a:ext cx="7772400" cy="1200150"/>
          </a:xfrm>
        </p:spPr>
        <p:txBody>
          <a:bodyPr/>
          <a:lstStyle/>
          <a:p>
            <a:pPr marR="0" algn="l" eaLnBrk="1" hangingPunct="1"/>
            <a:r>
              <a:rPr lang="en-US" altLang="en-US" dirty="0"/>
              <a:t>Update to RMS</a:t>
            </a:r>
          </a:p>
          <a:p>
            <a:pPr marR="0" algn="l" eaLnBrk="1" hangingPunct="1"/>
            <a:r>
              <a:rPr lang="en-US" altLang="en-US" dirty="0"/>
              <a:t>February 6, 2018</a:t>
            </a:r>
          </a:p>
        </p:txBody>
      </p:sp>
      <p:sp>
        <p:nvSpPr>
          <p:cNvPr id="9220" name="Slide Number Placeholder 3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DA8A8C18-DE8D-44CE-B5D9-C66C804FA22D}" type="slidenum">
              <a:rPr lang="en-US" altLang="en-US" smtClean="0">
                <a:solidFill>
                  <a:srgbClr val="FFFFFF"/>
                </a:solidFill>
              </a:rPr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en-US" alt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1"/>
          <p:cNvSpPr>
            <a:spLocks noGrp="1"/>
          </p:cNvSpPr>
          <p:nvPr>
            <p:ph idx="1"/>
          </p:nvPr>
        </p:nvSpPr>
        <p:spPr>
          <a:xfrm>
            <a:off x="174625" y="846133"/>
            <a:ext cx="8839200" cy="5562600"/>
          </a:xfrm>
        </p:spPr>
        <p:txBody>
          <a:bodyPr/>
          <a:lstStyle/>
          <a:p>
            <a:r>
              <a:rPr lang="en-US" altLang="en-US" dirty="0"/>
              <a:t>SMT Planned Maintenance</a:t>
            </a:r>
          </a:p>
          <a:p>
            <a:pPr lvl="1"/>
            <a:r>
              <a:rPr lang="en-US" altLang="en-US" sz="2000" dirty="0"/>
              <a:t>2/17 @ 12:01 a.m. – 12:01 p.m. is next planned maintenance</a:t>
            </a:r>
          </a:p>
          <a:p>
            <a:endParaRPr lang="en-US" altLang="en-US" dirty="0"/>
          </a:p>
          <a:p>
            <a:r>
              <a:rPr lang="en-US" altLang="en-US" dirty="0"/>
              <a:t>PUC Project #47472 – Determine Requirements for Smart Meter Texas</a:t>
            </a:r>
          </a:p>
          <a:p>
            <a:pPr lvl="1"/>
            <a:r>
              <a:rPr lang="en-US" altLang="en-US" dirty="0"/>
              <a:t>Unanimous agreement on all but 1 issue</a:t>
            </a:r>
          </a:p>
          <a:p>
            <a:pPr lvl="2"/>
            <a:r>
              <a:rPr lang="en-US" altLang="en-US" dirty="0"/>
              <a:t>1 issue: term of CSP data sharing agreements without customer renewal / affirmation</a:t>
            </a:r>
          </a:p>
          <a:p>
            <a:pPr lvl="2"/>
            <a:r>
              <a:rPr lang="en-US" altLang="en-US" dirty="0"/>
              <a:t>Initial briefs filed 1/29/18</a:t>
            </a:r>
          </a:p>
          <a:p>
            <a:pPr lvl="1"/>
            <a:r>
              <a:rPr lang="en-US" altLang="en-US" dirty="0"/>
              <a:t>Consult PUC website for filings and schedule</a:t>
            </a:r>
          </a:p>
          <a:p>
            <a:endParaRPr lang="en-US" altLang="en-US" i="1" u="sng" dirty="0"/>
          </a:p>
          <a:p>
            <a:endParaRPr lang="en-US" altLang="en-US" sz="800" dirty="0"/>
          </a:p>
          <a:p>
            <a:endParaRPr lang="en-US" altLang="en-US" dirty="0"/>
          </a:p>
          <a:p>
            <a:pPr lvl="1"/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693733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sz="4000" u="sng" dirty="0"/>
              <a:t>General Info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095C7BFE-5F75-4C76-B7E5-608A244B0FCF}" type="slidenum">
              <a:rPr lang="en-US" smtClean="0"/>
              <a:pPr>
                <a:defRPr/>
              </a:pPr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49480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16A783DC-BA34-4689-8D1E-CC006FBB05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Leadership affirmed</a:t>
            </a:r>
          </a:p>
          <a:p>
            <a:r>
              <a:rPr lang="en-US" dirty="0"/>
              <a:t>867 vs. LSE quarterly reports were sunset</a:t>
            </a:r>
          </a:p>
          <a:p>
            <a:pPr lvl="1"/>
            <a:r>
              <a:rPr lang="en-US" dirty="0"/>
              <a:t>ERCOT and TDUs commended for their analysis</a:t>
            </a:r>
          </a:p>
          <a:p>
            <a:r>
              <a:rPr lang="en-US" dirty="0"/>
              <a:t>Monthly SMT Reports</a:t>
            </a:r>
          </a:p>
          <a:p>
            <a:pPr lvl="1"/>
            <a:r>
              <a:rPr lang="en-US" dirty="0"/>
              <a:t>Will be posted to RMS monthly meeting page until conclusion of PUC Project #47472</a:t>
            </a:r>
          </a:p>
        </p:txBody>
      </p:sp>
      <p:sp>
        <p:nvSpPr>
          <p:cNvPr id="3" name="Title 2">
            <a:extLst>
              <a:ext uri="{FF2B5EF4-FFF2-40B4-BE49-F238E27FC236}">
                <a16:creationId xmlns:a16="http://schemas.microsoft.com/office/drawing/2014/main" id="{5293CBF5-3E21-40DD-858F-7A0D7F7ED0A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1/30 WebEx Highlights</a:t>
            </a:r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D421D5-08A3-45F4-AAFB-E8A74D0FAD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1A4139A6-CD8A-436C-892A-681EACA973A5}" type="slidenum">
              <a:rPr lang="en-US" smtClean="0"/>
              <a:pPr>
                <a:defRPr/>
              </a:pPr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662530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1"/>
          <p:cNvSpPr>
            <a:spLocks noGrp="1"/>
          </p:cNvSpPr>
          <p:nvPr>
            <p:ph idx="1"/>
          </p:nvPr>
        </p:nvSpPr>
        <p:spPr>
          <a:xfrm>
            <a:off x="457200" y="1219200"/>
            <a:ext cx="8458200" cy="5486400"/>
          </a:xfrm>
        </p:spPr>
        <p:txBody>
          <a:bodyPr/>
          <a:lstStyle/>
          <a:p>
            <a:r>
              <a:rPr lang="en-US" altLang="en-US" dirty="0"/>
              <a:t>SMT Help Desk Calls	278	(400)</a:t>
            </a:r>
            <a:r>
              <a:rPr lang="en-US" altLang="en-US" sz="1100" dirty="0"/>
              <a:t> November 2017</a:t>
            </a:r>
            <a:endParaRPr lang="en-US" altLang="en-US" dirty="0"/>
          </a:p>
          <a:p>
            <a:endParaRPr lang="en-US" altLang="en-US" sz="1200" dirty="0"/>
          </a:p>
          <a:p>
            <a:r>
              <a:rPr lang="en-US" altLang="en-US" dirty="0"/>
              <a:t>SMT Help Desk Tickets	275	(311) </a:t>
            </a:r>
            <a:r>
              <a:rPr lang="en-US" altLang="en-US" sz="1100" dirty="0"/>
              <a:t>November 2017</a:t>
            </a:r>
          </a:p>
          <a:p>
            <a:pPr lvl="1"/>
            <a:r>
              <a:rPr lang="en-US" altLang="en-US" dirty="0"/>
              <a:t>Residential = 209</a:t>
            </a:r>
          </a:p>
          <a:p>
            <a:pPr lvl="2"/>
            <a:r>
              <a:rPr lang="en-US" altLang="en-US" dirty="0"/>
              <a:t>GUI access issues = 57</a:t>
            </a:r>
            <a:endParaRPr lang="en-US" altLang="en-US" dirty="0">
              <a:solidFill>
                <a:srgbClr val="FF0000"/>
              </a:solidFill>
            </a:endParaRPr>
          </a:p>
          <a:p>
            <a:pPr lvl="2"/>
            <a:r>
              <a:rPr lang="en-US" altLang="en-US" dirty="0"/>
              <a:t>Registration issues = 100</a:t>
            </a:r>
          </a:p>
          <a:p>
            <a:pPr lvl="2"/>
            <a:r>
              <a:rPr lang="en-US" altLang="en-US" dirty="0"/>
              <a:t>3</a:t>
            </a:r>
            <a:r>
              <a:rPr lang="en-US" altLang="en-US" baseline="30000" dirty="0"/>
              <a:t>rd</a:t>
            </a:r>
            <a:r>
              <a:rPr lang="en-US" altLang="en-US" dirty="0"/>
              <a:t> Party issues = 22</a:t>
            </a:r>
          </a:p>
          <a:p>
            <a:endParaRPr lang="en-US" altLang="en-US" sz="1200" dirty="0"/>
          </a:p>
          <a:p>
            <a:r>
              <a:rPr lang="en-US" altLang="en-US" dirty="0"/>
              <a:t>SMT Registered Users (Res)  108,847 </a:t>
            </a:r>
            <a:r>
              <a:rPr lang="en-US" altLang="en-US" sz="1100" dirty="0"/>
              <a:t>(+2,243 vs. November)</a:t>
            </a:r>
          </a:p>
          <a:p>
            <a:endParaRPr lang="en-US" altLang="en-US" sz="1200" dirty="0"/>
          </a:p>
          <a:p>
            <a:r>
              <a:rPr lang="en-US" altLang="en-US" dirty="0"/>
              <a:t>ESIs in SMT	7,374,271 </a:t>
            </a:r>
            <a:r>
              <a:rPr lang="en-US" altLang="en-US" sz="1100" dirty="0"/>
              <a:t>(+6,109 vs. November)</a:t>
            </a:r>
          </a:p>
          <a:p>
            <a:endParaRPr lang="en-US" altLang="en-US" sz="1200" dirty="0"/>
          </a:p>
          <a:p>
            <a:r>
              <a:rPr lang="en-US" altLang="en-US" dirty="0"/>
              <a:t>Active Meters in SMT  7,319,097 </a:t>
            </a:r>
            <a:r>
              <a:rPr lang="en-US" altLang="en-US" sz="1100" dirty="0"/>
              <a:t>(+6,460 vs. November)</a:t>
            </a:r>
          </a:p>
          <a:p>
            <a:endParaRPr lang="en-US" alt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534400" cy="1020762"/>
          </a:xfrm>
        </p:spPr>
        <p:txBody>
          <a:bodyPr>
            <a:normAutofit fontScale="90000"/>
          </a:bodyPr>
          <a:lstStyle/>
          <a:p>
            <a:pPr>
              <a:defRPr/>
            </a:pPr>
            <a:r>
              <a:rPr lang="en-US" u="sng" dirty="0"/>
              <a:t>Selected SMT Statistics - December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DED1497-312A-4FAA-9417-B4986404EB7C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592657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Content Placeholder 1"/>
          <p:cNvSpPr>
            <a:spLocks noGrp="1"/>
          </p:cNvSpPr>
          <p:nvPr>
            <p:ph idx="1"/>
          </p:nvPr>
        </p:nvSpPr>
        <p:spPr>
          <a:xfrm>
            <a:off x="457200" y="1066800"/>
            <a:ext cx="8534400" cy="5486400"/>
          </a:xfrm>
          <a:ln w="57150"/>
          <a:effectLst>
            <a:glow rad="228600">
              <a:schemeClr val="accent6">
                <a:satMod val="175000"/>
                <a:alpha val="40000"/>
              </a:schemeClr>
            </a:glow>
          </a:effectLst>
        </p:spPr>
        <p:txBody>
          <a:bodyPr/>
          <a:lstStyle/>
          <a:p>
            <a:r>
              <a:rPr lang="en-US" altLang="en-US" b="1" i="1" u="sng" dirty="0"/>
              <a:t>Active</a:t>
            </a:r>
            <a:r>
              <a:rPr lang="en-US" altLang="en-US" dirty="0"/>
              <a:t> Energy Data Agreements  23,844 </a:t>
            </a:r>
            <a:r>
              <a:rPr lang="en-US" altLang="en-US" sz="1100" dirty="0"/>
              <a:t>(+4,938 vs. Nov.)</a:t>
            </a:r>
            <a:endParaRPr lang="en-US" altLang="en-US" b="1" i="1" u="sng" dirty="0"/>
          </a:p>
          <a:p>
            <a:r>
              <a:rPr lang="en-US" altLang="en-US" b="1" i="1" u="sng" dirty="0"/>
              <a:t>Total </a:t>
            </a:r>
            <a:r>
              <a:rPr lang="en-US" altLang="en-US" dirty="0"/>
              <a:t>* Energy Data Agreements 23,874 </a:t>
            </a:r>
            <a:r>
              <a:rPr lang="en-US" altLang="en-US" sz="1100" dirty="0"/>
              <a:t>(+1,740 vs. Nov.)</a:t>
            </a:r>
          </a:p>
          <a:p>
            <a:pPr marL="392113" lvl="1" indent="0">
              <a:buNone/>
            </a:pPr>
            <a:r>
              <a:rPr lang="en-US" altLang="en-US" dirty="0"/>
              <a:t>	* Active and Pending</a:t>
            </a:r>
          </a:p>
          <a:p>
            <a:pPr lvl="1"/>
            <a:r>
              <a:rPr lang="en-US" altLang="en-US" sz="1600" dirty="0"/>
              <a:t>AEPC = 322; AEPN = 102; CNP = 3,435; Oncor = 18,665; TNMP = 1,350</a:t>
            </a:r>
          </a:p>
          <a:p>
            <a:r>
              <a:rPr lang="en-US" altLang="en-US" dirty="0"/>
              <a:t>HAN Device Agreements		232 (-4)</a:t>
            </a:r>
          </a:p>
          <a:p>
            <a:r>
              <a:rPr lang="en-US" altLang="en-US" dirty="0"/>
              <a:t>HAN Devices				7,858 (-57)</a:t>
            </a:r>
          </a:p>
          <a:p>
            <a:r>
              <a:rPr lang="en-US" altLang="en-US" dirty="0"/>
              <a:t>3</a:t>
            </a:r>
            <a:r>
              <a:rPr lang="en-US" altLang="en-US" baseline="30000" dirty="0"/>
              <a:t>rd</a:t>
            </a:r>
            <a:r>
              <a:rPr lang="en-US" altLang="en-US" dirty="0"/>
              <a:t> </a:t>
            </a:r>
            <a:r>
              <a:rPr lang="en-US" altLang="en-US" dirty="0" err="1"/>
              <a:t>PartiesRegistered</a:t>
            </a:r>
            <a:r>
              <a:rPr lang="en-US" altLang="en-US" dirty="0"/>
              <a:t> @ SMT	142 (+2) </a:t>
            </a:r>
            <a:r>
              <a:rPr lang="en-US" altLang="en-US" sz="2000" dirty="0"/>
              <a:t>[Non-REP]</a:t>
            </a:r>
          </a:p>
          <a:p>
            <a:r>
              <a:rPr lang="en-US" altLang="en-US" dirty="0"/>
              <a:t>REPs Registered @ SMT		122 (+3)</a:t>
            </a:r>
          </a:p>
          <a:p>
            <a:r>
              <a:rPr lang="en-US" altLang="en-US" dirty="0"/>
              <a:t>On Demand Reads</a:t>
            </a:r>
          </a:p>
          <a:p>
            <a:pPr lvl="1"/>
            <a:r>
              <a:rPr lang="en-US" altLang="en-US" dirty="0"/>
              <a:t>Customer				7,301</a:t>
            </a:r>
          </a:p>
          <a:p>
            <a:pPr lvl="1"/>
            <a:r>
              <a:rPr lang="en-US" altLang="en-US" dirty="0"/>
              <a:t>REP					4</a:t>
            </a:r>
          </a:p>
          <a:p>
            <a:pPr lvl="1"/>
            <a:r>
              <a:rPr lang="en-US" altLang="en-US" dirty="0"/>
              <a:t>3</a:t>
            </a:r>
            <a:r>
              <a:rPr lang="en-US" altLang="en-US" baseline="30000" dirty="0"/>
              <a:t>rd</a:t>
            </a:r>
            <a:r>
              <a:rPr lang="en-US" altLang="en-US" dirty="0"/>
              <a:t> Party					0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/>
          <a:lstStyle/>
          <a:p>
            <a:pPr>
              <a:defRPr/>
            </a:pPr>
            <a:r>
              <a:rPr lang="en-US" u="sng" dirty="0"/>
              <a:t>December Stats – Cont.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10114D9-D508-4C34-96DD-D6C0A32E8137}" type="slidenum">
              <a:rPr lang="en-US" smtClean="0">
                <a:solidFill>
                  <a:prstClr val="black"/>
                </a:solidFill>
              </a:rPr>
              <a:pPr>
                <a:defRPr/>
              </a:pPr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583072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1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525962"/>
          </a:xfrm>
        </p:spPr>
        <p:txBody>
          <a:bodyPr/>
          <a:lstStyle/>
          <a:p>
            <a:pPr marL="109537" indent="0" algn="ctr" eaLnBrk="1" hangingPunct="1">
              <a:buNone/>
            </a:pPr>
            <a:endParaRPr lang="en-US" altLang="en-US" sz="3600" b="1" dirty="0">
              <a:solidFill>
                <a:srgbClr val="FF0000"/>
              </a:solidFill>
            </a:endParaRPr>
          </a:p>
          <a:p>
            <a:pPr marL="109537" indent="0" algn="ctr" eaLnBrk="1" hangingPunct="1">
              <a:buNone/>
            </a:pPr>
            <a:r>
              <a:rPr lang="en-US" altLang="en-US" sz="3600" b="1" dirty="0">
                <a:solidFill>
                  <a:srgbClr val="FF0000"/>
                </a:solidFill>
              </a:rPr>
              <a:t>As Needed</a:t>
            </a:r>
          </a:p>
          <a:p>
            <a:pPr marL="109537" indent="0" algn="ctr" eaLnBrk="1" hangingPunct="1">
              <a:buNone/>
            </a:pPr>
            <a:endParaRPr lang="en-US" altLang="en-US" sz="3600" b="1" dirty="0"/>
          </a:p>
          <a:p>
            <a:pPr marL="109537" indent="0" eaLnBrk="1" hangingPunct="1">
              <a:buNone/>
            </a:pPr>
            <a:endParaRPr lang="en-US" altLang="en-US" sz="2000" dirty="0"/>
          </a:p>
          <a:p>
            <a:pPr marL="392113" lvl="1" indent="0" eaLnBrk="1" hangingPunct="1">
              <a:buNone/>
            </a:pPr>
            <a:r>
              <a:rPr lang="en-US" altLang="en-US" sz="3200" b="1" dirty="0"/>
              <a:t>*SMT Monthly Market Reports are posted to </a:t>
            </a:r>
            <a:r>
              <a:rPr lang="en-US" altLang="en-US" sz="3200" b="1" dirty="0">
                <a:solidFill>
                  <a:srgbClr val="FF0000"/>
                </a:solidFill>
              </a:rPr>
              <a:t>RMS</a:t>
            </a:r>
            <a:r>
              <a:rPr lang="en-US" altLang="en-US" sz="3200" b="1" dirty="0"/>
              <a:t> monthly meeting pages until PUC Project 47472 conclusion*</a:t>
            </a:r>
          </a:p>
        </p:txBody>
      </p:sp>
      <p:sp>
        <p:nvSpPr>
          <p:cNvPr id="13315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6DBFE05-8710-4CD8-ACF2-8476A2CF3069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en-US" alt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sz="4000" u="sng" dirty="0"/>
              <a:t>2018 Meetings</a:t>
            </a: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Slide Number Placeholder 2"/>
          <p:cNvSpPr>
            <a:spLocks noGrp="1"/>
          </p:cNvSpPr>
          <p:nvPr>
            <p:ph type="sldNum" sz="quarter" idx="12"/>
          </p:nvPr>
        </p:nvSpPr>
        <p:spPr bwMode="auto"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Lucida Sans Unicode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Lucida Sans Unicode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Lucida Sans Unicode" pitchFamily="34" charset="0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Lucida Sans Unicode" pitchFamily="34" charset="0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F1C0EE-50F3-48D4-8A7B-25B902767B77}" type="slidenum">
              <a:rPr lang="en-US" altLang="en-US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en-US" alt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en-US" dirty="0"/>
              <a:t>Questions?</a:t>
            </a:r>
          </a:p>
        </p:txBody>
      </p:sp>
      <p:pic>
        <p:nvPicPr>
          <p:cNvPr id="1027" name="Picture 3" descr="C:\Users\iv3i\AppData\Local\Microsoft\Windows\Temporary Internet Files\Content.IE5\AAWN31BQ\question-mark[1].pn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09800" y="1524000"/>
            <a:ext cx="5486400" cy="4267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  <a:font script="Geor" typeface="Sylfaen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S&amp;C-2010">
  <a:themeElements>
    <a:clrScheme name="S&amp;C-2010 9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7889FB"/>
      </a:accent1>
      <a:accent2>
        <a:srgbClr val="D6DBFE"/>
      </a:accent2>
      <a:accent3>
        <a:srgbClr val="FFFFFF"/>
      </a:accent3>
      <a:accent4>
        <a:srgbClr val="000000"/>
      </a:accent4>
      <a:accent5>
        <a:srgbClr val="BEC4FD"/>
      </a:accent5>
      <a:accent6>
        <a:srgbClr val="C2C6E6"/>
      </a:accent6>
      <a:hlink>
        <a:srgbClr val="7889FB"/>
      </a:hlink>
      <a:folHlink>
        <a:srgbClr val="9900CC"/>
      </a:folHlink>
    </a:clrScheme>
    <a:fontScheme name="S&amp;C-2010">
      <a:majorFont>
        <a:latin typeface="Arial"/>
        <a:ea typeface=""/>
        <a:cs typeface="Arial"/>
      </a:majorFont>
      <a:minorFont>
        <a:latin typeface="Arial"/>
        <a:ea typeface="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12700" cap="flat" cmpd="sng" algn="ctr">
          <a:solidFill>
            <a:srgbClr val="333333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rgbClr val="FFFFFF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rgbClr val="808080"/>
                </a:outerShdw>
              </a:effectLst>
            </a14:hiddenEffects>
          </a:ext>
        </a:extLst>
      </a:spPr>
      <a:bodyPr vert="horz" wrap="square" lIns="91440" tIns="45720" rIns="91440" bIns="45720" numCol="1" anchor="ctr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pitchFamily="34" charset="0"/>
            <a:cs typeface="Arial" pitchFamily="34" charset="0"/>
          </a:defRPr>
        </a:defPPr>
      </a:lstStyle>
    </a:lnDef>
  </a:objectDefaults>
  <a:extraClrSchemeLst>
    <a:extraClrScheme>
      <a:clrScheme name="S&amp;C-2010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9999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AACACA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71BFA7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66AD97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8CC800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7EB500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4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5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6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7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659900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8">
        <a:dk1>
          <a:srgbClr val="000000"/>
        </a:dk1>
        <a:lt1>
          <a:srgbClr val="FFFFFF"/>
        </a:lt1>
        <a:dk2>
          <a:srgbClr val="061DC8"/>
        </a:dk2>
        <a:lt2>
          <a:srgbClr val="808080"/>
        </a:lt2>
        <a:accent1>
          <a:srgbClr val="7889FB"/>
        </a:accent1>
        <a:accent2>
          <a:srgbClr val="C7CDFD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B4BAE5"/>
        </a:accent6>
        <a:hlink>
          <a:srgbClr val="7889FB"/>
        </a:hlink>
        <a:folHlink>
          <a:srgbClr val="8CC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S&amp;C-2010 9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7889FB"/>
        </a:accent1>
        <a:accent2>
          <a:srgbClr val="D6DBFE"/>
        </a:accent2>
        <a:accent3>
          <a:srgbClr val="FFFFFF"/>
        </a:accent3>
        <a:accent4>
          <a:srgbClr val="000000"/>
        </a:accent4>
        <a:accent5>
          <a:srgbClr val="BEC4FD"/>
        </a:accent5>
        <a:accent6>
          <a:srgbClr val="C2C6E6"/>
        </a:accent6>
        <a:hlink>
          <a:srgbClr val="7889FB"/>
        </a:hlink>
        <a:folHlink>
          <a:srgbClr val="9900CC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9001</TotalTime>
  <Words>185</Words>
  <Application>Microsoft Office PowerPoint</Application>
  <PresentationFormat>On-screen Show (4:3)</PresentationFormat>
  <Paragraphs>61</Paragraphs>
  <Slides>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7</vt:i4>
      </vt:variant>
    </vt:vector>
  </HeadingPairs>
  <TitlesOfParts>
    <vt:vector size="16" baseType="lpstr">
      <vt:lpstr>Arial</vt:lpstr>
      <vt:lpstr>Calibri</vt:lpstr>
      <vt:lpstr>Lucida Sans Unicode</vt:lpstr>
      <vt:lpstr>Verdana</vt:lpstr>
      <vt:lpstr>Wingdings</vt:lpstr>
      <vt:lpstr>Wingdings 2</vt:lpstr>
      <vt:lpstr>Wingdings 3</vt:lpstr>
      <vt:lpstr>Concourse</vt:lpstr>
      <vt:lpstr>S&amp;C-2010</vt:lpstr>
      <vt:lpstr>Advanced Metering Working Group (AMWG)</vt:lpstr>
      <vt:lpstr>General Info</vt:lpstr>
      <vt:lpstr>1/30 WebEx Highlights</vt:lpstr>
      <vt:lpstr>Selected SMT Statistics - December</vt:lpstr>
      <vt:lpstr>December Stats – Cont.</vt:lpstr>
      <vt:lpstr>2018 Meetings</vt:lpstr>
      <vt:lpstr>Questions?</vt:lpstr>
    </vt:vector>
  </TitlesOfParts>
  <Company>EFH Corporate Services Company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Advanced Metering Working Group (AMWG)</dc:title>
  <dc:creator>Schatz, John</dc:creator>
  <cp:lastModifiedBy>Schatz, John</cp:lastModifiedBy>
  <cp:revision>286</cp:revision>
  <cp:lastPrinted>2018-01-30T19:01:25Z</cp:lastPrinted>
  <dcterms:created xsi:type="dcterms:W3CDTF">2014-12-16T20:53:10Z</dcterms:created>
  <dcterms:modified xsi:type="dcterms:W3CDTF">2018-01-30T22:37:45Z</dcterms:modified>
</cp:coreProperties>
</file>