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70" r:id="rId2"/>
    <p:sldId id="400" r:id="rId3"/>
    <p:sldId id="401" r:id="rId4"/>
    <p:sldId id="402" r:id="rId5"/>
    <p:sldId id="398" r:id="rId6"/>
    <p:sldId id="379" r:id="rId7"/>
    <p:sldId id="382" r:id="rId8"/>
    <p:sldId id="399" r:id="rId9"/>
    <p:sldId id="385" r:id="rId10"/>
    <p:sldId id="380" r:id="rId11"/>
    <p:sldId id="3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123" d="100"/>
          <a:sy n="123" d="100"/>
        </p:scale>
        <p:origin x="-1284" y="64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February 6,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mtClean="0">
                <a:latin typeface="Calibri" panose="020F0502020204030204" pitchFamily="34" charset="0"/>
              </a:rPr>
              <a:t>Retail Market Training Task Force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March 1, </a:t>
            </a:r>
            <a:r>
              <a:rPr lang="en-US" sz="2600" dirty="0">
                <a:latin typeface="Calibri" panose="020F0502020204030204" pitchFamily="34" charset="0"/>
              </a:rPr>
              <a:t>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Finalize Day to Day on line module </a:t>
            </a:r>
            <a:r>
              <a:rPr lang="en-US" dirty="0" smtClean="0"/>
              <a:t>revisions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Review merged presentation </a:t>
            </a:r>
            <a:r>
              <a:rPr lang="en-US" dirty="0" err="1"/>
              <a:t>MarkeTrak</a:t>
            </a:r>
            <a:r>
              <a:rPr lang="en-US" dirty="0"/>
              <a:t>/IAG </a:t>
            </a:r>
            <a:r>
              <a:rPr lang="en-US" dirty="0" smtClean="0"/>
              <a:t>revisions/assignments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Review documented outline of slides for </a:t>
            </a:r>
            <a:r>
              <a:rPr lang="en-US" dirty="0" err="1"/>
              <a:t>TxSET</a:t>
            </a:r>
            <a:r>
              <a:rPr lang="en-US" dirty="0"/>
              <a:t> Training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r>
              <a:rPr lang="en-US" dirty="0" smtClean="0"/>
              <a:t>RMTTF – 2017 Accomplishments </a:t>
            </a:r>
            <a:br>
              <a:rPr lang="en-US" dirty="0" smtClean="0"/>
            </a:br>
            <a:r>
              <a:rPr lang="en-US" dirty="0" smtClean="0"/>
              <a:t>Three 2 Day Training  Sessions – Austin area, Dallas, Houston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914400"/>
            <a:ext cx="8991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3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RMTTF – 2017 Accomplishments </a:t>
            </a:r>
            <a:r>
              <a:rPr lang="en-US" dirty="0" smtClean="0"/>
              <a:t>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Marketrak Online Training Modules Completed</a:t>
            </a:r>
          </a:p>
          <a:p>
            <a:r>
              <a:rPr lang="en-US" dirty="0" smtClean="0"/>
              <a:t>GUI Reporting</a:t>
            </a:r>
          </a:p>
          <a:p>
            <a:r>
              <a:rPr lang="en-US" dirty="0" smtClean="0"/>
              <a:t>MarkeTrak Background Reporting</a:t>
            </a:r>
          </a:p>
          <a:p>
            <a:r>
              <a:rPr lang="en-US" dirty="0" smtClean="0"/>
              <a:t>Emails and Notifications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MarkeTrak Online Modules modified to be consistent with Market changes included:   </a:t>
            </a:r>
            <a:endParaRPr lang="en-US" dirty="0"/>
          </a:p>
          <a:p>
            <a:r>
              <a:rPr lang="en-US" dirty="0" smtClean="0"/>
              <a:t>Inadvertent </a:t>
            </a:r>
            <a:r>
              <a:rPr lang="en-US" dirty="0"/>
              <a:t>Gain </a:t>
            </a:r>
          </a:p>
          <a:p>
            <a:r>
              <a:rPr lang="en-US" dirty="0" smtClean="0"/>
              <a:t>Cancel With/Without Approval </a:t>
            </a:r>
            <a:endParaRPr lang="en-US" dirty="0"/>
          </a:p>
          <a:p>
            <a:r>
              <a:rPr lang="en-US" dirty="0" smtClean="0"/>
              <a:t>MarkeTrak Overview </a:t>
            </a:r>
          </a:p>
          <a:p>
            <a:r>
              <a:rPr lang="en-US" dirty="0" smtClean="0"/>
              <a:t>Switch Hold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Revised instructor led presentations for Marketrak</a:t>
            </a:r>
            <a:r>
              <a:rPr lang="en-US" smtClean="0"/>
              <a:t>, Retail 101, IAG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RMTTF Goals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15400" cy="5486400"/>
          </a:xfrm>
        </p:spPr>
        <p:txBody>
          <a:bodyPr/>
          <a:lstStyle/>
          <a:p>
            <a:r>
              <a:rPr lang="en-US" dirty="0"/>
              <a:t>Modify Marketrak Online Training Module series as needed to align with market revisions. </a:t>
            </a:r>
          </a:p>
          <a:p>
            <a:r>
              <a:rPr lang="en-US" dirty="0" smtClean="0"/>
              <a:t>Develop </a:t>
            </a:r>
            <a:r>
              <a:rPr lang="en-US" dirty="0"/>
              <a:t>and support Retail Market training materials for online modules and instructor </a:t>
            </a:r>
            <a:r>
              <a:rPr lang="en-US" dirty="0" smtClean="0"/>
              <a:t>led training.</a:t>
            </a:r>
            <a:endParaRPr lang="en-US" dirty="0"/>
          </a:p>
          <a:p>
            <a:r>
              <a:rPr lang="en-US" dirty="0"/>
              <a:t>Conduct </a:t>
            </a:r>
            <a:r>
              <a:rPr lang="en-US" dirty="0" smtClean="0"/>
              <a:t>Instructor </a:t>
            </a:r>
            <a:r>
              <a:rPr lang="en-US" dirty="0"/>
              <a:t>led </a:t>
            </a:r>
            <a:r>
              <a:rPr lang="en-US" dirty="0" smtClean="0"/>
              <a:t>Retail training </a:t>
            </a:r>
            <a:r>
              <a:rPr lang="en-US" dirty="0"/>
              <a:t>throughout the Market </a:t>
            </a:r>
            <a:r>
              <a:rPr lang="en-US" dirty="0" smtClean="0"/>
              <a:t>as directed. </a:t>
            </a:r>
            <a:endParaRPr lang="en-US" dirty="0"/>
          </a:p>
          <a:p>
            <a:r>
              <a:rPr lang="en-US" dirty="0"/>
              <a:t>Support </a:t>
            </a:r>
            <a:r>
              <a:rPr lang="en-US" dirty="0" smtClean="0"/>
              <a:t>ERCOT </a:t>
            </a:r>
            <a:r>
              <a:rPr lang="en-US" dirty="0"/>
              <a:t>enhancements of the ERCOT Learning Management System (LMS)</a:t>
            </a:r>
          </a:p>
          <a:p>
            <a:r>
              <a:rPr lang="en-US" dirty="0"/>
              <a:t>Provide input and support for ERCOT Market Notifications and communications for training efforts</a:t>
            </a:r>
          </a:p>
          <a:p>
            <a:r>
              <a:rPr lang="en-US" dirty="0"/>
              <a:t>Continue development and launch of instructor led </a:t>
            </a:r>
            <a:r>
              <a:rPr lang="en-US" dirty="0" err="1"/>
              <a:t>TxSET</a:t>
            </a:r>
            <a:r>
              <a:rPr lang="en-US" dirty="0"/>
              <a:t> Overview </a:t>
            </a:r>
            <a:r>
              <a:rPr lang="en-US" dirty="0" smtClean="0"/>
              <a:t>training.</a:t>
            </a:r>
            <a:endParaRPr lang="en-US" dirty="0"/>
          </a:p>
          <a:p>
            <a:r>
              <a:rPr lang="en-US" dirty="0"/>
              <a:t>Assist ERCOT as needed in developing training materials for new ERCOT Flight Certification Website </a:t>
            </a:r>
          </a:p>
          <a:p>
            <a:r>
              <a:rPr lang="en-US" dirty="0"/>
              <a:t>Present instructor led comprehensive MarkeTrak training with emphasis on Inadvertent Gains.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</a:t>
            </a:r>
            <a:r>
              <a:rPr lang="en-US" dirty="0" smtClean="0"/>
              <a:t>Scheduled for </a:t>
            </a:r>
            <a:r>
              <a:rPr lang="en-US" dirty="0"/>
              <a:t>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906523"/>
              </p:ext>
            </p:extLst>
          </p:nvPr>
        </p:nvGraphicFramePr>
        <p:xfrm>
          <a:off x="352927" y="990600"/>
          <a:ext cx="8381999" cy="4463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Schedule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u="sng" dirty="0"/>
                        <a:t>AUSTIN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none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>
                          <a:solidFill>
                            <a:schemeClr val="tx1"/>
                          </a:solidFill>
                        </a:rPr>
                        <a:t>WebEx</a:t>
                      </a:r>
                      <a:r>
                        <a:rPr lang="en-US" b="1" i="0" u="sng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i="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0684967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TUESDAY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</a:t>
                      </a:r>
                      <a:r>
                        <a:rPr lang="en-US" baseline="0" dirty="0"/>
                        <a:t>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966095"/>
                  </a:ext>
                </a:extLst>
              </a:tr>
              <a:tr h="676819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  <a:r>
                        <a:rPr lang="en-US" baseline="0" dirty="0"/>
                        <a:t> 31</a:t>
                      </a:r>
                      <a:r>
                        <a:rPr lang="en-US" baseline="30000" dirty="0"/>
                        <a:t>st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82678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/>
                        <a:t>Oncor </a:t>
                      </a:r>
                      <a:r>
                        <a:rPr lang="en-US" b="1" i="0" u="sng" dirty="0" smtClean="0"/>
                        <a:t>– Instructor Led 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TUESDAY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MARKETRAK - IAG 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CenterPoint</a:t>
                      </a:r>
                      <a:r>
                        <a:rPr lang="en-US" b="1" i="0" u="sng" baseline="0" dirty="0"/>
                        <a:t> </a:t>
                      </a:r>
                      <a:r>
                        <a:rPr lang="en-US" b="1" i="0" u="sng" baseline="0" dirty="0" smtClean="0"/>
                        <a:t>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TUESDAY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 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</a:t>
                      </a:r>
                      <a:r>
                        <a:rPr lang="en-US" baseline="0" dirty="0" smtClean="0"/>
                        <a:t>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</a:t>
            </a:r>
            <a:r>
              <a:rPr lang="en-US" sz="2400" dirty="0" smtClean="0">
                <a:latin typeface="Calibri" panose="020F0502020204030204" pitchFamily="34" charset="0"/>
              </a:rPr>
              <a:t>Overview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</a:t>
            </a:r>
            <a:r>
              <a:rPr lang="en-US" sz="2400" dirty="0" smtClean="0">
                <a:latin typeface="Calibri" panose="020F0502020204030204" pitchFamily="34" charset="0"/>
              </a:rPr>
              <a:t>Removal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</a:t>
            </a:r>
            <a:r>
              <a:rPr lang="en-US" sz="2400" dirty="0" smtClean="0">
                <a:latin typeface="Calibri" panose="020F0502020204030204" pitchFamily="34" charset="0"/>
              </a:rPr>
              <a:t>Approvals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</a:t>
            </a:r>
            <a:r>
              <a:rPr lang="en-US" sz="2400" dirty="0" smtClean="0">
                <a:latin typeface="Calibri" panose="020F0502020204030204" pitchFamily="34" charset="0"/>
              </a:rPr>
              <a:t>Rescissions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</a:t>
            </a:r>
            <a:r>
              <a:rPr lang="en-US" sz="2400" dirty="0" smtClean="0">
                <a:latin typeface="Calibri" panose="020F0502020204030204" pitchFamily="34" charset="0"/>
              </a:rPr>
              <a:t>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</a:t>
            </a:r>
            <a:r>
              <a:rPr lang="en-US" sz="2400" dirty="0" smtClean="0">
                <a:latin typeface="Calibri" panose="020F0502020204030204" pitchFamily="34" charset="0"/>
              </a:rPr>
              <a:t>Subtypes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35224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</a:t>
            </a:r>
            <a:r>
              <a:rPr lang="en-US" i="1" dirty="0" smtClean="0"/>
              <a:t>201</a:t>
            </a:r>
            <a:r>
              <a:rPr lang="en-US" i="1" dirty="0" smtClean="0"/>
              <a:t> </a:t>
            </a:r>
            <a:r>
              <a:rPr lang="en-US" i="1" dirty="0"/>
              <a:t>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/>
              <a:t>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1295400" y="2265363"/>
            <a:ext cx="2489201" cy="3641724"/>
            <a:chOff x="816" y="1427"/>
            <a:chExt cx="1568" cy="2294"/>
          </a:xfrm>
        </p:grpSpPr>
        <p:sp>
          <p:nvSpPr>
            <p:cNvPr id="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816" y="1427"/>
              <a:ext cx="1529" cy="2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816" y="1427"/>
              <a:ext cx="1529" cy="265"/>
            </a:xfrm>
            <a:prstGeom prst="rect">
              <a:avLst/>
            </a:prstGeom>
            <a:solidFill>
              <a:srgbClr val="B7D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816" y="3536"/>
              <a:ext cx="1529" cy="16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958" y="1489"/>
              <a:ext cx="64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MT Module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1700" y="1489"/>
              <a:ext cx="6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# of Viewers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1003" y="1698"/>
              <a:ext cx="53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Overview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906" y="1698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951" y="1852"/>
              <a:ext cx="6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Switch Hold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906" y="1852"/>
              <a:ext cx="2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116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1055" y="2007"/>
              <a:ext cx="43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Cancels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1906" y="2007"/>
              <a:ext cx="2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112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1126" y="2161"/>
              <a:ext cx="29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IAGs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906" y="2161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874" y="2315"/>
              <a:ext cx="81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Usage &amp; Billing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1939" y="2315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971" y="2469"/>
              <a:ext cx="6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Day to Day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939" y="2469"/>
              <a:ext cx="12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971" y="2623"/>
              <a:ext cx="59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Bulk Insert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1939" y="2623"/>
              <a:ext cx="12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34" charset="0"/>
                </a:rPr>
                <a:t>30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1081" y="2777"/>
              <a:ext cx="3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Admin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1939" y="2777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1042" y="2931"/>
              <a:ext cx="46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DEV LSE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1939" y="2931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939" y="3086"/>
              <a:ext cx="67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DEV NonLSE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939" y="3086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106" y="3240"/>
              <a:ext cx="3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Email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1939" y="3240"/>
              <a:ext cx="12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997" y="3394"/>
              <a:ext cx="5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Reporting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1971" y="3394"/>
              <a:ext cx="12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1068" y="3548"/>
              <a:ext cx="41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TOTAL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1906" y="3548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781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816" y="1427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1661" y="1427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7"/>
            <p:cNvSpPr>
              <a:spLocks noChangeShapeType="1"/>
            </p:cNvSpPr>
            <p:nvPr/>
          </p:nvSpPr>
          <p:spPr bwMode="auto">
            <a:xfrm>
              <a:off x="822" y="1427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822" y="1427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2339" y="1427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>
              <a:off x="822" y="1686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822" y="1686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2"/>
            <p:cNvSpPr>
              <a:spLocks noChangeShapeType="1"/>
            </p:cNvSpPr>
            <p:nvPr/>
          </p:nvSpPr>
          <p:spPr bwMode="auto">
            <a:xfrm>
              <a:off x="822" y="1840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822" y="1840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4"/>
            <p:cNvSpPr>
              <a:spLocks noChangeShapeType="1"/>
            </p:cNvSpPr>
            <p:nvPr/>
          </p:nvSpPr>
          <p:spPr bwMode="auto">
            <a:xfrm>
              <a:off x="822" y="1994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5"/>
            <p:cNvSpPr>
              <a:spLocks noChangeArrowheads="1"/>
            </p:cNvSpPr>
            <p:nvPr/>
          </p:nvSpPr>
          <p:spPr bwMode="auto">
            <a:xfrm>
              <a:off x="822" y="1994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6"/>
            <p:cNvSpPr>
              <a:spLocks noChangeShapeType="1"/>
            </p:cNvSpPr>
            <p:nvPr/>
          </p:nvSpPr>
          <p:spPr bwMode="auto">
            <a:xfrm>
              <a:off x="822" y="2148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822" y="2148"/>
              <a:ext cx="152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48"/>
            <p:cNvSpPr>
              <a:spLocks noChangeShapeType="1"/>
            </p:cNvSpPr>
            <p:nvPr/>
          </p:nvSpPr>
          <p:spPr bwMode="auto">
            <a:xfrm>
              <a:off x="822" y="2303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822" y="2303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0"/>
            <p:cNvSpPr>
              <a:spLocks noChangeShapeType="1"/>
            </p:cNvSpPr>
            <p:nvPr/>
          </p:nvSpPr>
          <p:spPr bwMode="auto">
            <a:xfrm>
              <a:off x="822" y="2457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1"/>
            <p:cNvSpPr>
              <a:spLocks noChangeArrowheads="1"/>
            </p:cNvSpPr>
            <p:nvPr/>
          </p:nvSpPr>
          <p:spPr bwMode="auto">
            <a:xfrm>
              <a:off x="822" y="2457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2"/>
            <p:cNvSpPr>
              <a:spLocks noChangeShapeType="1"/>
            </p:cNvSpPr>
            <p:nvPr/>
          </p:nvSpPr>
          <p:spPr bwMode="auto">
            <a:xfrm>
              <a:off x="822" y="2611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822" y="2611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4"/>
            <p:cNvSpPr>
              <a:spLocks noChangeShapeType="1"/>
            </p:cNvSpPr>
            <p:nvPr/>
          </p:nvSpPr>
          <p:spPr bwMode="auto">
            <a:xfrm>
              <a:off x="822" y="2765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822" y="2765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6"/>
            <p:cNvSpPr>
              <a:spLocks noChangeShapeType="1"/>
            </p:cNvSpPr>
            <p:nvPr/>
          </p:nvSpPr>
          <p:spPr bwMode="auto">
            <a:xfrm>
              <a:off x="822" y="2919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822" y="2919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58"/>
            <p:cNvSpPr>
              <a:spLocks noChangeShapeType="1"/>
            </p:cNvSpPr>
            <p:nvPr/>
          </p:nvSpPr>
          <p:spPr bwMode="auto">
            <a:xfrm>
              <a:off x="822" y="3073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822" y="3073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0"/>
            <p:cNvSpPr>
              <a:spLocks noChangeShapeType="1"/>
            </p:cNvSpPr>
            <p:nvPr/>
          </p:nvSpPr>
          <p:spPr bwMode="auto">
            <a:xfrm>
              <a:off x="822" y="3227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822" y="3227"/>
              <a:ext cx="152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2"/>
            <p:cNvSpPr>
              <a:spLocks noChangeShapeType="1"/>
            </p:cNvSpPr>
            <p:nvPr/>
          </p:nvSpPr>
          <p:spPr bwMode="auto">
            <a:xfrm>
              <a:off x="822" y="3381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822" y="3381"/>
              <a:ext cx="1523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4"/>
            <p:cNvSpPr>
              <a:spLocks noChangeShapeType="1"/>
            </p:cNvSpPr>
            <p:nvPr/>
          </p:nvSpPr>
          <p:spPr bwMode="auto">
            <a:xfrm>
              <a:off x="822" y="3536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822" y="3536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6"/>
            <p:cNvSpPr>
              <a:spLocks noChangeShapeType="1"/>
            </p:cNvSpPr>
            <p:nvPr/>
          </p:nvSpPr>
          <p:spPr bwMode="auto">
            <a:xfrm>
              <a:off x="816" y="1427"/>
              <a:ext cx="0" cy="22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816" y="1427"/>
              <a:ext cx="6" cy="22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8"/>
            <p:cNvSpPr>
              <a:spLocks noChangeShapeType="1"/>
            </p:cNvSpPr>
            <p:nvPr/>
          </p:nvSpPr>
          <p:spPr bwMode="auto">
            <a:xfrm>
              <a:off x="1661" y="1433"/>
              <a:ext cx="0" cy="22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1661" y="1433"/>
              <a:ext cx="7" cy="22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0"/>
            <p:cNvSpPr>
              <a:spLocks noChangeShapeType="1"/>
            </p:cNvSpPr>
            <p:nvPr/>
          </p:nvSpPr>
          <p:spPr bwMode="auto">
            <a:xfrm>
              <a:off x="822" y="3690"/>
              <a:ext cx="152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822" y="3690"/>
              <a:ext cx="152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>
              <a:off x="2339" y="1433"/>
              <a:ext cx="0" cy="22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3"/>
            <p:cNvSpPr>
              <a:spLocks noChangeArrowheads="1"/>
            </p:cNvSpPr>
            <p:nvPr/>
          </p:nvSpPr>
          <p:spPr bwMode="auto">
            <a:xfrm>
              <a:off x="2339" y="1433"/>
              <a:ext cx="6" cy="22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4"/>
            <p:cNvSpPr>
              <a:spLocks noChangeShapeType="1"/>
            </p:cNvSpPr>
            <p:nvPr/>
          </p:nvSpPr>
          <p:spPr bwMode="auto">
            <a:xfrm>
              <a:off x="816" y="369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75"/>
            <p:cNvSpPr>
              <a:spLocks noChangeArrowheads="1"/>
            </p:cNvSpPr>
            <p:nvPr/>
          </p:nvSpPr>
          <p:spPr bwMode="auto">
            <a:xfrm>
              <a:off x="816" y="3696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>
              <a:off x="1661" y="369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77"/>
            <p:cNvSpPr>
              <a:spLocks noChangeArrowheads="1"/>
            </p:cNvSpPr>
            <p:nvPr/>
          </p:nvSpPr>
          <p:spPr bwMode="auto">
            <a:xfrm>
              <a:off x="1661" y="3696"/>
              <a:ext cx="7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78"/>
            <p:cNvSpPr>
              <a:spLocks noChangeShapeType="1"/>
            </p:cNvSpPr>
            <p:nvPr/>
          </p:nvSpPr>
          <p:spPr bwMode="auto">
            <a:xfrm>
              <a:off x="2339" y="369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79"/>
            <p:cNvSpPr>
              <a:spLocks noChangeArrowheads="1"/>
            </p:cNvSpPr>
            <p:nvPr/>
          </p:nvSpPr>
          <p:spPr bwMode="auto">
            <a:xfrm>
              <a:off x="2339" y="3696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0"/>
            <p:cNvSpPr>
              <a:spLocks noChangeShapeType="1"/>
            </p:cNvSpPr>
            <p:nvPr/>
          </p:nvSpPr>
          <p:spPr bwMode="auto">
            <a:xfrm>
              <a:off x="2345" y="14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1"/>
            <p:cNvSpPr>
              <a:spLocks noChangeArrowheads="1"/>
            </p:cNvSpPr>
            <p:nvPr/>
          </p:nvSpPr>
          <p:spPr bwMode="auto">
            <a:xfrm>
              <a:off x="2345" y="142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2"/>
            <p:cNvSpPr>
              <a:spLocks noChangeShapeType="1"/>
            </p:cNvSpPr>
            <p:nvPr/>
          </p:nvSpPr>
          <p:spPr bwMode="auto">
            <a:xfrm>
              <a:off x="2345" y="168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3"/>
            <p:cNvSpPr>
              <a:spLocks noChangeArrowheads="1"/>
            </p:cNvSpPr>
            <p:nvPr/>
          </p:nvSpPr>
          <p:spPr bwMode="auto">
            <a:xfrm>
              <a:off x="2345" y="1686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4"/>
            <p:cNvSpPr>
              <a:spLocks noChangeShapeType="1"/>
            </p:cNvSpPr>
            <p:nvPr/>
          </p:nvSpPr>
          <p:spPr bwMode="auto">
            <a:xfrm>
              <a:off x="2345" y="184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5"/>
            <p:cNvSpPr>
              <a:spLocks noChangeArrowheads="1"/>
            </p:cNvSpPr>
            <p:nvPr/>
          </p:nvSpPr>
          <p:spPr bwMode="auto">
            <a:xfrm>
              <a:off x="2345" y="1840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6"/>
            <p:cNvSpPr>
              <a:spLocks noChangeShapeType="1"/>
            </p:cNvSpPr>
            <p:nvPr/>
          </p:nvSpPr>
          <p:spPr bwMode="auto">
            <a:xfrm>
              <a:off x="2345" y="19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87"/>
            <p:cNvSpPr>
              <a:spLocks noChangeArrowheads="1"/>
            </p:cNvSpPr>
            <p:nvPr/>
          </p:nvSpPr>
          <p:spPr bwMode="auto">
            <a:xfrm>
              <a:off x="2345" y="1994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88"/>
            <p:cNvSpPr>
              <a:spLocks noChangeShapeType="1"/>
            </p:cNvSpPr>
            <p:nvPr/>
          </p:nvSpPr>
          <p:spPr bwMode="auto">
            <a:xfrm>
              <a:off x="2345" y="214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89"/>
            <p:cNvSpPr>
              <a:spLocks noChangeArrowheads="1"/>
            </p:cNvSpPr>
            <p:nvPr/>
          </p:nvSpPr>
          <p:spPr bwMode="auto">
            <a:xfrm>
              <a:off x="2345" y="2148"/>
              <a:ext cx="6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90"/>
            <p:cNvSpPr>
              <a:spLocks noChangeShapeType="1"/>
            </p:cNvSpPr>
            <p:nvPr/>
          </p:nvSpPr>
          <p:spPr bwMode="auto">
            <a:xfrm>
              <a:off x="2345" y="23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1"/>
            <p:cNvSpPr>
              <a:spLocks noChangeArrowheads="1"/>
            </p:cNvSpPr>
            <p:nvPr/>
          </p:nvSpPr>
          <p:spPr bwMode="auto">
            <a:xfrm>
              <a:off x="2345" y="230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2"/>
            <p:cNvSpPr>
              <a:spLocks noChangeShapeType="1"/>
            </p:cNvSpPr>
            <p:nvPr/>
          </p:nvSpPr>
          <p:spPr bwMode="auto">
            <a:xfrm>
              <a:off x="2345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3"/>
            <p:cNvSpPr>
              <a:spLocks noChangeArrowheads="1"/>
            </p:cNvSpPr>
            <p:nvPr/>
          </p:nvSpPr>
          <p:spPr bwMode="auto">
            <a:xfrm>
              <a:off x="2345" y="245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4"/>
            <p:cNvSpPr>
              <a:spLocks noChangeShapeType="1"/>
            </p:cNvSpPr>
            <p:nvPr/>
          </p:nvSpPr>
          <p:spPr bwMode="auto">
            <a:xfrm>
              <a:off x="2345" y="26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95"/>
            <p:cNvSpPr>
              <a:spLocks noChangeArrowheads="1"/>
            </p:cNvSpPr>
            <p:nvPr/>
          </p:nvSpPr>
          <p:spPr bwMode="auto">
            <a:xfrm>
              <a:off x="2345" y="2611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6"/>
            <p:cNvSpPr>
              <a:spLocks noChangeShapeType="1"/>
            </p:cNvSpPr>
            <p:nvPr/>
          </p:nvSpPr>
          <p:spPr bwMode="auto">
            <a:xfrm>
              <a:off x="2345" y="27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97"/>
            <p:cNvSpPr>
              <a:spLocks noChangeArrowheads="1"/>
            </p:cNvSpPr>
            <p:nvPr/>
          </p:nvSpPr>
          <p:spPr bwMode="auto">
            <a:xfrm>
              <a:off x="2345" y="276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98"/>
            <p:cNvSpPr>
              <a:spLocks noChangeShapeType="1"/>
            </p:cNvSpPr>
            <p:nvPr/>
          </p:nvSpPr>
          <p:spPr bwMode="auto">
            <a:xfrm>
              <a:off x="2345" y="29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99"/>
            <p:cNvSpPr>
              <a:spLocks noChangeArrowheads="1"/>
            </p:cNvSpPr>
            <p:nvPr/>
          </p:nvSpPr>
          <p:spPr bwMode="auto">
            <a:xfrm>
              <a:off x="2345" y="2919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0"/>
            <p:cNvSpPr>
              <a:spLocks noChangeShapeType="1"/>
            </p:cNvSpPr>
            <p:nvPr/>
          </p:nvSpPr>
          <p:spPr bwMode="auto">
            <a:xfrm>
              <a:off x="2345" y="307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01"/>
            <p:cNvSpPr>
              <a:spLocks noChangeArrowheads="1"/>
            </p:cNvSpPr>
            <p:nvPr/>
          </p:nvSpPr>
          <p:spPr bwMode="auto">
            <a:xfrm>
              <a:off x="2345" y="307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2"/>
            <p:cNvSpPr>
              <a:spLocks noChangeShapeType="1"/>
            </p:cNvSpPr>
            <p:nvPr/>
          </p:nvSpPr>
          <p:spPr bwMode="auto">
            <a:xfrm>
              <a:off x="2345" y="32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03"/>
            <p:cNvSpPr>
              <a:spLocks noChangeArrowheads="1"/>
            </p:cNvSpPr>
            <p:nvPr/>
          </p:nvSpPr>
          <p:spPr bwMode="auto">
            <a:xfrm>
              <a:off x="2345" y="3227"/>
              <a:ext cx="6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4"/>
            <p:cNvSpPr>
              <a:spLocks noChangeShapeType="1"/>
            </p:cNvSpPr>
            <p:nvPr/>
          </p:nvSpPr>
          <p:spPr bwMode="auto">
            <a:xfrm>
              <a:off x="2345" y="33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5"/>
            <p:cNvSpPr>
              <a:spLocks noChangeArrowheads="1"/>
            </p:cNvSpPr>
            <p:nvPr/>
          </p:nvSpPr>
          <p:spPr bwMode="auto">
            <a:xfrm>
              <a:off x="2345" y="3381"/>
              <a:ext cx="6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06"/>
            <p:cNvSpPr>
              <a:spLocks noChangeShapeType="1"/>
            </p:cNvSpPr>
            <p:nvPr/>
          </p:nvSpPr>
          <p:spPr bwMode="auto">
            <a:xfrm>
              <a:off x="2345" y="35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107"/>
            <p:cNvSpPr>
              <a:spLocks noChangeArrowheads="1"/>
            </p:cNvSpPr>
            <p:nvPr/>
          </p:nvSpPr>
          <p:spPr bwMode="auto">
            <a:xfrm>
              <a:off x="2345" y="3536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08"/>
            <p:cNvSpPr>
              <a:spLocks noChangeShapeType="1"/>
            </p:cNvSpPr>
            <p:nvPr/>
          </p:nvSpPr>
          <p:spPr bwMode="auto">
            <a:xfrm>
              <a:off x="2345" y="369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auto">
            <a:xfrm>
              <a:off x="2345" y="3690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8" name="Group 112"/>
          <p:cNvGrpSpPr>
            <a:grpSpLocks noChangeAspect="1"/>
          </p:cNvGrpSpPr>
          <p:nvPr/>
        </p:nvGrpSpPr>
        <p:grpSpPr bwMode="auto">
          <a:xfrm>
            <a:off x="5162550" y="2265363"/>
            <a:ext cx="2181225" cy="1774825"/>
            <a:chOff x="3252" y="1427"/>
            <a:chExt cx="1374" cy="1118"/>
          </a:xfrm>
        </p:grpSpPr>
        <p:sp>
          <p:nvSpPr>
            <p:cNvPr id="119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3252" y="1427"/>
              <a:ext cx="1368" cy="1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13"/>
            <p:cNvSpPr>
              <a:spLocks noChangeArrowheads="1"/>
            </p:cNvSpPr>
            <p:nvPr/>
          </p:nvSpPr>
          <p:spPr bwMode="auto">
            <a:xfrm>
              <a:off x="3252" y="1427"/>
              <a:ext cx="1368" cy="278"/>
            </a:xfrm>
            <a:prstGeom prst="rect">
              <a:avLst/>
            </a:prstGeom>
            <a:solidFill>
              <a:srgbClr val="B7DE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14"/>
            <p:cNvSpPr>
              <a:spLocks noChangeArrowheads="1"/>
            </p:cNvSpPr>
            <p:nvPr/>
          </p:nvSpPr>
          <p:spPr bwMode="auto">
            <a:xfrm>
              <a:off x="3252" y="2345"/>
              <a:ext cx="1368" cy="16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15"/>
            <p:cNvSpPr>
              <a:spLocks noChangeArrowheads="1"/>
            </p:cNvSpPr>
            <p:nvPr/>
          </p:nvSpPr>
          <p:spPr bwMode="auto">
            <a:xfrm>
              <a:off x="3433" y="1427"/>
              <a:ext cx="41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Market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116"/>
            <p:cNvSpPr>
              <a:spLocks noChangeArrowheads="1"/>
            </p:cNvSpPr>
            <p:nvPr/>
          </p:nvSpPr>
          <p:spPr bwMode="auto">
            <a:xfrm>
              <a:off x="3400" y="1576"/>
              <a:ext cx="45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Segment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117"/>
            <p:cNvSpPr>
              <a:spLocks noChangeArrowheads="1"/>
            </p:cNvSpPr>
            <p:nvPr/>
          </p:nvSpPr>
          <p:spPr bwMode="auto">
            <a:xfrm>
              <a:off x="3962" y="1498"/>
              <a:ext cx="61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# of Viewers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118"/>
            <p:cNvSpPr>
              <a:spLocks noChangeArrowheads="1"/>
            </p:cNvSpPr>
            <p:nvPr/>
          </p:nvSpPr>
          <p:spPr bwMode="auto">
            <a:xfrm>
              <a:off x="3400" y="1711"/>
              <a:ext cx="490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LSE/REP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119"/>
            <p:cNvSpPr>
              <a:spLocks noChangeArrowheads="1"/>
            </p:cNvSpPr>
            <p:nvPr/>
          </p:nvSpPr>
          <p:spPr bwMode="auto">
            <a:xfrm>
              <a:off x="4181" y="1711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34" charset="0"/>
                </a:rPr>
                <a:t>302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ctangle 120"/>
            <p:cNvSpPr>
              <a:spLocks noChangeArrowheads="1"/>
            </p:cNvSpPr>
            <p:nvPr/>
          </p:nvSpPr>
          <p:spPr bwMode="auto">
            <a:xfrm>
              <a:off x="3471" y="1873"/>
              <a:ext cx="33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TDSP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ctangle 121"/>
            <p:cNvSpPr>
              <a:spLocks noChangeArrowheads="1"/>
            </p:cNvSpPr>
            <p:nvPr/>
          </p:nvSpPr>
          <p:spPr bwMode="auto">
            <a:xfrm>
              <a:off x="4181" y="1873"/>
              <a:ext cx="25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122"/>
            <p:cNvSpPr>
              <a:spLocks noChangeArrowheads="1"/>
            </p:cNvSpPr>
            <p:nvPr/>
          </p:nvSpPr>
          <p:spPr bwMode="auto">
            <a:xfrm>
              <a:off x="3497" y="2035"/>
              <a:ext cx="271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QSE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ctangle 123"/>
            <p:cNvSpPr>
              <a:spLocks noChangeArrowheads="1"/>
            </p:cNvSpPr>
            <p:nvPr/>
          </p:nvSpPr>
          <p:spPr bwMode="auto">
            <a:xfrm>
              <a:off x="4213" y="2035"/>
              <a:ext cx="194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124"/>
            <p:cNvSpPr>
              <a:spLocks noChangeArrowheads="1"/>
            </p:cNvSpPr>
            <p:nvPr/>
          </p:nvSpPr>
          <p:spPr bwMode="auto">
            <a:xfrm>
              <a:off x="3452" y="2196"/>
              <a:ext cx="368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Other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25"/>
            <p:cNvSpPr>
              <a:spLocks noChangeArrowheads="1"/>
            </p:cNvSpPr>
            <p:nvPr/>
          </p:nvSpPr>
          <p:spPr bwMode="auto">
            <a:xfrm>
              <a:off x="4181" y="2196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126"/>
            <p:cNvSpPr>
              <a:spLocks noChangeArrowheads="1"/>
            </p:cNvSpPr>
            <p:nvPr/>
          </p:nvSpPr>
          <p:spPr bwMode="auto">
            <a:xfrm>
              <a:off x="3426" y="2358"/>
              <a:ext cx="432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TOTAL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127"/>
            <p:cNvSpPr>
              <a:spLocks noChangeArrowheads="1"/>
            </p:cNvSpPr>
            <p:nvPr/>
          </p:nvSpPr>
          <p:spPr bwMode="auto">
            <a:xfrm>
              <a:off x="4181" y="2358"/>
              <a:ext cx="1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781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128"/>
            <p:cNvSpPr>
              <a:spLocks noChangeArrowheads="1"/>
            </p:cNvSpPr>
            <p:nvPr/>
          </p:nvSpPr>
          <p:spPr bwMode="auto">
            <a:xfrm>
              <a:off x="3252" y="1427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29"/>
            <p:cNvSpPr>
              <a:spLocks noChangeArrowheads="1"/>
            </p:cNvSpPr>
            <p:nvPr/>
          </p:nvSpPr>
          <p:spPr bwMode="auto">
            <a:xfrm>
              <a:off x="3936" y="1427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0"/>
            <p:cNvSpPr>
              <a:spLocks noChangeShapeType="1"/>
            </p:cNvSpPr>
            <p:nvPr/>
          </p:nvSpPr>
          <p:spPr bwMode="auto">
            <a:xfrm>
              <a:off x="3258" y="1427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31"/>
            <p:cNvSpPr>
              <a:spLocks noChangeArrowheads="1"/>
            </p:cNvSpPr>
            <p:nvPr/>
          </p:nvSpPr>
          <p:spPr bwMode="auto">
            <a:xfrm>
              <a:off x="3258" y="1427"/>
              <a:ext cx="13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132"/>
            <p:cNvSpPr>
              <a:spLocks noChangeArrowheads="1"/>
            </p:cNvSpPr>
            <p:nvPr/>
          </p:nvSpPr>
          <p:spPr bwMode="auto">
            <a:xfrm>
              <a:off x="4613" y="1427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3"/>
            <p:cNvSpPr>
              <a:spLocks noChangeShapeType="1"/>
            </p:cNvSpPr>
            <p:nvPr/>
          </p:nvSpPr>
          <p:spPr bwMode="auto">
            <a:xfrm>
              <a:off x="3258" y="1699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34"/>
            <p:cNvSpPr>
              <a:spLocks noChangeArrowheads="1"/>
            </p:cNvSpPr>
            <p:nvPr/>
          </p:nvSpPr>
          <p:spPr bwMode="auto">
            <a:xfrm>
              <a:off x="3258" y="1699"/>
              <a:ext cx="13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5"/>
            <p:cNvSpPr>
              <a:spLocks noChangeShapeType="1"/>
            </p:cNvSpPr>
            <p:nvPr/>
          </p:nvSpPr>
          <p:spPr bwMode="auto">
            <a:xfrm>
              <a:off x="3258" y="1860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136"/>
            <p:cNvSpPr>
              <a:spLocks noChangeArrowheads="1"/>
            </p:cNvSpPr>
            <p:nvPr/>
          </p:nvSpPr>
          <p:spPr bwMode="auto">
            <a:xfrm>
              <a:off x="3258" y="1860"/>
              <a:ext cx="136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37"/>
            <p:cNvSpPr>
              <a:spLocks noChangeShapeType="1"/>
            </p:cNvSpPr>
            <p:nvPr/>
          </p:nvSpPr>
          <p:spPr bwMode="auto">
            <a:xfrm>
              <a:off x="3258" y="2022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138"/>
            <p:cNvSpPr>
              <a:spLocks noChangeArrowheads="1"/>
            </p:cNvSpPr>
            <p:nvPr/>
          </p:nvSpPr>
          <p:spPr bwMode="auto">
            <a:xfrm>
              <a:off x="3258" y="2022"/>
              <a:ext cx="13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39"/>
            <p:cNvSpPr>
              <a:spLocks noChangeShapeType="1"/>
            </p:cNvSpPr>
            <p:nvPr/>
          </p:nvSpPr>
          <p:spPr bwMode="auto">
            <a:xfrm>
              <a:off x="3258" y="2183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140"/>
            <p:cNvSpPr>
              <a:spLocks noChangeArrowheads="1"/>
            </p:cNvSpPr>
            <p:nvPr/>
          </p:nvSpPr>
          <p:spPr bwMode="auto">
            <a:xfrm>
              <a:off x="3258" y="2183"/>
              <a:ext cx="136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41"/>
            <p:cNvSpPr>
              <a:spLocks noChangeShapeType="1"/>
            </p:cNvSpPr>
            <p:nvPr/>
          </p:nvSpPr>
          <p:spPr bwMode="auto">
            <a:xfrm>
              <a:off x="3258" y="2345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142"/>
            <p:cNvSpPr>
              <a:spLocks noChangeArrowheads="1"/>
            </p:cNvSpPr>
            <p:nvPr/>
          </p:nvSpPr>
          <p:spPr bwMode="auto">
            <a:xfrm>
              <a:off x="3258" y="2345"/>
              <a:ext cx="13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43"/>
            <p:cNvSpPr>
              <a:spLocks noChangeShapeType="1"/>
            </p:cNvSpPr>
            <p:nvPr/>
          </p:nvSpPr>
          <p:spPr bwMode="auto">
            <a:xfrm>
              <a:off x="3258" y="2507"/>
              <a:ext cx="136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144"/>
            <p:cNvSpPr>
              <a:spLocks noChangeArrowheads="1"/>
            </p:cNvSpPr>
            <p:nvPr/>
          </p:nvSpPr>
          <p:spPr bwMode="auto">
            <a:xfrm>
              <a:off x="3258" y="2507"/>
              <a:ext cx="1362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5"/>
            <p:cNvSpPr>
              <a:spLocks noChangeShapeType="1"/>
            </p:cNvSpPr>
            <p:nvPr/>
          </p:nvSpPr>
          <p:spPr bwMode="auto">
            <a:xfrm>
              <a:off x="3252" y="1427"/>
              <a:ext cx="1" cy="1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146"/>
            <p:cNvSpPr>
              <a:spLocks noChangeArrowheads="1"/>
            </p:cNvSpPr>
            <p:nvPr/>
          </p:nvSpPr>
          <p:spPr bwMode="auto">
            <a:xfrm>
              <a:off x="3252" y="1427"/>
              <a:ext cx="6" cy="109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47"/>
            <p:cNvSpPr>
              <a:spLocks noChangeShapeType="1"/>
            </p:cNvSpPr>
            <p:nvPr/>
          </p:nvSpPr>
          <p:spPr bwMode="auto">
            <a:xfrm>
              <a:off x="3936" y="1433"/>
              <a:ext cx="1" cy="1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48"/>
            <p:cNvSpPr>
              <a:spLocks noChangeArrowheads="1"/>
            </p:cNvSpPr>
            <p:nvPr/>
          </p:nvSpPr>
          <p:spPr bwMode="auto">
            <a:xfrm>
              <a:off x="3936" y="1433"/>
              <a:ext cx="6" cy="108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Line 149"/>
            <p:cNvSpPr>
              <a:spLocks noChangeShapeType="1"/>
            </p:cNvSpPr>
            <p:nvPr/>
          </p:nvSpPr>
          <p:spPr bwMode="auto">
            <a:xfrm>
              <a:off x="4613" y="1433"/>
              <a:ext cx="1" cy="10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150"/>
            <p:cNvSpPr>
              <a:spLocks noChangeArrowheads="1"/>
            </p:cNvSpPr>
            <p:nvPr/>
          </p:nvSpPr>
          <p:spPr bwMode="auto">
            <a:xfrm>
              <a:off x="4613" y="1433"/>
              <a:ext cx="7" cy="108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151"/>
            <p:cNvSpPr>
              <a:spLocks noChangeShapeType="1"/>
            </p:cNvSpPr>
            <p:nvPr/>
          </p:nvSpPr>
          <p:spPr bwMode="auto">
            <a:xfrm>
              <a:off x="4620" y="14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152"/>
            <p:cNvSpPr>
              <a:spLocks noChangeArrowheads="1"/>
            </p:cNvSpPr>
            <p:nvPr/>
          </p:nvSpPr>
          <p:spPr bwMode="auto">
            <a:xfrm>
              <a:off x="4620" y="142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53"/>
            <p:cNvSpPr>
              <a:spLocks noChangeShapeType="1"/>
            </p:cNvSpPr>
            <p:nvPr/>
          </p:nvSpPr>
          <p:spPr bwMode="auto">
            <a:xfrm>
              <a:off x="4620" y="169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4"/>
            <p:cNvSpPr>
              <a:spLocks noChangeArrowheads="1"/>
            </p:cNvSpPr>
            <p:nvPr/>
          </p:nvSpPr>
          <p:spPr bwMode="auto">
            <a:xfrm>
              <a:off x="4620" y="1699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155"/>
            <p:cNvSpPr>
              <a:spLocks noChangeShapeType="1"/>
            </p:cNvSpPr>
            <p:nvPr/>
          </p:nvSpPr>
          <p:spPr bwMode="auto">
            <a:xfrm>
              <a:off x="4620" y="18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156"/>
            <p:cNvSpPr>
              <a:spLocks noChangeArrowheads="1"/>
            </p:cNvSpPr>
            <p:nvPr/>
          </p:nvSpPr>
          <p:spPr bwMode="auto">
            <a:xfrm>
              <a:off x="4620" y="1860"/>
              <a:ext cx="6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57"/>
            <p:cNvSpPr>
              <a:spLocks noChangeShapeType="1"/>
            </p:cNvSpPr>
            <p:nvPr/>
          </p:nvSpPr>
          <p:spPr bwMode="auto">
            <a:xfrm>
              <a:off x="4620" y="20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158"/>
            <p:cNvSpPr>
              <a:spLocks noChangeArrowheads="1"/>
            </p:cNvSpPr>
            <p:nvPr/>
          </p:nvSpPr>
          <p:spPr bwMode="auto">
            <a:xfrm>
              <a:off x="4620" y="2022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59"/>
            <p:cNvSpPr>
              <a:spLocks noChangeShapeType="1"/>
            </p:cNvSpPr>
            <p:nvPr/>
          </p:nvSpPr>
          <p:spPr bwMode="auto">
            <a:xfrm>
              <a:off x="4620" y="218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60"/>
            <p:cNvSpPr>
              <a:spLocks noChangeArrowheads="1"/>
            </p:cNvSpPr>
            <p:nvPr/>
          </p:nvSpPr>
          <p:spPr bwMode="auto">
            <a:xfrm>
              <a:off x="4620" y="2183"/>
              <a:ext cx="6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61"/>
            <p:cNvSpPr>
              <a:spLocks noChangeShapeType="1"/>
            </p:cNvSpPr>
            <p:nvPr/>
          </p:nvSpPr>
          <p:spPr bwMode="auto">
            <a:xfrm>
              <a:off x="4620" y="234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162"/>
            <p:cNvSpPr>
              <a:spLocks noChangeArrowheads="1"/>
            </p:cNvSpPr>
            <p:nvPr/>
          </p:nvSpPr>
          <p:spPr bwMode="auto">
            <a:xfrm>
              <a:off x="4620" y="234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63"/>
            <p:cNvSpPr>
              <a:spLocks noChangeShapeType="1"/>
            </p:cNvSpPr>
            <p:nvPr/>
          </p:nvSpPr>
          <p:spPr bwMode="auto">
            <a:xfrm>
              <a:off x="4620" y="250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164"/>
            <p:cNvSpPr>
              <a:spLocks noChangeArrowheads="1"/>
            </p:cNvSpPr>
            <p:nvPr/>
          </p:nvSpPr>
          <p:spPr bwMode="auto">
            <a:xfrm>
              <a:off x="4620" y="250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ERCOT Learning Management System – New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838200"/>
            <a:ext cx="4415589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477" y="2971800"/>
            <a:ext cx="5871628" cy="3089641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876800" y="990600"/>
            <a:ext cx="39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Training page of the ERCOT website  has added a new page of Course Recommendations where you can view recommended courses for each Market Participant type.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4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719</Words>
  <Application>Microsoft Office PowerPoint</Application>
  <PresentationFormat>On-screen Show (4:3)</PresentationFormat>
  <Paragraphs>176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ERCOT  Retail Market Training  Task Force</vt:lpstr>
      <vt:lpstr>RMTTF – 2017 Accomplishments  Three 2 Day Training  Sessions – Austin area, Dallas, Houston</vt:lpstr>
      <vt:lpstr>RMTTF – 2017 Accomplishments - Continued</vt:lpstr>
      <vt:lpstr>2018 RMTTF Goals </vt:lpstr>
      <vt:lpstr>Retail Training Scheduled for 2018</vt:lpstr>
      <vt:lpstr>MarkeTrak On-line Training Modules Available </vt:lpstr>
      <vt:lpstr>MarkeTrak On-line Module Training via  ERCOT Learning Management System </vt:lpstr>
      <vt:lpstr>ERCOT Learning Management System – New Feature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332</cp:revision>
  <cp:lastPrinted>2016-02-12T19:29:41Z</cp:lastPrinted>
  <dcterms:created xsi:type="dcterms:W3CDTF">2005-04-21T14:28:35Z</dcterms:created>
  <dcterms:modified xsi:type="dcterms:W3CDTF">2018-02-06T14:24:53Z</dcterms:modified>
</cp:coreProperties>
</file>