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386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February </a:t>
            </a:r>
            <a:r>
              <a:rPr lang="en-US" b="1" dirty="0" smtClean="0">
                <a:solidFill>
                  <a:srgbClr val="000000"/>
                </a:solidFill>
              </a:rPr>
              <a:t>2018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>
                <a:solidFill>
                  <a:srgbClr val="000000"/>
                </a:solidFill>
              </a:rPr>
              <a:t>January 2018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01/18/18 </a:t>
            </a:r>
            <a:r>
              <a:rPr lang="en-US" sz="1600" dirty="0"/>
              <a:t>– ERCOT experienced an outage of the Market Information System (MIS</a:t>
            </a:r>
            <a:r>
              <a:rPr lang="en-US" sz="1600" dirty="0" smtClean="0"/>
              <a:t>), MPIM, and Retail API </a:t>
            </a:r>
            <a:r>
              <a:rPr lang="en-US" sz="1600" dirty="0"/>
              <a:t>between </a:t>
            </a:r>
            <a:r>
              <a:rPr lang="en-US" sz="1600" dirty="0" smtClean="0"/>
              <a:t>4:00 P</a:t>
            </a:r>
            <a:r>
              <a:rPr lang="en-US" sz="1600" kern="0" dirty="0" smtClean="0">
                <a:solidFill>
                  <a:srgbClr val="000000"/>
                </a:solidFill>
              </a:rPr>
              <a:t>M </a:t>
            </a:r>
            <a:r>
              <a:rPr lang="en-US" sz="1600" kern="0" dirty="0">
                <a:solidFill>
                  <a:srgbClr val="000000"/>
                </a:solidFill>
              </a:rPr>
              <a:t>– </a:t>
            </a:r>
            <a:r>
              <a:rPr lang="en-US" sz="1600" kern="0" dirty="0" smtClean="0">
                <a:solidFill>
                  <a:srgbClr val="000000"/>
                </a:solidFill>
              </a:rPr>
              <a:t>5:43 PM</a:t>
            </a:r>
            <a:endParaRPr lang="en-US" sz="1600" kern="0" dirty="0">
              <a:solidFill>
                <a:srgbClr val="000000"/>
              </a:solidFill>
            </a:endParaRP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All services accessed through the MIS were unavailable during the outage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01/29/18 </a:t>
            </a:r>
            <a:r>
              <a:rPr lang="en-US" sz="1600" dirty="0"/>
              <a:t>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01/30/18 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01/31/18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</TotalTime>
  <Words>110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116</cp:revision>
  <cp:lastPrinted>2016-01-21T20:53:15Z</cp:lastPrinted>
  <dcterms:created xsi:type="dcterms:W3CDTF">2016-01-21T15:20:31Z</dcterms:created>
  <dcterms:modified xsi:type="dcterms:W3CDTF">2018-02-05T23:58:24Z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