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2" r:id="rId4"/>
    <p:sldId id="263" r:id="rId5"/>
    <p:sldId id="264" r:id="rId6"/>
    <p:sldId id="265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4" autoAdjust="0"/>
    <p:restoredTop sz="94660"/>
  </p:normalViewPr>
  <p:slideViewPr>
    <p:cSldViewPr>
      <p:cViewPr>
        <p:scale>
          <a:sx n="114" d="100"/>
          <a:sy n="114" d="100"/>
        </p:scale>
        <p:origin x="-1458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E9F4A-4066-491C-8F25-BCC5643327B9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C5BAE-5329-436C-BB9D-CF26C6291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48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47C23-70FF-4D54-8A37-93BEF4D37D87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8A51B-00BD-480F-A961-AEEFF753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33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ercot.com/mktrules/issues/NPRR855" TargetMode="External"/><Relationship Id="rId3" Type="http://schemas.openxmlformats.org/officeDocument/2006/relationships/hyperlink" Target="http://ercot.com/mktrules/issues/NPRR819" TargetMode="External"/><Relationship Id="rId7" Type="http://schemas.openxmlformats.org/officeDocument/2006/relationships/hyperlink" Target="http://ercot.com/mktrules/issues/NPRR85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rcot.com/mktrules/issues/NPRR844" TargetMode="External"/><Relationship Id="rId5" Type="http://schemas.openxmlformats.org/officeDocument/2006/relationships/hyperlink" Target="http://ercot.com/mktrules/issues/NPRR842" TargetMode="External"/><Relationship Id="rId10" Type="http://schemas.openxmlformats.org/officeDocument/2006/relationships/hyperlink" Target="http://ercot.com/mktrules/issues/SCR794" TargetMode="External"/><Relationship Id="rId4" Type="http://schemas.openxmlformats.org/officeDocument/2006/relationships/hyperlink" Target="http://ercot.com/mktrules/issues/NPRR841" TargetMode="External"/><Relationship Id="rId9" Type="http://schemas.openxmlformats.org/officeDocument/2006/relationships/hyperlink" Target="http://ercot.com/mktrules/issues/NPRR86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rcot.com/content/wcm/key_documents_lists/138435/8._PRS_Report.zi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rcot.com/content/wcm/key_documents_lists/138435/12._RMS_update_to_TAC.pptx" TargetMode="External"/><Relationship Id="rId5" Type="http://schemas.openxmlformats.org/officeDocument/2006/relationships/hyperlink" Target="http://ercot.com/content/wcm/key_documents_lists/138435/11._ROS_Report.zip" TargetMode="External"/><Relationship Id="rId4" Type="http://schemas.openxmlformats.org/officeDocument/2006/relationships/hyperlink" Target="http://ercot.com/content/wcm/key_documents_lists/138435/10._WMS_update_1-25.ppt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rcot.com/content/wcm/key_documents_lists/138435/13._ERCOT_Reports.zi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rcot.com/calendar/2018/2/5/147313-TA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705600" cy="1894362"/>
          </a:xfrm>
        </p:spPr>
        <p:txBody>
          <a:bodyPr>
            <a:normAutofit/>
          </a:bodyPr>
          <a:lstStyle/>
          <a:p>
            <a:r>
              <a:rPr lang="en-US" sz="1400" spc="-30" dirty="0" smtClean="0"/>
              <a:t/>
            </a:r>
            <a:br>
              <a:rPr lang="en-US" sz="1400" spc="-30" dirty="0" smtClean="0"/>
            </a:br>
            <a:r>
              <a:rPr lang="en-US" sz="1400" spc="-30" dirty="0" smtClean="0"/>
              <a:t/>
            </a:r>
            <a:br>
              <a:rPr lang="en-US" sz="1400" spc="-30" dirty="0" smtClean="0"/>
            </a:br>
            <a:r>
              <a:rPr lang="en-US" sz="600" spc="-30" dirty="0"/>
              <a:t/>
            </a:r>
            <a:br>
              <a:rPr lang="en-US" sz="600" spc="-30" dirty="0"/>
            </a:br>
            <a:r>
              <a:rPr lang="en-US" sz="2800" spc="-30" dirty="0" err="1" smtClean="0"/>
              <a:t>TAC</a:t>
            </a:r>
            <a:r>
              <a:rPr lang="en-US" sz="2800" spc="-30" dirty="0" smtClean="0"/>
              <a:t> Update To RMS</a:t>
            </a:r>
            <a:endParaRPr lang="en-US" sz="2800" spc="-3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Rebecca Reed Zerwas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244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" y="274638"/>
            <a:ext cx="8214360" cy="1143000"/>
          </a:xfrm>
          <a:ln w="12700">
            <a:noFill/>
          </a:ln>
        </p:spPr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TAC</a:t>
            </a:r>
            <a:r>
              <a:rPr lang="en-US" dirty="0" smtClean="0"/>
              <a:t> Meeting 1.25.18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7696200" cy="4873752"/>
          </a:xfrm>
        </p:spPr>
        <p:txBody>
          <a:bodyPr>
            <a:normAutofit fontScale="92500" lnSpcReduction="10000"/>
          </a:bodyPr>
          <a:lstStyle/>
          <a:p>
            <a:pPr hangingPunct="0"/>
            <a:r>
              <a:rPr lang="en-US" dirty="0"/>
              <a:t>Election of 2018 </a:t>
            </a:r>
            <a:r>
              <a:rPr lang="en-US" dirty="0" err="1"/>
              <a:t>TAC</a:t>
            </a:r>
            <a:r>
              <a:rPr lang="en-US" dirty="0"/>
              <a:t> Chair and Vice </a:t>
            </a:r>
            <a:r>
              <a:rPr lang="en-US" dirty="0" smtClean="0"/>
              <a:t>Chair: </a:t>
            </a:r>
            <a:r>
              <a:rPr lang="en-US" dirty="0"/>
              <a:t>      </a:t>
            </a:r>
          </a:p>
          <a:p>
            <a:pPr lvl="1" hangingPunct="0"/>
            <a:r>
              <a:rPr lang="en-US" dirty="0"/>
              <a:t>Chair: Bob Helton, Dynegy</a:t>
            </a:r>
          </a:p>
          <a:p>
            <a:pPr lvl="1"/>
            <a:r>
              <a:rPr lang="en-US" dirty="0"/>
              <a:t>Vice Chair: Diana Coleman, </a:t>
            </a:r>
            <a:r>
              <a:rPr lang="en-US" dirty="0" smtClean="0"/>
              <a:t>OPUC</a:t>
            </a:r>
          </a:p>
          <a:p>
            <a:pPr lvl="1"/>
            <a:endParaRPr lang="en-US" sz="1000" dirty="0"/>
          </a:p>
          <a:p>
            <a:r>
              <a:rPr lang="en-US" sz="2200" dirty="0" smtClean="0"/>
              <a:t>2018 Subcommittee Leadership Confirmed:</a:t>
            </a:r>
          </a:p>
          <a:p>
            <a:endParaRPr lang="en-US" sz="400" b="1" i="1" dirty="0" smtClean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300" b="1" dirty="0"/>
              <a:t>Protocol Revision Subcommittee (PRS)</a:t>
            </a:r>
          </a:p>
          <a:p>
            <a:pPr marL="742950" lvl="2" indent="-514350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en-US" altLang="en-US" sz="1300" dirty="0"/>
              <a:t>	Chair: </a:t>
            </a:r>
            <a:r>
              <a:rPr lang="en-US" altLang="en-US" sz="1300" dirty="0" smtClean="0"/>
              <a:t>Martha </a:t>
            </a:r>
            <a:r>
              <a:rPr lang="en-US" altLang="en-US" sz="1300" dirty="0"/>
              <a:t>Henson, Oncor Electric Delivery</a:t>
            </a:r>
          </a:p>
          <a:p>
            <a:pPr marL="742950" lvl="2" indent="-514350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en-US" altLang="en-US" sz="1300" dirty="0"/>
              <a:t>	Vice Chair: </a:t>
            </a:r>
            <a:r>
              <a:rPr lang="en-US" altLang="en-US" sz="1300" dirty="0" smtClean="0"/>
              <a:t>Melissa </a:t>
            </a:r>
            <a:r>
              <a:rPr lang="en-US" altLang="en-US" sz="1300" dirty="0"/>
              <a:t>Trevino, Occidental </a:t>
            </a:r>
            <a:r>
              <a:rPr lang="en-US" altLang="en-US" sz="1300" dirty="0" smtClean="0"/>
              <a:t>Chemical</a:t>
            </a:r>
          </a:p>
          <a:p>
            <a:pPr marL="742950" lvl="2" indent="-514350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endParaRPr lang="en-US" sz="400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300" b="1" dirty="0"/>
              <a:t>Reliability and Operations Subcommittee (</a:t>
            </a:r>
            <a:r>
              <a:rPr lang="en-US" sz="1300" b="1" dirty="0" err="1"/>
              <a:t>ROS</a:t>
            </a:r>
            <a:r>
              <a:rPr lang="en-US" sz="1300" b="1" dirty="0"/>
              <a:t>)</a:t>
            </a:r>
          </a:p>
          <a:p>
            <a:pPr marL="742950" lvl="2" indent="-514350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en-US" altLang="en-US" sz="1300" dirty="0"/>
              <a:t>	Chair: </a:t>
            </a:r>
            <a:r>
              <a:rPr lang="en-US" altLang="en-US" sz="1300" dirty="0" smtClean="0"/>
              <a:t>Alan </a:t>
            </a:r>
            <a:r>
              <a:rPr lang="en-US" altLang="en-US" sz="1300" dirty="0"/>
              <a:t>Bern, Oncor Electric Delivery</a:t>
            </a:r>
          </a:p>
          <a:p>
            <a:pPr marL="742950" lvl="2" indent="-514350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en-US" altLang="en-US" sz="1300" dirty="0"/>
              <a:t>	Vice Chair: </a:t>
            </a:r>
            <a:r>
              <a:rPr lang="en-US" altLang="en-US" sz="1300" dirty="0" smtClean="0"/>
              <a:t>Tom </a:t>
            </a:r>
            <a:r>
              <a:rPr lang="en-US" altLang="en-US" sz="1300" dirty="0"/>
              <a:t>Burke, Golden Spread Electric </a:t>
            </a:r>
            <a:r>
              <a:rPr lang="en-US" altLang="en-US" sz="1300" dirty="0" smtClean="0"/>
              <a:t>Cooperative</a:t>
            </a:r>
          </a:p>
          <a:p>
            <a:pPr marL="742950" lvl="2" indent="-514350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endParaRPr lang="en-US" sz="400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300" b="1" dirty="0" smtClean="0"/>
              <a:t>Retail Market Subcommittee (RMS)</a:t>
            </a:r>
          </a:p>
          <a:p>
            <a:pPr marL="742950" lvl="2" indent="-514350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en-US" altLang="en-US" sz="1300" dirty="0" smtClean="0"/>
              <a:t>	Chair: Rebecca Reed Zerwas, Reliant Energy Retail Services </a:t>
            </a:r>
          </a:p>
          <a:p>
            <a:pPr marL="742950" lvl="2" indent="-514350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en-US" altLang="en-US" sz="1300" dirty="0"/>
              <a:t>	</a:t>
            </a:r>
            <a:r>
              <a:rPr lang="en-US" altLang="en-US" sz="1300" dirty="0" smtClean="0"/>
              <a:t>Vice Chair: Jim Lee, AEP Service Corporation </a:t>
            </a:r>
          </a:p>
          <a:p>
            <a:pPr marL="742950" lvl="2" indent="-514350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endParaRPr lang="en-US" sz="400" dirty="0" smtClean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300" b="1" dirty="0" smtClean="0"/>
              <a:t>Wholesale </a:t>
            </a:r>
            <a:r>
              <a:rPr lang="en-US" sz="1300" b="1" dirty="0"/>
              <a:t>Market Subcommittee (</a:t>
            </a:r>
            <a:r>
              <a:rPr lang="en-US" sz="1300" b="1" dirty="0" err="1"/>
              <a:t>WMS</a:t>
            </a:r>
            <a:r>
              <a:rPr lang="en-US" sz="1300" b="1" dirty="0"/>
              <a:t>)</a:t>
            </a:r>
          </a:p>
          <a:p>
            <a:pPr marL="742950" lvl="2" indent="-514350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en-US" altLang="en-US" sz="1300" dirty="0"/>
              <a:t>	Chair: </a:t>
            </a:r>
            <a:r>
              <a:rPr lang="en-US" altLang="en-US" sz="1300" dirty="0" smtClean="0"/>
              <a:t>David </a:t>
            </a:r>
            <a:r>
              <a:rPr lang="en-US" altLang="en-US" sz="1300" dirty="0" err="1"/>
              <a:t>Kee</a:t>
            </a:r>
            <a:r>
              <a:rPr lang="en-US" altLang="en-US" sz="1300" dirty="0"/>
              <a:t>, CPS Energy</a:t>
            </a:r>
          </a:p>
          <a:p>
            <a:pPr marL="742950" lvl="2" indent="-514350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en-US" altLang="en-US" sz="1300" dirty="0"/>
              <a:t>	Vice Chair: </a:t>
            </a:r>
            <a:r>
              <a:rPr lang="en-US" altLang="en-US" sz="1300" dirty="0" smtClean="0"/>
              <a:t>Resmi Surendran, Shell Energy</a:t>
            </a:r>
          </a:p>
          <a:p>
            <a:pPr marL="742950" lvl="2" indent="-514350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endParaRPr lang="en-US" altLang="en-US" sz="400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300" b="1" dirty="0"/>
              <a:t>Commercial Operations Subcommittee (COPS</a:t>
            </a:r>
            <a:r>
              <a:rPr lang="en-US" sz="1300" b="1" dirty="0" smtClean="0"/>
              <a:t>) </a:t>
            </a:r>
          </a:p>
          <a:p>
            <a:pPr marL="36576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300" b="1" dirty="0" smtClean="0"/>
              <a:t>      *</a:t>
            </a:r>
            <a:r>
              <a:rPr lang="en-US" altLang="en-US" sz="1300" dirty="0" smtClean="0"/>
              <a:t>Pending - </a:t>
            </a:r>
            <a:r>
              <a:rPr lang="en-US" sz="1300" dirty="0" smtClean="0"/>
              <a:t>January 17</a:t>
            </a:r>
            <a:r>
              <a:rPr lang="en-US" sz="1300" baseline="30000" dirty="0" smtClean="0"/>
              <a:t>th</a:t>
            </a:r>
            <a:r>
              <a:rPr lang="en-US" sz="1300" dirty="0" smtClean="0"/>
              <a:t> Meeting Cancelled</a:t>
            </a:r>
            <a:endParaRPr lang="en-US" sz="1300" i="1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2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3716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1604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2700">
            <a:noFill/>
          </a:ln>
        </p:spPr>
        <p:txBody>
          <a:bodyPr/>
          <a:lstStyle/>
          <a:p>
            <a:r>
              <a:rPr lang="en-US" dirty="0" smtClean="0"/>
              <a:t>Nodal Protocol Revision Requests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077200" cy="50292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i="1" spc="-60" dirty="0" smtClean="0"/>
              <a:t>The Following Revision Requests Recommended by </a:t>
            </a:r>
            <a:r>
              <a:rPr lang="en-US" i="1" spc="-60" dirty="0" err="1" smtClean="0"/>
              <a:t>TAC</a:t>
            </a:r>
            <a:r>
              <a:rPr lang="en-US" i="1" spc="-60" dirty="0" smtClean="0"/>
              <a:t> for BOD Approval:</a:t>
            </a:r>
          </a:p>
          <a:p>
            <a:pPr marL="0" indent="0">
              <a:buNone/>
            </a:pPr>
            <a:endParaRPr lang="en-US" sz="800" i="1" dirty="0"/>
          </a:p>
          <a:p>
            <a:r>
              <a:rPr lang="en-US" sz="2200" b="1" dirty="0" err="1" smtClean="0">
                <a:hlinkClick r:id="rId3"/>
              </a:rPr>
              <a:t>NPRR819</a:t>
            </a:r>
            <a:r>
              <a:rPr lang="en-US" sz="2200" dirty="0"/>
              <a:t>, </a:t>
            </a:r>
            <a:r>
              <a:rPr lang="en-US" sz="2100" dirty="0"/>
              <a:t>Modification of Non-Price Error Resettlement Thresholds and Resettlement </a:t>
            </a:r>
            <a:r>
              <a:rPr lang="en-US" sz="2100" dirty="0" smtClean="0"/>
              <a:t> Clean-Ups</a:t>
            </a:r>
            <a:endParaRPr lang="en-US" sz="2100" dirty="0"/>
          </a:p>
          <a:p>
            <a:pPr marL="0" indent="0">
              <a:buNone/>
            </a:pPr>
            <a:endParaRPr lang="en-US" sz="600" i="1" dirty="0" smtClean="0"/>
          </a:p>
          <a:p>
            <a:r>
              <a:rPr lang="en-US" sz="2200" b="1" dirty="0" err="1" smtClean="0">
                <a:hlinkClick r:id="rId4"/>
              </a:rPr>
              <a:t>NPRR8</a:t>
            </a:r>
            <a:r>
              <a:rPr lang="en-US" sz="2200" b="1" dirty="0" err="1">
                <a:hlinkClick r:id="rId4"/>
              </a:rPr>
              <a:t>41</a:t>
            </a:r>
            <a:r>
              <a:rPr lang="en-US" sz="2200" dirty="0"/>
              <a:t>, </a:t>
            </a:r>
            <a:r>
              <a:rPr lang="en-US" sz="2100" dirty="0"/>
              <a:t>Real-Time Adjustments to Day-Ahead Make Whole Payments due to Ancillary Services Infeasibility Charges</a:t>
            </a:r>
          </a:p>
          <a:p>
            <a:pPr marL="0" indent="0">
              <a:buNone/>
            </a:pPr>
            <a:endParaRPr lang="en-US" sz="800" i="1" dirty="0"/>
          </a:p>
          <a:p>
            <a:r>
              <a:rPr lang="en-US" sz="2200" b="1" dirty="0" err="1" smtClean="0">
                <a:hlinkClick r:id="rId5"/>
              </a:rPr>
              <a:t>NPRR842</a:t>
            </a:r>
            <a:r>
              <a:rPr lang="en-US" sz="2200" dirty="0"/>
              <a:t>, </a:t>
            </a:r>
            <a:r>
              <a:rPr lang="en-US" sz="2100" dirty="0"/>
              <a:t>Study Area Load </a:t>
            </a:r>
            <a:r>
              <a:rPr lang="en-US" sz="2100" dirty="0" smtClean="0"/>
              <a:t>Information</a:t>
            </a:r>
          </a:p>
          <a:p>
            <a:pPr marL="0" indent="0">
              <a:buNone/>
            </a:pPr>
            <a:endParaRPr lang="en-US" sz="800" i="1" dirty="0"/>
          </a:p>
          <a:p>
            <a:r>
              <a:rPr lang="en-US" sz="2200" b="1" dirty="0" err="1" smtClean="0">
                <a:hlinkClick r:id="rId6"/>
              </a:rPr>
              <a:t>NPRR844</a:t>
            </a:r>
            <a:r>
              <a:rPr lang="en-US" sz="2200" dirty="0"/>
              <a:t>, </a:t>
            </a:r>
            <a:r>
              <a:rPr lang="en-US" sz="2100" dirty="0"/>
              <a:t>Clarification to Outage </a:t>
            </a:r>
            <a:r>
              <a:rPr lang="en-US" sz="2100" dirty="0" smtClean="0"/>
              <a:t>Report</a:t>
            </a:r>
          </a:p>
          <a:p>
            <a:pPr marL="0" indent="0">
              <a:buNone/>
            </a:pPr>
            <a:endParaRPr lang="en-US" sz="800" i="1" dirty="0"/>
          </a:p>
          <a:p>
            <a:r>
              <a:rPr lang="en-US" sz="2200" b="1" dirty="0" err="1" smtClean="0">
                <a:hlinkClick r:id="rId7"/>
              </a:rPr>
              <a:t>NPRR852</a:t>
            </a:r>
            <a:r>
              <a:rPr lang="en-US" sz="2200" dirty="0"/>
              <a:t>, </a:t>
            </a:r>
            <a:r>
              <a:rPr lang="en-US" sz="2100" dirty="0" err="1"/>
              <a:t>CRR</a:t>
            </a:r>
            <a:r>
              <a:rPr lang="en-US" sz="2100" dirty="0"/>
              <a:t> Activity Calendar Approval </a:t>
            </a:r>
            <a:r>
              <a:rPr lang="en-US" sz="2100" dirty="0" smtClean="0"/>
              <a:t>Process</a:t>
            </a:r>
          </a:p>
          <a:p>
            <a:pPr marL="0" indent="0">
              <a:buNone/>
            </a:pPr>
            <a:endParaRPr lang="en-US" sz="800" i="1" dirty="0"/>
          </a:p>
          <a:p>
            <a:r>
              <a:rPr lang="en-US" sz="2200" b="1" dirty="0" err="1" smtClean="0">
                <a:hlinkClick r:id="rId8"/>
              </a:rPr>
              <a:t>NPRR855</a:t>
            </a:r>
            <a:r>
              <a:rPr lang="en-US" sz="2200" dirty="0"/>
              <a:t>, </a:t>
            </a:r>
            <a:r>
              <a:rPr lang="en-US" sz="2100" dirty="0"/>
              <a:t>Criteria for Including Resources in the </a:t>
            </a:r>
            <a:r>
              <a:rPr lang="en-US" sz="2100" dirty="0" err="1"/>
              <a:t>CDR</a:t>
            </a:r>
            <a:r>
              <a:rPr lang="en-US" sz="2100" dirty="0"/>
              <a:t> Peak Average Capacity Contribution </a:t>
            </a:r>
            <a:r>
              <a:rPr lang="en-US" sz="2100" dirty="0" smtClean="0"/>
              <a:t>Calculations</a:t>
            </a:r>
          </a:p>
          <a:p>
            <a:pPr marL="0" indent="0">
              <a:buNone/>
            </a:pPr>
            <a:endParaRPr lang="en-US" sz="800" i="1" dirty="0"/>
          </a:p>
          <a:p>
            <a:r>
              <a:rPr lang="en-US" sz="2200" b="1" dirty="0" err="1" smtClean="0">
                <a:hlinkClick r:id="rId9"/>
              </a:rPr>
              <a:t>NPRR861</a:t>
            </a:r>
            <a:r>
              <a:rPr lang="en-US" sz="2200" dirty="0"/>
              <a:t>, </a:t>
            </a:r>
            <a:r>
              <a:rPr lang="en-US" sz="2100" dirty="0"/>
              <a:t>Clarification of </a:t>
            </a:r>
            <a:r>
              <a:rPr lang="en-US" sz="2100" dirty="0" err="1"/>
              <a:t>ERCOT’s</a:t>
            </a:r>
            <a:r>
              <a:rPr lang="en-US" sz="2100" dirty="0"/>
              <a:t> Authority to Protect Its Jurisdictional Status – </a:t>
            </a:r>
            <a:r>
              <a:rPr lang="en-US" sz="2100" dirty="0" smtClean="0"/>
              <a:t>URGENT</a:t>
            </a:r>
          </a:p>
          <a:p>
            <a:pPr marL="0" indent="0">
              <a:buNone/>
            </a:pPr>
            <a:endParaRPr lang="en-US" sz="800" i="1" dirty="0"/>
          </a:p>
          <a:p>
            <a:r>
              <a:rPr lang="en-US" sz="2200" b="1" dirty="0" err="1" smtClean="0">
                <a:hlinkClick r:id="rId10"/>
              </a:rPr>
              <a:t>SCR794</a:t>
            </a:r>
            <a:r>
              <a:rPr lang="en-US" sz="2200" dirty="0"/>
              <a:t>,</a:t>
            </a:r>
            <a:r>
              <a:rPr lang="en-US" sz="2200" b="1" dirty="0"/>
              <a:t> </a:t>
            </a:r>
            <a:r>
              <a:rPr lang="en-US" sz="2100" dirty="0"/>
              <a:t>Update </a:t>
            </a:r>
            <a:r>
              <a:rPr lang="en-US" sz="2100" dirty="0" err="1"/>
              <a:t>SCED</a:t>
            </a:r>
            <a:r>
              <a:rPr lang="en-US" sz="2100" dirty="0"/>
              <a:t> Limit Calculation</a:t>
            </a:r>
          </a:p>
          <a:p>
            <a:pPr marL="0" indent="0">
              <a:buNone/>
            </a:pPr>
            <a:endParaRPr lang="en-US" sz="800" i="1" dirty="0"/>
          </a:p>
          <a:p>
            <a:pPr marL="0" indent="0">
              <a:buNone/>
            </a:pP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***</a:t>
            </a:r>
            <a:r>
              <a:rPr lang="en-US" i="1" dirty="0" smtClean="0"/>
              <a:t>Revision Requests will be considered at the February 20</a:t>
            </a:r>
            <a:r>
              <a:rPr lang="en-US" i="1" baseline="30000" dirty="0" smtClean="0"/>
              <a:t>th</a:t>
            </a:r>
            <a:r>
              <a:rPr lang="en-US" i="1" dirty="0" smtClean="0"/>
              <a:t> BOD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***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3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3716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80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2700">
            <a:noFill/>
          </a:ln>
        </p:spPr>
        <p:txBody>
          <a:bodyPr/>
          <a:lstStyle/>
          <a:p>
            <a:r>
              <a:rPr lang="en-US" dirty="0" smtClean="0"/>
              <a:t>Subcommittee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077200" cy="5105400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3"/>
              </a:rPr>
              <a:t>PRS Report</a:t>
            </a:r>
            <a:endParaRPr lang="en-US" dirty="0" smtClean="0"/>
          </a:p>
          <a:p>
            <a:pPr lvl="1"/>
            <a:r>
              <a:rPr lang="en-US" sz="1400" dirty="0" smtClean="0"/>
              <a:t>Update on 2018 Release Targets – Board Approved Revision Requests</a:t>
            </a:r>
          </a:p>
          <a:p>
            <a:endParaRPr lang="en-US" sz="600" dirty="0" smtClean="0"/>
          </a:p>
          <a:p>
            <a:r>
              <a:rPr lang="en-US" dirty="0" err="1" smtClean="0">
                <a:hlinkClick r:id="rId4"/>
              </a:rPr>
              <a:t>WMS</a:t>
            </a:r>
            <a:r>
              <a:rPr lang="en-US" dirty="0" smtClean="0">
                <a:hlinkClick r:id="rId4"/>
              </a:rPr>
              <a:t> Report</a:t>
            </a:r>
            <a:endParaRPr lang="en-US" dirty="0" smtClean="0"/>
          </a:p>
          <a:p>
            <a:pPr lvl="1"/>
            <a:r>
              <a:rPr lang="en-US" sz="1400" dirty="0" smtClean="0"/>
              <a:t>ERCOT hosted Real </a:t>
            </a:r>
            <a:r>
              <a:rPr lang="en-US" sz="1400" dirty="0"/>
              <a:t>Time Co-optimization training after </a:t>
            </a:r>
            <a:r>
              <a:rPr lang="en-US" sz="1400" dirty="0" smtClean="0"/>
              <a:t>January 31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</a:t>
            </a:r>
            <a:r>
              <a:rPr lang="en-US" sz="1400" dirty="0" err="1" smtClean="0"/>
              <a:t>WMS</a:t>
            </a:r>
            <a:endParaRPr lang="en-US" sz="1400" dirty="0"/>
          </a:p>
          <a:p>
            <a:pPr lvl="1"/>
            <a:r>
              <a:rPr lang="en-US" sz="1400" dirty="0" err="1" smtClean="0"/>
              <a:t>NPRR800</a:t>
            </a:r>
            <a:r>
              <a:rPr lang="en-US" sz="1400" dirty="0" smtClean="0"/>
              <a:t> Revisions </a:t>
            </a:r>
            <a:r>
              <a:rPr lang="en-US" sz="1400" dirty="0"/>
              <a:t>to Credit Exposure Calculations to Use Electricity Futures Market Prices – </a:t>
            </a:r>
            <a:r>
              <a:rPr lang="en-US" sz="1400" dirty="0" smtClean="0"/>
              <a:t>implementation February 7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, will change credit calculations to </a:t>
            </a:r>
            <a:r>
              <a:rPr lang="en-US" sz="1400" dirty="0" err="1" smtClean="0"/>
              <a:t>QSEs</a:t>
            </a:r>
            <a:r>
              <a:rPr lang="en-US" sz="1400" dirty="0" smtClean="0"/>
              <a:t>, training held at </a:t>
            </a:r>
            <a:r>
              <a:rPr lang="en-US" sz="1400" dirty="0" err="1" smtClean="0"/>
              <a:t>MCWG</a:t>
            </a:r>
            <a:endParaRPr lang="en-US" sz="1400" dirty="0" smtClean="0"/>
          </a:p>
          <a:p>
            <a:endParaRPr lang="en-US" sz="600" dirty="0" smtClean="0"/>
          </a:p>
          <a:p>
            <a:r>
              <a:rPr lang="en-US" dirty="0" err="1" smtClean="0">
                <a:hlinkClick r:id="rId5"/>
              </a:rPr>
              <a:t>ROS</a:t>
            </a:r>
            <a:r>
              <a:rPr lang="en-US" dirty="0" smtClean="0">
                <a:hlinkClick r:id="rId5"/>
              </a:rPr>
              <a:t> Report</a:t>
            </a:r>
            <a:endParaRPr lang="en-US" dirty="0" smtClean="0"/>
          </a:p>
          <a:p>
            <a:pPr lvl="1"/>
            <a:r>
              <a:rPr lang="en-US" sz="1400" dirty="0" err="1" smtClean="0"/>
              <a:t>NOGRR169</a:t>
            </a:r>
            <a:r>
              <a:rPr lang="en-US" sz="1400" dirty="0"/>
              <a:t>, Disturbance Monitoring Requirements Update to Align with </a:t>
            </a:r>
            <a:r>
              <a:rPr lang="en-US" sz="1400" dirty="0" err="1"/>
              <a:t>NERC</a:t>
            </a:r>
            <a:r>
              <a:rPr lang="en-US" sz="1400" dirty="0"/>
              <a:t> Reliability Standard </a:t>
            </a:r>
            <a:r>
              <a:rPr lang="en-US" sz="1400" dirty="0" err="1" smtClean="0"/>
              <a:t>PRC</a:t>
            </a:r>
            <a:r>
              <a:rPr lang="en-US" sz="1400" dirty="0" smtClean="0"/>
              <a:t>-002-2 – </a:t>
            </a:r>
            <a:r>
              <a:rPr lang="en-US" sz="1400" i="1" dirty="0" smtClean="0"/>
              <a:t>Approved</a:t>
            </a:r>
          </a:p>
          <a:p>
            <a:pPr lvl="1"/>
            <a:r>
              <a:rPr lang="en-US" sz="1400" dirty="0" smtClean="0"/>
              <a:t>Update provided on November DC tie curtailments (four curtailments over two days) – more background was requested on why happened and for increased </a:t>
            </a:r>
            <a:r>
              <a:rPr lang="en-US" sz="1400" dirty="0" smtClean="0"/>
              <a:t>visibility</a:t>
            </a:r>
            <a:endParaRPr lang="en-US" sz="1400" i="1" dirty="0" smtClean="0"/>
          </a:p>
          <a:p>
            <a:endParaRPr lang="en-US" sz="600" dirty="0">
              <a:hlinkClick r:id="rId6"/>
            </a:endParaRPr>
          </a:p>
          <a:p>
            <a:r>
              <a:rPr lang="en-US" dirty="0" smtClean="0">
                <a:hlinkClick r:id="rId6"/>
              </a:rPr>
              <a:t>RMS Report</a:t>
            </a:r>
            <a:endParaRPr lang="en-US" dirty="0" smtClean="0"/>
          </a:p>
          <a:p>
            <a:pPr lvl="1"/>
            <a:r>
              <a:rPr lang="en-US" sz="1400" dirty="0" smtClean="0"/>
              <a:t>DC </a:t>
            </a:r>
            <a:r>
              <a:rPr lang="en-US" sz="1400" dirty="0"/>
              <a:t>renewal process changes effective </a:t>
            </a:r>
            <a:r>
              <a:rPr lang="en-US" sz="1400" dirty="0" smtClean="0"/>
              <a:t>February 7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</a:t>
            </a:r>
            <a:endParaRPr lang="en-US" sz="1400" dirty="0"/>
          </a:p>
          <a:p>
            <a:pPr lvl="1"/>
            <a:r>
              <a:rPr lang="en-US" sz="1400" dirty="0" smtClean="0"/>
              <a:t>Sharyland/Oncor transition, </a:t>
            </a:r>
            <a:r>
              <a:rPr lang="en-US" sz="1400" dirty="0"/>
              <a:t>final scheduled transactions </a:t>
            </a:r>
            <a:r>
              <a:rPr lang="en-US" sz="1400" dirty="0" smtClean="0"/>
              <a:t>January 9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</a:t>
            </a:r>
            <a:endParaRPr lang="en-US" sz="1400" dirty="0"/>
          </a:p>
          <a:p>
            <a:pPr lvl="1"/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4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3716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588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2700">
            <a:noFill/>
          </a:ln>
        </p:spPr>
        <p:txBody>
          <a:bodyPr/>
          <a:lstStyle/>
          <a:p>
            <a:r>
              <a:rPr lang="en-US" dirty="0" smtClean="0"/>
              <a:t>ERCOT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077200" cy="510540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Forecast Adequacy of Budgeted System Administration Fee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ERCOT noted intent to maintain 2016-2017 </a:t>
            </a:r>
            <a:r>
              <a:rPr lang="en-US" sz="1600" dirty="0" err="1" smtClean="0"/>
              <a:t>SAF</a:t>
            </a:r>
            <a:r>
              <a:rPr lang="en-US" sz="1600" dirty="0"/>
              <a:t> </a:t>
            </a:r>
            <a:r>
              <a:rPr lang="en-US" sz="1600" dirty="0" smtClean="0"/>
              <a:t>rate FOR four years from 2016-2019; </a:t>
            </a:r>
            <a:r>
              <a:rPr lang="en-US" sz="1600" dirty="0" err="1" smtClean="0"/>
              <a:t>SAF</a:t>
            </a:r>
            <a:r>
              <a:rPr lang="en-US" sz="1600" dirty="0" smtClean="0"/>
              <a:t> forecast to be adequate through 2019</a:t>
            </a:r>
          </a:p>
          <a:p>
            <a:pPr marL="365760" lvl="1" indent="0">
              <a:spcBef>
                <a:spcPts val="0"/>
              </a:spcBef>
              <a:buNone/>
            </a:pPr>
            <a:endParaRPr lang="en-US" sz="1900" dirty="0" smtClean="0"/>
          </a:p>
          <a:p>
            <a:pPr marL="365760" lvl="1" indent="0">
              <a:spcBef>
                <a:spcPts val="0"/>
              </a:spcBef>
              <a:buNone/>
            </a:pPr>
            <a:endParaRPr lang="en-US" sz="400" dirty="0" smtClean="0"/>
          </a:p>
          <a:p>
            <a:pPr>
              <a:spcBef>
                <a:spcPts val="0"/>
              </a:spcBef>
            </a:pPr>
            <a:r>
              <a:rPr lang="en-US" dirty="0"/>
              <a:t>Proposed Bylaws Amendments Update</a:t>
            </a:r>
          </a:p>
          <a:p>
            <a:pPr lvl="1">
              <a:spcBef>
                <a:spcPts val="0"/>
              </a:spcBef>
            </a:pPr>
            <a:r>
              <a:rPr lang="en-US" sz="1600" dirty="0"/>
              <a:t>ERCOT legal provided an update on proposed bylaw amendments </a:t>
            </a:r>
            <a:r>
              <a:rPr lang="en-US" sz="1600" dirty="0" smtClean="0"/>
              <a:t>seeking to clarify </a:t>
            </a:r>
            <a:r>
              <a:rPr lang="en-US" sz="1600" dirty="0"/>
              <a:t>when an Affiliate relationship may arise between two or more ERCOT Members</a:t>
            </a:r>
            <a:r>
              <a:rPr lang="en-US" sz="1600" dirty="0" smtClean="0"/>
              <a:t>.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Expected to bring back language at February and March </a:t>
            </a:r>
            <a:r>
              <a:rPr lang="en-US" sz="1600" dirty="0" err="1" smtClean="0"/>
              <a:t>TACs</a:t>
            </a:r>
            <a:r>
              <a:rPr lang="en-US" sz="1600" dirty="0" smtClean="0"/>
              <a:t> for stakeholder feedback</a:t>
            </a:r>
          </a:p>
          <a:p>
            <a:pPr lvl="1">
              <a:spcBef>
                <a:spcPts val="0"/>
              </a:spcBef>
            </a:pPr>
            <a:endParaRPr lang="en-US" sz="1900" dirty="0"/>
          </a:p>
          <a:p>
            <a:pPr>
              <a:spcBef>
                <a:spcPts val="0"/>
              </a:spcBef>
            </a:pPr>
            <a:r>
              <a:rPr lang="en-US" dirty="0"/>
              <a:t>Greens Bayou </a:t>
            </a:r>
            <a:r>
              <a:rPr lang="en-US" dirty="0" err="1"/>
              <a:t>RMR</a:t>
            </a:r>
            <a:r>
              <a:rPr lang="en-US" dirty="0"/>
              <a:t> Resettlement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Certain costs </a:t>
            </a:r>
            <a:r>
              <a:rPr lang="en-US" sz="1600" dirty="0"/>
              <a:t>were not fully settled prior to the applicable True-Up </a:t>
            </a:r>
            <a:r>
              <a:rPr lang="en-US" sz="1600" dirty="0" smtClean="0"/>
              <a:t>dates per </a:t>
            </a:r>
            <a:r>
              <a:rPr lang="en-US" sz="1600" dirty="0"/>
              <a:t>the Greens Bayou 5 </a:t>
            </a:r>
            <a:r>
              <a:rPr lang="en-US" sz="1600" dirty="0" err="1"/>
              <a:t>RMR</a:t>
            </a:r>
            <a:r>
              <a:rPr lang="en-US" sz="1600" dirty="0"/>
              <a:t> Agreement </a:t>
            </a:r>
            <a:endParaRPr lang="en-US" sz="1600" dirty="0" smtClean="0"/>
          </a:p>
          <a:p>
            <a:pPr lvl="1">
              <a:spcBef>
                <a:spcPts val="0"/>
              </a:spcBef>
            </a:pPr>
            <a:r>
              <a:rPr lang="en-US" sz="1600" dirty="0"/>
              <a:t>ERCOT will ask Board of Directors during its February meeting for approval to </a:t>
            </a:r>
          </a:p>
          <a:p>
            <a:pPr lvl="1">
              <a:spcBef>
                <a:spcPts val="0"/>
              </a:spcBef>
            </a:pPr>
            <a:r>
              <a:rPr lang="en-US" sz="1600" dirty="0"/>
              <a:t>resettle the amounts </a:t>
            </a:r>
            <a:r>
              <a:rPr lang="en-US" sz="1600" dirty="0" smtClean="0"/>
              <a:t>totaling ~$</a:t>
            </a:r>
            <a:r>
              <a:rPr lang="en-US" sz="1600" dirty="0" err="1" smtClean="0"/>
              <a:t>26k</a:t>
            </a:r>
            <a:r>
              <a:rPr lang="en-US" sz="1600" dirty="0" smtClean="0"/>
              <a:t> in aggregate (6/16, 7/16, 1/17, 2/17, 3/17, 5/17)</a:t>
            </a:r>
            <a:endParaRPr lang="en-US" sz="1600" dirty="0"/>
          </a:p>
          <a:p>
            <a:pPr lvl="1">
              <a:spcBef>
                <a:spcPts val="0"/>
              </a:spcBef>
            </a:pPr>
            <a:r>
              <a:rPr lang="en-US" sz="1600" dirty="0"/>
              <a:t>To reduce the possibility of future Board-directed resettlements, </a:t>
            </a:r>
            <a:r>
              <a:rPr lang="en-US" sz="1600" dirty="0" smtClean="0"/>
              <a:t>ERCOT has submitted </a:t>
            </a:r>
            <a:r>
              <a:rPr lang="en-US" sz="1600" dirty="0" err="1"/>
              <a:t>NPRR</a:t>
            </a:r>
            <a:r>
              <a:rPr lang="en-US" sz="1600" dirty="0"/>
              <a:t> 845, “</a:t>
            </a:r>
            <a:r>
              <a:rPr lang="en-US" sz="1600" dirty="0" err="1"/>
              <a:t>RMR</a:t>
            </a:r>
            <a:r>
              <a:rPr lang="en-US" sz="1600" dirty="0"/>
              <a:t> Process and Agreement Revisions”</a:t>
            </a:r>
          </a:p>
          <a:p>
            <a:pPr lvl="1">
              <a:spcBef>
                <a:spcPts val="0"/>
              </a:spcBef>
            </a:pPr>
            <a:endParaRPr lang="en-US" sz="1900" dirty="0" smtClean="0"/>
          </a:p>
          <a:p>
            <a:pPr marL="274320" lvl="1">
              <a:spcBef>
                <a:spcPts val="0"/>
              </a:spcBef>
              <a:buSzPct val="70000"/>
              <a:buFont typeface="Wingdings"/>
              <a:buChar char=""/>
            </a:pPr>
            <a:r>
              <a:rPr lang="en-US" sz="2400" dirty="0"/>
              <a:t>Annual </a:t>
            </a:r>
            <a:r>
              <a:rPr lang="en-US" sz="2400" dirty="0" err="1"/>
              <a:t>RUC</a:t>
            </a:r>
            <a:r>
              <a:rPr lang="en-US" sz="2400" dirty="0"/>
              <a:t> Reporting Requirement (Protocol Section 5.8</a:t>
            </a:r>
            <a:r>
              <a:rPr lang="en-US" sz="2400" dirty="0" smtClean="0"/>
              <a:t>)</a:t>
            </a:r>
          </a:p>
          <a:p>
            <a:pPr lvl="1">
              <a:spcBef>
                <a:spcPts val="0"/>
              </a:spcBef>
              <a:buClr>
                <a:srgbClr val="FE8637"/>
              </a:buClr>
            </a:pPr>
            <a:r>
              <a:rPr lang="en-US" sz="1600" dirty="0">
                <a:solidFill>
                  <a:prstClr val="black"/>
                </a:solidFill>
              </a:rPr>
              <a:t>In 2017, 562 instructed </a:t>
            </a:r>
            <a:r>
              <a:rPr lang="en-US" sz="1600" dirty="0" err="1">
                <a:solidFill>
                  <a:prstClr val="black"/>
                </a:solidFill>
              </a:rPr>
              <a:t>RUC</a:t>
            </a:r>
            <a:r>
              <a:rPr lang="en-US" sz="1600" dirty="0">
                <a:solidFill>
                  <a:prstClr val="black"/>
                </a:solidFill>
              </a:rPr>
              <a:t> resource-hours resulted in 534 effective </a:t>
            </a:r>
            <a:r>
              <a:rPr lang="en-US" sz="1600" dirty="0" err="1">
                <a:solidFill>
                  <a:prstClr val="black"/>
                </a:solidFill>
              </a:rPr>
              <a:t>RUC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smtClean="0">
                <a:solidFill>
                  <a:prstClr val="black"/>
                </a:solidFill>
              </a:rPr>
              <a:t>resource-hours</a:t>
            </a:r>
          </a:p>
          <a:p>
            <a:pPr lvl="1">
              <a:spcBef>
                <a:spcPts val="0"/>
              </a:spcBef>
              <a:buClr>
                <a:srgbClr val="FE8637"/>
              </a:buClr>
            </a:pPr>
            <a:r>
              <a:rPr lang="en-US" sz="1600" dirty="0">
                <a:solidFill>
                  <a:prstClr val="black"/>
                </a:solidFill>
              </a:rPr>
              <a:t>Discussions on ways to enhance both </a:t>
            </a:r>
            <a:r>
              <a:rPr lang="en-US" sz="1600" dirty="0" err="1">
                <a:solidFill>
                  <a:prstClr val="black"/>
                </a:solidFill>
              </a:rPr>
              <a:t>RUC</a:t>
            </a:r>
            <a:r>
              <a:rPr lang="en-US" sz="1600" dirty="0">
                <a:solidFill>
                  <a:prstClr val="black"/>
                </a:solidFill>
              </a:rPr>
              <a:t> functionality and transparency are continuing between ERCOT and the stakeholders</a:t>
            </a:r>
          </a:p>
          <a:p>
            <a:pPr marL="365760" lvl="1" indent="0">
              <a:spcBef>
                <a:spcPts val="0"/>
              </a:spcBef>
              <a:buClr>
                <a:srgbClr val="FE8637"/>
              </a:buClr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548640" lvl="2">
              <a:spcBef>
                <a:spcPts val="0"/>
              </a:spcBef>
              <a:buSzPct val="70000"/>
            </a:pPr>
            <a:endParaRPr lang="en-US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***</a:t>
            </a:r>
            <a:r>
              <a:rPr lang="en-US" dirty="0" smtClean="0"/>
              <a:t>Presentations </a:t>
            </a:r>
            <a:r>
              <a:rPr lang="en-US" dirty="0"/>
              <a:t>available </a:t>
            </a:r>
            <a:r>
              <a:rPr lang="en-US" dirty="0" smtClean="0">
                <a:hlinkClick r:id="rId3"/>
              </a:rPr>
              <a:t>here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***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	</a:t>
            </a:r>
            <a:endParaRPr lang="en-US" dirty="0"/>
          </a:p>
          <a:p>
            <a:pPr lvl="1">
              <a:spcBef>
                <a:spcPts val="0"/>
              </a:spcBef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5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3716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381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2700">
            <a:noFill/>
          </a:ln>
        </p:spPr>
        <p:txBody>
          <a:bodyPr/>
          <a:lstStyle/>
          <a:p>
            <a:r>
              <a:rPr lang="en-US" dirty="0" smtClean="0"/>
              <a:t>Other Business &amp; Structural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077200" cy="51054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200" dirty="0" smtClean="0"/>
              <a:t>January 22</a:t>
            </a:r>
            <a:r>
              <a:rPr lang="en-US" sz="2200" baseline="30000" dirty="0" smtClean="0"/>
              <a:t>nd</a:t>
            </a:r>
            <a:r>
              <a:rPr lang="en-US" sz="2200" dirty="0" smtClean="0"/>
              <a:t> Day Ahead Market &amp; 23</a:t>
            </a:r>
            <a:r>
              <a:rPr lang="en-US" sz="2200" baseline="30000" dirty="0" smtClean="0"/>
              <a:t>rd</a:t>
            </a:r>
            <a:r>
              <a:rPr lang="en-US" sz="2200" dirty="0" smtClean="0"/>
              <a:t> Pricing Events</a:t>
            </a:r>
          </a:p>
          <a:p>
            <a:pPr lvl="1">
              <a:spcBef>
                <a:spcPts val="0"/>
              </a:spcBef>
            </a:pPr>
            <a:r>
              <a:rPr lang="en-US" sz="1500" dirty="0" smtClean="0"/>
              <a:t>ERCOT provided an overview of January 23</a:t>
            </a:r>
            <a:r>
              <a:rPr lang="en-US" sz="1500" baseline="30000" dirty="0" smtClean="0"/>
              <a:t>rd</a:t>
            </a:r>
            <a:r>
              <a:rPr lang="en-US" sz="1500" dirty="0" smtClean="0"/>
              <a:t> pricing event where 2 </a:t>
            </a:r>
            <a:r>
              <a:rPr lang="en-US" sz="1500" dirty="0"/>
              <a:t>intervals </a:t>
            </a:r>
            <a:r>
              <a:rPr lang="en-US" sz="1500" dirty="0" smtClean="0"/>
              <a:t>were set </a:t>
            </a:r>
            <a:r>
              <a:rPr lang="en-US" sz="1500" dirty="0"/>
              <a:t>by </a:t>
            </a:r>
            <a:r>
              <a:rPr lang="en-US" sz="1500" dirty="0" smtClean="0"/>
              <a:t>the power </a:t>
            </a:r>
            <a:r>
              <a:rPr lang="en-US" sz="1500" dirty="0"/>
              <a:t>balance penalty </a:t>
            </a:r>
            <a:r>
              <a:rPr lang="en-US" sz="1500" dirty="0" smtClean="0"/>
              <a:t>curve</a:t>
            </a:r>
          </a:p>
          <a:p>
            <a:pPr lvl="1">
              <a:spcBef>
                <a:spcPts val="0"/>
              </a:spcBef>
            </a:pPr>
            <a:r>
              <a:rPr lang="en-US" sz="1500" dirty="0" smtClean="0"/>
              <a:t>ERCOT also provided an overview on issues with the DAM market on January 22</a:t>
            </a:r>
            <a:r>
              <a:rPr lang="en-US" sz="1500" baseline="30000" dirty="0" smtClean="0"/>
              <a:t>nd</a:t>
            </a:r>
            <a:r>
              <a:rPr lang="en-US" sz="1500" dirty="0" smtClean="0"/>
              <a:t> with disabling of constraints and contingency issues</a:t>
            </a:r>
          </a:p>
          <a:p>
            <a:pPr lvl="1">
              <a:spcBef>
                <a:spcPts val="0"/>
              </a:spcBef>
            </a:pPr>
            <a:r>
              <a:rPr lang="en-US" sz="1500" dirty="0" smtClean="0"/>
              <a:t>A more detailed analysis with Q&amp;A was to be presented at the January 31</a:t>
            </a:r>
            <a:r>
              <a:rPr lang="en-US" sz="1500" baseline="30000" dirty="0" smtClean="0"/>
              <a:t>st</a:t>
            </a:r>
            <a:r>
              <a:rPr lang="en-US" sz="1500" dirty="0" smtClean="0"/>
              <a:t> </a:t>
            </a:r>
            <a:r>
              <a:rPr lang="en-US" sz="1500" dirty="0" err="1" smtClean="0"/>
              <a:t>WMS</a:t>
            </a:r>
            <a:endParaRPr lang="en-US" sz="1500" dirty="0"/>
          </a:p>
          <a:p>
            <a:pPr lvl="1">
              <a:spcBef>
                <a:spcPts val="0"/>
              </a:spcBef>
            </a:pPr>
            <a:endParaRPr lang="en-US" sz="1900" dirty="0" smtClean="0"/>
          </a:p>
          <a:p>
            <a:pPr>
              <a:spcBef>
                <a:spcPts val="0"/>
              </a:spcBef>
            </a:pPr>
            <a:r>
              <a:rPr lang="en-US" sz="2200" dirty="0" err="1" smtClean="0"/>
              <a:t>TAC</a:t>
            </a:r>
            <a:r>
              <a:rPr lang="en-US" sz="2200" dirty="0" smtClean="0"/>
              <a:t> </a:t>
            </a:r>
            <a:r>
              <a:rPr lang="en-US" sz="2200" dirty="0"/>
              <a:t>Subcommittee Restructuring Discussion </a:t>
            </a:r>
            <a:endParaRPr lang="en-US" sz="2200" dirty="0" smtClean="0"/>
          </a:p>
          <a:p>
            <a:pPr>
              <a:spcBef>
                <a:spcPts val="0"/>
              </a:spcBef>
            </a:pPr>
            <a:endParaRPr lang="en-US" sz="500" b="1" i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500" b="1" i="1" dirty="0" smtClean="0"/>
              <a:t>	Goal</a:t>
            </a:r>
            <a:r>
              <a:rPr lang="en-US" sz="1500" b="1" i="1" dirty="0"/>
              <a:t>: </a:t>
            </a:r>
            <a:r>
              <a:rPr lang="en-US" sz="1500" dirty="0"/>
              <a:t>Bring proposal forward for discussion at April BOD meeting</a:t>
            </a:r>
          </a:p>
          <a:p>
            <a:pPr lvl="1"/>
            <a:r>
              <a:rPr lang="en-US" sz="1500" i="1" dirty="0">
                <a:solidFill>
                  <a:prstClr val="black"/>
                </a:solidFill>
              </a:rPr>
              <a:t>Achieve efficiencies at the subcommittee level be evaluating proposals regarding the future of RMS and COPS</a:t>
            </a:r>
          </a:p>
          <a:p>
            <a:pPr lvl="1">
              <a:spcBef>
                <a:spcPts val="0"/>
              </a:spcBef>
            </a:pPr>
            <a:endParaRPr lang="en-US" sz="1500" dirty="0" smtClean="0"/>
          </a:p>
          <a:p>
            <a:pPr lvl="1">
              <a:spcBef>
                <a:spcPts val="0"/>
              </a:spcBef>
            </a:pPr>
            <a:r>
              <a:rPr lang="en-US" sz="1500" dirty="0" smtClean="0"/>
              <a:t>After reviewing the existing proposals for future RMS and COPS scope and structure as well as the ERCOT functionality parking lot deck, </a:t>
            </a:r>
            <a:r>
              <a:rPr lang="en-US" sz="1500" dirty="0" err="1" smtClean="0"/>
              <a:t>TAC</a:t>
            </a:r>
            <a:r>
              <a:rPr lang="en-US" sz="1500" dirty="0" smtClean="0"/>
              <a:t> moved to table the structural review conversation and schedule a workshop.</a:t>
            </a:r>
          </a:p>
          <a:p>
            <a:pPr lvl="1">
              <a:spcBef>
                <a:spcPts val="0"/>
              </a:spcBef>
            </a:pPr>
            <a:r>
              <a:rPr lang="en-US" sz="1500" dirty="0" smtClean="0"/>
              <a:t>First “</a:t>
            </a:r>
            <a:r>
              <a:rPr lang="en-US" sz="1500" dirty="0" err="1" smtClean="0"/>
              <a:t>TAC</a:t>
            </a:r>
            <a:r>
              <a:rPr lang="en-US" sz="1500" dirty="0" smtClean="0"/>
              <a:t> Subcommittee Restructuring Task Force” scheduled for February 5</a:t>
            </a:r>
            <a:r>
              <a:rPr lang="en-US" sz="1500" baseline="30000" dirty="0" smtClean="0"/>
              <a:t>th</a:t>
            </a:r>
            <a:endParaRPr lang="en-US" sz="1500" dirty="0" smtClean="0"/>
          </a:p>
          <a:p>
            <a:pPr lvl="1">
              <a:spcBef>
                <a:spcPts val="0"/>
              </a:spcBef>
            </a:pPr>
            <a:r>
              <a:rPr lang="en-US" sz="1500" dirty="0" smtClean="0"/>
              <a:t>Presentations from Task Force available </a:t>
            </a:r>
            <a:r>
              <a:rPr lang="en-US" sz="1500" dirty="0" smtClean="0">
                <a:hlinkClick r:id="rId3"/>
              </a:rPr>
              <a:t>here</a:t>
            </a:r>
            <a:endParaRPr lang="en-US" sz="1500" dirty="0"/>
          </a:p>
          <a:p>
            <a:pPr lvl="1">
              <a:spcBef>
                <a:spcPts val="0"/>
              </a:spcBef>
            </a:pPr>
            <a:r>
              <a:rPr lang="en-US" sz="1500" dirty="0"/>
              <a:t>Discussion centered on a new joint proposal Presented on behalf of: </a:t>
            </a:r>
            <a:r>
              <a:rPr lang="en-US" sz="1500" dirty="0" smtClean="0"/>
              <a:t>AEP</a:t>
            </a:r>
            <a:r>
              <a:rPr lang="en-US" sz="1500" dirty="0"/>
              <a:t>, CenterPoint, Oncor, OPUC, and TNMP</a:t>
            </a:r>
          </a:p>
          <a:p>
            <a:pPr lvl="1">
              <a:spcBef>
                <a:spcPts val="0"/>
              </a:spcBef>
            </a:pPr>
            <a:endParaRPr lang="en-US" dirty="0" smtClean="0"/>
          </a:p>
          <a:p>
            <a:pPr lvl="1">
              <a:spcBef>
                <a:spcPts val="0"/>
              </a:spcBef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6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3716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605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7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295401"/>
            <a:ext cx="4876799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137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602</TotalTime>
  <Words>518</Words>
  <Application>Microsoft Office PowerPoint</Application>
  <PresentationFormat>On-screen Show (4:3)</PresentationFormat>
  <Paragraphs>111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Oriel</vt:lpstr>
      <vt:lpstr>   TAC Update To RMS</vt:lpstr>
      <vt:lpstr>    TAC Meeting 1.25.18</vt:lpstr>
      <vt:lpstr>Nodal Protocol Revision Requests </vt:lpstr>
      <vt:lpstr>Subcommittee Updates</vt:lpstr>
      <vt:lpstr>ERCOT Updates</vt:lpstr>
      <vt:lpstr>Other Business &amp; Structural Review</vt:lpstr>
      <vt:lpstr>Questions? </vt:lpstr>
    </vt:vector>
  </TitlesOfParts>
  <Company>NRG Energy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 &amp; Board of Directors Update</dc:title>
  <dc:creator>Zerwas (Reed), Rebecca</dc:creator>
  <cp:lastModifiedBy>Zerwas (Reed), Rebecca</cp:lastModifiedBy>
  <cp:revision>50</cp:revision>
  <dcterms:created xsi:type="dcterms:W3CDTF">2018-01-08T22:15:17Z</dcterms:created>
  <dcterms:modified xsi:type="dcterms:W3CDTF">2018-02-06T13:41:58Z</dcterms:modified>
</cp:coreProperties>
</file>