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11"/>
  </p:notesMasterIdLst>
  <p:handoutMasterIdLst>
    <p:handoutMasterId r:id="rId12"/>
  </p:handoutMasterIdLst>
  <p:sldIdLst>
    <p:sldId id="367" r:id="rId4"/>
    <p:sldId id="379" r:id="rId5"/>
    <p:sldId id="380" r:id="rId6"/>
    <p:sldId id="381" r:id="rId7"/>
    <p:sldId id="375" r:id="rId8"/>
    <p:sldId id="368" r:id="rId9"/>
    <p:sldId id="369" r:id="rId10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2880" y="-12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February 6, 2018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Monica Jones (NRG) – Chair</a:t>
            </a:r>
            <a:b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</a:b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  <a:cs typeface="Times New Roman" pitchFamily="18" charset="0"/>
              </a:rPr>
              <a:t>Sam Pak(ONCOR) – Vice Chair</a:t>
            </a:r>
            <a:endParaRPr lang="en-US" altLang="en-US" sz="2400" b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96200" cy="685800"/>
          </a:xfrm>
        </p:spPr>
        <p:txBody>
          <a:bodyPr/>
          <a:lstStyle/>
          <a:p>
            <a:pPr algn="l"/>
            <a:r>
              <a:rPr lang="en-US" altLang="en-US" dirty="0">
                <a:solidFill>
                  <a:srgbClr val="3D5F5D"/>
                </a:solidFill>
              </a:rPr>
              <a:t/>
            </a:r>
            <a:br>
              <a:rPr lang="en-US" altLang="en-US" dirty="0">
                <a:solidFill>
                  <a:srgbClr val="3D5F5D"/>
                </a:solidFill>
              </a:rPr>
            </a:br>
            <a:r>
              <a:rPr lang="en-US" altLang="en-US" sz="2300" b="1" kern="1200" dirty="0" smtClean="0">
                <a:solidFill>
                  <a:srgbClr val="3D5F5D"/>
                </a:solidFill>
                <a:latin typeface="Constantia" panose="02030602050306030303" pitchFamily="18" charset="0"/>
                <a:ea typeface="+mn-ea"/>
                <a:cs typeface="+mn-cs"/>
              </a:rPr>
              <a:t>2018</a:t>
            </a:r>
            <a:r>
              <a:rPr lang="en-US" altLang="en-US" dirty="0" smtClean="0">
                <a:solidFill>
                  <a:srgbClr val="3D5F5D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2300" b="1" kern="1200" dirty="0">
                <a:solidFill>
                  <a:srgbClr val="3D5F5D"/>
                </a:solidFill>
                <a:latin typeface="Constantia" panose="02030602050306030303" pitchFamily="18" charset="0"/>
                <a:ea typeface="+mn-ea"/>
                <a:cs typeface="+mn-cs"/>
              </a:rPr>
              <a:t>Leadership Elections</a:t>
            </a:r>
            <a:r>
              <a:rPr lang="en-US" altLang="en-US" dirty="0">
                <a:solidFill>
                  <a:srgbClr val="3D5F5D"/>
                </a:solidFill>
              </a:rPr>
              <a:t/>
            </a:r>
            <a:br>
              <a:rPr lang="en-US" altLang="en-US" dirty="0">
                <a:solidFill>
                  <a:srgbClr val="3D5F5D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tantia" panose="02030602050306030303" pitchFamily="18" charset="0"/>
              </a:rPr>
              <a:t>At the January </a:t>
            </a:r>
            <a:r>
              <a:rPr lang="en-US" altLang="en-US" sz="24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24</a:t>
            </a:r>
            <a:r>
              <a:rPr lang="en-US" altLang="en-US" sz="2400" baseline="300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th</a:t>
            </a:r>
            <a:r>
              <a:rPr lang="en-US" altLang="en-US" sz="24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nstantia" panose="02030602050306030303" pitchFamily="18" charset="0"/>
              </a:rPr>
              <a:t>meeting, TDTMS held elections for </a:t>
            </a:r>
            <a:r>
              <a:rPr lang="en-US" altLang="en-US" sz="24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2018 </a:t>
            </a:r>
            <a:r>
              <a:rPr lang="en-US" altLang="en-US" sz="2400" dirty="0">
                <a:solidFill>
                  <a:srgbClr val="000000"/>
                </a:solidFill>
                <a:latin typeface="Constantia" panose="02030602050306030303" pitchFamily="18" charset="0"/>
              </a:rPr>
              <a:t>leadership: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tantia" panose="02030602050306030303" pitchFamily="18" charset="0"/>
              </a:rPr>
              <a:t>Chair – Monica Jones (NRG)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Vice </a:t>
            </a:r>
            <a:r>
              <a:rPr lang="en-US" altLang="en-US" sz="2400" dirty="0">
                <a:solidFill>
                  <a:srgbClr val="000000"/>
                </a:solidFill>
                <a:latin typeface="Constantia" panose="02030602050306030303" pitchFamily="18" charset="0"/>
              </a:rPr>
              <a:t>Chair – </a:t>
            </a:r>
            <a:r>
              <a:rPr lang="en-US" altLang="en-US" sz="24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Sam Pak (ONCOR)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4A082-DAFD-469A-BCF1-753A40DBA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altLang="en-US" sz="2400" b="1" kern="1200" dirty="0">
                <a:solidFill>
                  <a:srgbClr val="3D5F5D"/>
                </a:solidFill>
                <a:latin typeface="Constantia" panose="02030602050306030303" pitchFamily="18" charset="0"/>
              </a:rPr>
              <a:t>2018</a:t>
            </a:r>
            <a:r>
              <a:rPr lang="en-US" altLang="en-US" sz="2400" dirty="0">
                <a:solidFill>
                  <a:srgbClr val="3D5F5D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2400" b="1" kern="1200" dirty="0" smtClean="0">
                <a:solidFill>
                  <a:srgbClr val="3D5F5D"/>
                </a:solidFill>
                <a:latin typeface="Constantia" panose="02030602050306030303" pitchFamily="18" charset="0"/>
              </a:rPr>
              <a:t>Goals</a:t>
            </a:r>
            <a:endParaRPr lang="en-US" sz="2400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onstantia" panose="02030602050306030303" pitchFamily="18" charset="0"/>
                <a:ea typeface="Calibri"/>
                <a:cs typeface="Times New Roman"/>
              </a:rPr>
              <a:t>Support Texas data transport improvement initiatives and other Retail market projects as needed or directed by RMS.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onstantia" panose="02030602050306030303" pitchFamily="18" charset="0"/>
                <a:ea typeface="Calibri"/>
                <a:cs typeface="Times New Roman"/>
              </a:rPr>
              <a:t>Monitor IAG/IAL Statistics and provide suggestions for improvements to Market Participants.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onstantia" panose="02030602050306030303" pitchFamily="18" charset="0"/>
                <a:ea typeface="Calibri"/>
                <a:cs typeface="Times New Roman"/>
              </a:rPr>
              <a:t>Support initiatives related to MarkeTrak system and process enhancements and update documentation as needed.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onstantia" panose="02030602050306030303" pitchFamily="18" charset="0"/>
                <a:ea typeface="Calibri"/>
                <a:cs typeface="Times New Roman"/>
              </a:rPr>
              <a:t>Evaluate proposed MarkeTrak system enhancements that may be considered for a future upgrade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onstantia" panose="02030602050306030303" pitchFamily="18" charset="0"/>
                <a:ea typeface="Calibri"/>
                <a:cs typeface="Times New Roman"/>
              </a:rPr>
              <a:t>TDTMS to monitor MarkeTrak sub-type volume on a semi-annual basis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onstantia" panose="02030602050306030303" pitchFamily="18" charset="0"/>
                <a:ea typeface="Calibri"/>
                <a:cs typeface="Times New Roman"/>
              </a:rPr>
              <a:t>Continue joint efforts with other Retail market working groups to provide ERCOT with subject matter expertise for implementation of RMS initiatives, as needed</a:t>
            </a:r>
            <a:r>
              <a:rPr lang="en-US" sz="2000" dirty="0" smtClean="0">
                <a:latin typeface="Constantia" panose="02030602050306030303" pitchFamily="18" charset="0"/>
                <a:ea typeface="Calibri"/>
                <a:cs typeface="Times New Roman"/>
              </a:rPr>
              <a:t>.</a:t>
            </a:r>
            <a:endParaRPr lang="en-US" sz="2000" dirty="0"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4A082-DAFD-469A-BCF1-753A40DBAF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3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altLang="en-US" sz="2400" b="1" kern="1200" dirty="0">
                <a:solidFill>
                  <a:srgbClr val="3D5F5D"/>
                </a:solidFill>
                <a:latin typeface="Constantia" panose="02030602050306030303" pitchFamily="18" charset="0"/>
              </a:rPr>
              <a:t>2018</a:t>
            </a:r>
            <a:r>
              <a:rPr lang="en-US" altLang="en-US" sz="2400" dirty="0">
                <a:solidFill>
                  <a:srgbClr val="3D5F5D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2400" b="1" kern="1200" dirty="0" smtClean="0">
                <a:solidFill>
                  <a:srgbClr val="3D5F5D"/>
                </a:solidFill>
                <a:latin typeface="Constantia" panose="02030602050306030303" pitchFamily="18" charset="0"/>
              </a:rPr>
              <a:t>Goals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tantia" panose="02030602050306030303" pitchFamily="18" charset="0"/>
                <a:ea typeface="Calibri"/>
                <a:cs typeface="Times New Roman"/>
              </a:rPr>
              <a:t>Perform </a:t>
            </a:r>
            <a:r>
              <a:rPr lang="en-US" sz="2000" dirty="0">
                <a:solidFill>
                  <a:srgbClr val="000000"/>
                </a:solidFill>
                <a:latin typeface="Constantia" panose="02030602050306030303" pitchFamily="18" charset="0"/>
                <a:ea typeface="Calibri"/>
                <a:cs typeface="Times New Roman"/>
              </a:rPr>
              <a:t>annual review of the Retail Market Services SLA and work with ERCOT to evaluate and implement any potential changes, as needed.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tantia" panose="02030602050306030303" pitchFamily="18" charset="0"/>
                <a:ea typeface="Calibri"/>
                <a:cs typeface="Times New Roman"/>
              </a:rPr>
              <a:t>Monitor </a:t>
            </a:r>
            <a:r>
              <a:rPr lang="en-US" sz="2000" dirty="0">
                <a:solidFill>
                  <a:srgbClr val="000000"/>
                </a:solidFill>
                <a:latin typeface="Constantia" panose="02030602050306030303" pitchFamily="18" charset="0"/>
                <a:ea typeface="Calibri"/>
                <a:cs typeface="Times New Roman"/>
              </a:rPr>
              <a:t>the quarterly ERCOT Retail Market Performance Measures reported by ERCOT to the PUCT and serve as a forum for Market Participants to raise questions and/or issues related to the metrics reported.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nstantia" panose="02030602050306030303" pitchFamily="18" charset="0"/>
                <a:ea typeface="Calibri"/>
                <a:cs typeface="Times New Roman"/>
              </a:rPr>
              <a:t>Work with ERCOT and Market Participants to address and resolve technical connectivity issues and ensure market impacts due to outages are minimized.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nstantia" panose="02030602050306030303" pitchFamily="18" charset="0"/>
                <a:ea typeface="Calibri"/>
                <a:cs typeface="Times New Roman"/>
              </a:rPr>
              <a:t>Support initiatives related to ERCOT 2018 System Changes roadmap.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tantia" panose="02030602050306030303" pitchFamily="18" charset="0"/>
                <a:ea typeface="Calibri"/>
                <a:cs typeface="Times New Roman"/>
              </a:rPr>
              <a:t>Support </a:t>
            </a:r>
            <a:r>
              <a:rPr lang="en-US" sz="2000" dirty="0">
                <a:solidFill>
                  <a:srgbClr val="000000"/>
                </a:solidFill>
                <a:latin typeface="Constantia" panose="02030602050306030303" pitchFamily="18" charset="0"/>
                <a:ea typeface="Calibri"/>
                <a:cs typeface="Times New Roman"/>
              </a:rPr>
              <a:t>ERCOT resolution efforts in addressing each outage and/or degradation of service experienced and provided findings to RMS.</a:t>
            </a:r>
          </a:p>
          <a:p>
            <a:pPr marL="457200" lvl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en-US" sz="2000" dirty="0" smtClean="0">
              <a:solidFill>
                <a:srgbClr val="000000"/>
              </a:solidFill>
              <a:latin typeface="Constantia" panose="02030602050306030303" pitchFamily="18" charset="0"/>
              <a:ea typeface="Calibri"/>
              <a:cs typeface="Times New Roman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4A082-DAFD-469A-BCF1-753A40DBA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6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  <a:latin typeface="Constantia" panose="02030602050306030303" pitchFamily="18" charset="0"/>
              </a:rPr>
              <a:t>January Meeting 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55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Constantia" panose="02030602050306030303" pitchFamily="18" charset="0"/>
              </a:rPr>
              <a:t>NPRR778 </a:t>
            </a:r>
            <a:r>
              <a:rPr lang="en-US" sz="1800" dirty="0" smtClean="0">
                <a:latin typeface="Constantia" panose="02030602050306030303" pitchFamily="18" charset="0"/>
              </a:rPr>
              <a:t>Stabilization Discussion &amp; Lessons Learned</a:t>
            </a:r>
            <a:endParaRPr lang="en-US" sz="1800" dirty="0">
              <a:latin typeface="Constantia" panose="02030602050306030303" pitchFamily="18" charset="0"/>
            </a:endParaRPr>
          </a:p>
          <a:p>
            <a:pPr marL="1200150" lvl="1" indent="-457200"/>
            <a:r>
              <a:rPr lang="en-US" sz="1800" b="0" dirty="0" smtClean="0">
                <a:latin typeface="Constantia" panose="02030602050306030303" pitchFamily="18" charset="0"/>
              </a:rPr>
              <a:t>Discussed reporting and stats</a:t>
            </a:r>
          </a:p>
          <a:p>
            <a:pPr marL="1200150" lvl="1" indent="-457200"/>
            <a:r>
              <a:rPr lang="en-US" sz="1800" b="0" dirty="0" smtClean="0">
                <a:latin typeface="Constantia" panose="02030602050306030303" pitchFamily="18" charset="0"/>
              </a:rPr>
              <a:t>Lessons Learned </a:t>
            </a:r>
            <a:endParaRPr lang="en-US" sz="1800" dirty="0" smtClean="0"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Constantia" panose="02030602050306030303" pitchFamily="18" charset="0"/>
              </a:rPr>
              <a:t>Digital Certificates Download Process </a:t>
            </a:r>
            <a:r>
              <a:rPr lang="en-US" sz="1800" dirty="0" smtClean="0">
                <a:latin typeface="Constantia" panose="02030602050306030303" pitchFamily="18" charset="0"/>
              </a:rPr>
              <a:t>Update</a:t>
            </a:r>
            <a:endParaRPr lang="en-US" sz="1800" dirty="0">
              <a:latin typeface="Constantia" panose="02030602050306030303" pitchFamily="18" charset="0"/>
            </a:endParaRPr>
          </a:p>
          <a:p>
            <a:pPr marL="1200150" lvl="1" indent="-457200"/>
            <a:r>
              <a:rPr lang="en-US" sz="1800" b="0" dirty="0" smtClean="0">
                <a:latin typeface="Constantia" panose="02030602050306030303" pitchFamily="18" charset="0"/>
              </a:rPr>
              <a:t>Discussed the upgrade from the Webex workshop presented on January 17, 2018 by ERCOT</a:t>
            </a:r>
          </a:p>
          <a:p>
            <a:pPr marL="1200150" lvl="1" indent="-457200"/>
            <a:r>
              <a:rPr lang="en-US" sz="1800" b="0" dirty="0" smtClean="0">
                <a:latin typeface="Constantia" panose="02030602050306030303" pitchFamily="18" charset="0"/>
              </a:rPr>
              <a:t>Changes </a:t>
            </a:r>
            <a:r>
              <a:rPr lang="en-US" sz="1800" b="0" dirty="0">
                <a:latin typeface="Constantia" panose="02030602050306030303" pitchFamily="18" charset="0"/>
              </a:rPr>
              <a:t>to the ERCOT’s Market Participant Identity Management (MPIM) application that will affect the Digital Certificate download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Constantia" panose="02030602050306030303" pitchFamily="18" charset="0"/>
              </a:rPr>
              <a:t>MarkeTrak Users Guide Cancel w/Approval Edits</a:t>
            </a:r>
          </a:p>
          <a:p>
            <a:pPr marL="1200150" lvl="1" indent="-457200"/>
            <a:r>
              <a:rPr lang="en-US" sz="1800" b="0" dirty="0" smtClean="0">
                <a:latin typeface="Constantia" panose="02030602050306030303" pitchFamily="18" charset="0"/>
              </a:rPr>
              <a:t>Made edits to the users guide section to align with the changes from NPRR778.</a:t>
            </a:r>
            <a:endParaRPr lang="en-US" sz="1800" b="0" dirty="0">
              <a:latin typeface="Constantia" panose="02030602050306030303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Constantia" panose="02030602050306030303" pitchFamily="18" charset="0"/>
              </a:rPr>
              <a:t>Annual MarkeTrak Subtypes Review</a:t>
            </a:r>
          </a:p>
          <a:p>
            <a:pPr marL="1200150" lvl="1" indent="-457200"/>
            <a:r>
              <a:rPr lang="en-US" sz="1800" b="0" dirty="0">
                <a:solidFill>
                  <a:srgbClr val="000000"/>
                </a:solidFill>
                <a:latin typeface="Constantia" panose="02030602050306030303" pitchFamily="18" charset="0"/>
              </a:rPr>
              <a:t>TDTMS will begin prioritizing specific subtypes to be reviewed in 2018 and outline the process for ERCOT to assist in pulling the data.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en-US" sz="1600" b="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200150" lvl="1" indent="-457200"/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300082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</a:br>
            <a:endParaRPr lang="en-US" altLang="en-US" sz="1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February 14, 2018 9:30am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@ ERCOT </a:t>
            </a:r>
            <a:r>
              <a:rPr lang="en-US" altLang="en-US" sz="1800" dirty="0" err="1" smtClean="0">
                <a:solidFill>
                  <a:srgbClr val="000000"/>
                </a:solidFill>
                <a:latin typeface="Constantia" panose="02030602050306030303" pitchFamily="18" charset="0"/>
              </a:rPr>
              <a:t>METCenter</a:t>
            </a:r>
            <a:endParaRPr lang="en-US" altLang="en-US" sz="1800" dirty="0" smtClean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20700" y="2946164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20575</TotalTime>
  <Words>378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1_Default Design</vt:lpstr>
      <vt:lpstr>2_Default Design</vt:lpstr>
      <vt:lpstr>PowerPoint Presentation</vt:lpstr>
      <vt:lpstr> 2018 Leadership Elections </vt:lpstr>
      <vt:lpstr>2018 Goals</vt:lpstr>
      <vt:lpstr>2018 Goals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Jones, Monica Y.</cp:lastModifiedBy>
  <cp:revision>1014</cp:revision>
  <cp:lastPrinted>2002-09-24T18:27:58Z</cp:lastPrinted>
  <dcterms:created xsi:type="dcterms:W3CDTF">2002-07-29T21:45:07Z</dcterms:created>
  <dcterms:modified xsi:type="dcterms:W3CDTF">2018-02-05T21:14:23Z</dcterms:modified>
</cp:coreProperties>
</file>