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7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94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2018</a:t>
            </a:r>
          </a:p>
          <a:p>
            <a:pPr lvl="0" defTabSz="457200"/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Transaction Processing </a:t>
            </a:r>
            <a:r>
              <a:rPr lang="en-US" sz="1600" kern="0" dirty="0" smtClean="0">
                <a:solidFill>
                  <a:srgbClr val="000000"/>
                </a:solidFill>
              </a:rPr>
              <a:t>(non-core </a:t>
            </a:r>
            <a:r>
              <a:rPr lang="en-US" sz="1600" kern="0" dirty="0">
                <a:solidFill>
                  <a:srgbClr val="000000"/>
                </a:solidFill>
              </a:rPr>
              <a:t>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99.80% </a:t>
            </a:r>
            <a:r>
              <a:rPr lang="en-US" sz="1600" kern="0" dirty="0">
                <a:solidFill>
                  <a:srgbClr val="000000"/>
                </a:solidFill>
              </a:rPr>
              <a:t>(</a:t>
            </a:r>
            <a:r>
              <a:rPr lang="en-US" sz="1600" kern="0" dirty="0" smtClean="0">
                <a:solidFill>
                  <a:srgbClr val="000000"/>
                </a:solidFill>
              </a:rPr>
              <a:t>99% </a:t>
            </a:r>
            <a:r>
              <a:rPr lang="en-US" sz="1600" kern="0" dirty="0">
                <a:solidFill>
                  <a:srgbClr val="000000"/>
                </a:solidFill>
              </a:rPr>
              <a:t>target)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Retail </a:t>
            </a:r>
            <a:r>
              <a:rPr lang="en-US" sz="1600" kern="0" dirty="0">
                <a:solidFill>
                  <a:srgbClr val="000000"/>
                </a:solidFill>
              </a:rPr>
              <a:t>Transaction Processing (core 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98.73% </a:t>
            </a:r>
            <a:r>
              <a:rPr lang="en-US" sz="1600" kern="0" dirty="0">
                <a:solidFill>
                  <a:srgbClr val="000000"/>
                </a:solidFill>
              </a:rPr>
              <a:t>(99.9% target)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01/18/18 –</a:t>
            </a:r>
            <a:r>
              <a:rPr lang="en-US" sz="1600" dirty="0" smtClean="0"/>
              <a:t> </a:t>
            </a:r>
            <a:r>
              <a:rPr lang="en-US" sz="1600" dirty="0"/>
              <a:t>ERCOT experienced an </a:t>
            </a:r>
            <a:r>
              <a:rPr lang="en-US" sz="1600" dirty="0" smtClean="0"/>
              <a:t>outage of Retail </a:t>
            </a:r>
            <a:r>
              <a:rPr lang="en-US" sz="1600" dirty="0"/>
              <a:t>Transaction Processing from 4:00 PM - 7:56 </a:t>
            </a:r>
            <a:r>
              <a:rPr lang="en-US" sz="1600" dirty="0" smtClean="0"/>
              <a:t>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400" kern="0" dirty="0" smtClean="0">
                <a:solidFill>
                  <a:srgbClr val="000000"/>
                </a:solidFill>
              </a:rPr>
              <a:t>,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400" kern="0" dirty="0" smtClean="0">
                <a:solidFill>
                  <a:srgbClr val="000000"/>
                </a:solidFill>
              </a:rPr>
              <a:t>, and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400" kern="0" dirty="0" smtClean="0">
                <a:solidFill>
                  <a:srgbClr val="000000"/>
                </a:solidFill>
              </a:rPr>
              <a:t> were also unavailable for a portion of this time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01/19/18 </a:t>
            </a:r>
            <a:r>
              <a:rPr lang="en-US" sz="1600" dirty="0"/>
              <a:t>– ERCOT experienced degraded processing of retail transactions from 8:48 AM - 9:34 AM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01/24/18 </a:t>
            </a:r>
            <a:r>
              <a:rPr lang="en-US" sz="1600" dirty="0"/>
              <a:t>– ERCOT experienced an </a:t>
            </a:r>
            <a:r>
              <a:rPr lang="en-US" sz="1600" dirty="0" smtClean="0"/>
              <a:t>outage of </a:t>
            </a:r>
            <a:r>
              <a:rPr lang="en-US" sz="1600" dirty="0"/>
              <a:t>Retail Transaction Processing from 9:25 AM - 9:56 AM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01/25/18 </a:t>
            </a:r>
            <a:r>
              <a:rPr lang="en-US" sz="1600" dirty="0"/>
              <a:t>– ERCOT experienced errors in the processing of a subset of retail transactions.  As a result of reprocessing efforts, some duplicate transactions were sent to Market </a:t>
            </a:r>
            <a:r>
              <a:rPr lang="en-US" sz="1600"/>
              <a:t>Participants</a:t>
            </a:r>
            <a:r>
              <a:rPr lang="en-US" sz="1600" smtClean="0"/>
              <a:t>.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01/27/18 – ERCOT experienced errors in the processing of retail transactions from approximately 7:00 a.m. </a:t>
            </a:r>
            <a:r>
              <a:rPr lang="en-US" sz="1600" dirty="0" smtClean="0"/>
              <a:t>- 11:00 p.m. </a:t>
            </a:r>
            <a:r>
              <a:rPr lang="en-US" sz="1600" dirty="0"/>
              <a:t>814 and 867 transactions were processing intermittently during this time frame</a:t>
            </a:r>
            <a:r>
              <a:rPr lang="en-US" sz="1600" dirty="0" smtClean="0"/>
              <a:t>.  Some transactions were able to be reprocessed.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01/28/18 – Planned Maintenance (Site Failover – Retail Processing,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,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dcmitype/"/>
    <ds:schemaRef ds:uri="http://purl.org/dc/terms/"/>
    <ds:schemaRef ds:uri="c34af464-7aa1-4edd-9be4-83dffc1cb926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</TotalTime>
  <Words>206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69</cp:revision>
  <cp:lastPrinted>2016-01-21T20:53:15Z</cp:lastPrinted>
  <dcterms:created xsi:type="dcterms:W3CDTF">2016-01-21T15:20:31Z</dcterms:created>
  <dcterms:modified xsi:type="dcterms:W3CDTF">2018-02-02T23:39:55Z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