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257" r:id="rId8"/>
    <p:sldId id="275" r:id="rId9"/>
    <p:sldId id="263" r:id="rId10"/>
    <p:sldId id="264" r:id="rId11"/>
    <p:sldId id="273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1" autoAdjust="0"/>
    <p:restoredTop sz="96187" autoAdjust="0"/>
  </p:normalViewPr>
  <p:slideViewPr>
    <p:cSldViewPr showGuides="1">
      <p:cViewPr varScale="1">
        <p:scale>
          <a:sx n="127" d="100"/>
          <a:sy n="127" d="100"/>
        </p:scale>
        <p:origin x="1170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537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075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20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48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1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93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82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27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676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28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62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Settlement Stability</a:t>
            </a:r>
            <a:endParaRPr lang="en-US" b="1" dirty="0"/>
          </a:p>
          <a:p>
            <a:r>
              <a:rPr lang="en-US" sz="1600" b="1" dirty="0" smtClean="0"/>
              <a:t>2017 Q4 Update to COPS</a:t>
            </a:r>
            <a:endParaRPr lang="en-US" sz="1600" b="1" dirty="0"/>
          </a:p>
          <a:p>
            <a:endParaRPr lang="en-US" dirty="0"/>
          </a:p>
          <a:p>
            <a:r>
              <a:rPr lang="en-US" dirty="0" smtClean="0"/>
              <a:t>Austin Covington</a:t>
            </a:r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01/17/18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282" y="815182"/>
            <a:ext cx="7327635" cy="5321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4572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69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509" y="789869"/>
            <a:ext cx="7285092" cy="53347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2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292" y="800256"/>
            <a:ext cx="7343616" cy="5321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3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531" y="1204221"/>
            <a:ext cx="8697804" cy="32780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721" y="4886315"/>
            <a:ext cx="8672614" cy="10494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g) Net Allocation to Load </a:t>
            </a:r>
            <a:r>
              <a:rPr lang="en-US" sz="2000" dirty="0" smtClean="0"/>
              <a:t>- </a:t>
            </a:r>
            <a:r>
              <a:rPr lang="en-US" sz="2000" dirty="0"/>
              <a:t>Totals and $/MWh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561138"/>
            <a:ext cx="6858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14500" y="868784"/>
            <a:ext cx="579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/>
                </a:solidFill>
              </a:rPr>
              <a:t>NET ALLOCATION TO LOAD ($MM)</a:t>
            </a:r>
            <a:endParaRPr lang="en-US" sz="800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2600" y="4648200"/>
            <a:ext cx="579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/>
                </a:solidFill>
              </a:rPr>
              <a:t>AUCTION REVENUE PER CONGESTION MANAGEMENT ZONE ($MM)</a:t>
            </a:r>
            <a:endParaRPr lang="en-US" sz="800" b="1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57877" y="6101686"/>
            <a:ext cx="39861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* The total ERS charges have been evenly allocated across the contract period.</a:t>
            </a:r>
          </a:p>
          <a:p>
            <a:r>
              <a:rPr lang="en-US" sz="800" dirty="0" smtClean="0">
                <a:solidFill>
                  <a:prstClr val="black"/>
                </a:solidFill>
              </a:rPr>
              <a:t>** The $/</a:t>
            </a:r>
            <a:r>
              <a:rPr lang="en-US" sz="800" dirty="0" err="1" smtClean="0">
                <a:solidFill>
                  <a:prstClr val="black"/>
                </a:solidFill>
              </a:rPr>
              <a:t>MWh</a:t>
            </a:r>
            <a:r>
              <a:rPr lang="en-US" sz="800" dirty="0" smtClean="0">
                <a:solidFill>
                  <a:prstClr val="black"/>
                </a:solidFill>
              </a:rPr>
              <a:t> value as calculated per PR 8.2 (2) g  </a:t>
            </a:r>
          </a:p>
        </p:txBody>
      </p:sp>
    </p:spTree>
    <p:extLst>
      <p:ext uri="{BB962C8B-B14F-4D97-AF65-F5344CB8AC3E}">
        <p14:creationId xmlns:p14="http://schemas.microsoft.com/office/powerpoint/2010/main" val="287517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8.2(2)(c</a:t>
            </a:r>
            <a:r>
              <a:rPr lang="en-US" sz="2000" dirty="0"/>
              <a:t>)(</a:t>
            </a:r>
            <a:r>
              <a:rPr lang="en-US" sz="2000" dirty="0" err="1"/>
              <a:t>i</a:t>
            </a:r>
            <a:r>
              <a:rPr lang="en-US" sz="2000" dirty="0"/>
              <a:t>) Track number of price changes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207670"/>
              </p:ext>
            </p:extLst>
          </p:nvPr>
        </p:nvGraphicFramePr>
        <p:xfrm>
          <a:off x="1236019" y="1219200"/>
          <a:ext cx="6748161" cy="1159785"/>
        </p:xfrm>
        <a:graphic>
          <a:graphicData uri="http://schemas.openxmlformats.org/drawingml/2006/table">
            <a:tbl>
              <a:tblPr firstRow="1" firstCol="1" bandRow="1"/>
              <a:tblGrid>
                <a:gridCol w="1140007"/>
                <a:gridCol w="628500"/>
                <a:gridCol w="710067"/>
                <a:gridCol w="701302"/>
                <a:gridCol w="727602"/>
                <a:gridCol w="648705"/>
                <a:gridCol w="561042"/>
                <a:gridCol w="718835"/>
                <a:gridCol w="912101"/>
              </a:tblGrid>
              <a:tr h="271962">
                <a:tc gridSpan="9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Period: </a:t>
                      </a: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 Q4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961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</a:rPr>
                        <a:t>Operating 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of Corrected Settlement Point Prices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# of Intervals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Affected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DASPP 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RTSPP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RTRMPR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ORDC Adders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DASPP 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RTSPP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RTRMPR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</a:rPr>
                        <a:t>ORDC Adders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</a:tr>
              <a:tr h="2334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36018" y="2378985"/>
            <a:ext cx="6748161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100" b="1" u="sng" dirty="0">
                <a:solidFill>
                  <a:prstClr val="black"/>
                </a:solidFill>
              </a:rPr>
              <a:t>Notes</a:t>
            </a:r>
            <a:r>
              <a:rPr lang="en-US" sz="1100" b="1" u="sng" dirty="0" smtClean="0">
                <a:solidFill>
                  <a:prstClr val="black"/>
                </a:solidFill>
              </a:rPr>
              <a:t>:</a:t>
            </a:r>
          </a:p>
          <a:p>
            <a:pPr defTabSz="457200"/>
            <a:endParaRPr lang="en-US" sz="1100" b="1" u="sng" dirty="0">
              <a:solidFill>
                <a:prstClr val="black"/>
              </a:solidFill>
            </a:endParaRPr>
          </a:p>
          <a:p>
            <a:pPr defTabSz="457200"/>
            <a:r>
              <a:rPr lang="en-US" sz="1100" dirty="0" smtClean="0">
                <a:solidFill>
                  <a:prstClr val="black"/>
                </a:solidFill>
              </a:rPr>
              <a:t>There were no price changes in Q4 2017.</a:t>
            </a:r>
          </a:p>
          <a:p>
            <a:pPr defTabSz="457200"/>
            <a:endParaRPr lang="en-US" sz="1100" dirty="0">
              <a:solidFill>
                <a:prstClr val="black"/>
              </a:solidFill>
            </a:endParaRPr>
          </a:p>
          <a:p>
            <a:pPr defTabSz="457200"/>
            <a:r>
              <a:rPr lang="en-US" sz="1100" dirty="0" smtClean="0">
                <a:solidFill>
                  <a:prstClr val="black"/>
                </a:solidFill>
              </a:rPr>
              <a:t>The price changes reported on this slide display the price corrections that have been done after the Settlement Statement has posted for the Operating Day.  </a:t>
            </a:r>
            <a:endParaRPr lang="en-U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8.2(2</a:t>
            </a:r>
            <a:r>
              <a:rPr lang="en-US" sz="2000" dirty="0" smtClean="0"/>
              <a:t>)(</a:t>
            </a:r>
            <a:r>
              <a:rPr lang="en-US" sz="2000" dirty="0"/>
              <a:t>c)(ii) Track number and types of disputes submitted</a:t>
            </a:r>
            <a:br>
              <a:rPr lang="en-US" sz="2000" dirty="0"/>
            </a:br>
            <a:r>
              <a:rPr lang="en-US" sz="2000" dirty="0"/>
              <a:t>8.2(2)(c)(iii) Compliance with timeliness of response to disputes 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21093" y="5486400"/>
            <a:ext cx="487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Submitted but not resolved disputes may be: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Not started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Open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Rejected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Withdrawn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99" y="1282774"/>
            <a:ext cx="8485405" cy="389882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1386682"/>
            <a:ext cx="1581150" cy="5048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76800" y="1282774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100% of disputes resolved on a timely basis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0498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648" y="1266446"/>
            <a:ext cx="8780952" cy="231495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l="5774" t="3908" r="4960" b="2153"/>
          <a:stretch/>
        </p:blipFill>
        <p:spPr>
          <a:xfrm>
            <a:off x="6723072" y="4296610"/>
            <a:ext cx="1791752" cy="20906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3914695"/>
            <a:ext cx="3276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NOTE: </a:t>
            </a:r>
            <a:r>
              <a:rPr lang="en-US" sz="800" dirty="0" smtClean="0"/>
              <a:t>ERS </a:t>
            </a:r>
            <a:r>
              <a:rPr lang="en-US" sz="800" dirty="0"/>
              <a:t>Final settlement </a:t>
            </a:r>
            <a:r>
              <a:rPr lang="en-US" sz="800" dirty="0" smtClean="0"/>
              <a:t>OD data </a:t>
            </a:r>
            <a:r>
              <a:rPr lang="en-US" sz="800" dirty="0"/>
              <a:t>is not </a:t>
            </a:r>
            <a:r>
              <a:rPr lang="en-US" sz="800" dirty="0" smtClean="0"/>
              <a:t>represented </a:t>
            </a:r>
            <a:r>
              <a:rPr lang="en-US" sz="800" dirty="0"/>
              <a:t>in graph</a:t>
            </a:r>
            <a:r>
              <a:rPr lang="en-US" sz="800" dirty="0" smtClean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22472" y="3969801"/>
            <a:ext cx="29929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Average percent change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45746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427" y="706790"/>
            <a:ext cx="3704761" cy="27734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427" y="3505200"/>
            <a:ext cx="3704761" cy="27431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0144" y="3397816"/>
            <a:ext cx="3712136" cy="285058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295" y="712102"/>
            <a:ext cx="3735796" cy="26857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5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0209" y="3553630"/>
            <a:ext cx="3575304" cy="27100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3706" y="744106"/>
            <a:ext cx="3676190" cy="280952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308" y="3553630"/>
            <a:ext cx="3676190" cy="27100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1308" y="744106"/>
            <a:ext cx="3653094" cy="28095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59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754777"/>
            <a:ext cx="7382256" cy="54139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792400"/>
            <a:ext cx="7306842" cy="53264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9798" y="815182"/>
            <a:ext cx="7340604" cy="53371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8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c34af464-7aa1-4edd-9be4-83dffc1cb926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11513</TotalTime>
  <Words>320</Words>
  <Application>Microsoft Office PowerPoint</Application>
  <PresentationFormat>On-screen Show (4:3)</PresentationFormat>
  <Paragraphs>81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8.2(2)(c)(i) Track number of price changes</vt:lpstr>
      <vt:lpstr>8.2(2)(c)(ii) Track number and types of disputes submitted 8.2(2)(c)(iii) Compliance with timeliness of response to disputes </vt:lpstr>
      <vt:lpstr>8.2(2)(c)(iv) Other Settlement metrics</vt:lpstr>
      <vt:lpstr>8.2(2)(c)(iv) Other Settlement metrics</vt:lpstr>
      <vt:lpstr>8.2(2)(c)(iv) Other Settlement metrics</vt:lpstr>
      <vt:lpstr>8.2(2)(c)(v) Availability of ESIID consumption data</vt:lpstr>
      <vt:lpstr>8.2(2)(c)(v) Availability of ESIID consumption data</vt:lpstr>
      <vt:lpstr>8.2(2)(c)(v) Availability of ESIID consumption data</vt:lpstr>
      <vt:lpstr>8.2(2)(c)(v) Availability of ESIID consumption data</vt:lpstr>
      <vt:lpstr>8.2(2)(c)(v) Availability of ESIID consumption data</vt:lpstr>
      <vt:lpstr>8.2(2)(c)(v) Availability of ESIID consumption data</vt:lpstr>
      <vt:lpstr>8.2(2)(g) Net Allocation to Load - Totals and $/MWh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Covington, Austin</cp:lastModifiedBy>
  <cp:revision>163</cp:revision>
  <cp:lastPrinted>2017-07-14T19:25:35Z</cp:lastPrinted>
  <dcterms:created xsi:type="dcterms:W3CDTF">2016-01-21T15:20:31Z</dcterms:created>
  <dcterms:modified xsi:type="dcterms:W3CDTF">2018-01-15T15:27:40Z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