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3" r:id="rId5"/>
    <p:sldId id="260" r:id="rId6"/>
    <p:sldId id="265" r:id="rId7"/>
    <p:sldId id="258" r:id="rId8"/>
    <p:sldId id="261" r:id="rId9"/>
    <p:sldId id="262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A8B5-3886-4B58-9BC6-C699DD392B37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C250-4D73-4982-B38B-566844A5A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5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A8B5-3886-4B58-9BC6-C699DD392B37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C250-4D73-4982-B38B-566844A5A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9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A8B5-3886-4B58-9BC6-C699DD392B37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C250-4D73-4982-B38B-566844A5A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30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A8B5-3886-4B58-9BC6-C699DD392B37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C250-4D73-4982-B38B-566844A5A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0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A8B5-3886-4B58-9BC6-C699DD392B37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C250-4D73-4982-B38B-566844A5A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9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A8B5-3886-4B58-9BC6-C699DD392B37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C250-4D73-4982-B38B-566844A5A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0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A8B5-3886-4B58-9BC6-C699DD392B37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C250-4D73-4982-B38B-566844A5A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9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A8B5-3886-4B58-9BC6-C699DD392B37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C250-4D73-4982-B38B-566844A5A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8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A8B5-3886-4B58-9BC6-C699DD392B37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C250-4D73-4982-B38B-566844A5A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A8B5-3886-4B58-9BC6-C699DD392B37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C250-4D73-4982-B38B-566844A5A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8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A8B5-3886-4B58-9BC6-C699DD392B37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C250-4D73-4982-B38B-566844A5A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5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A8B5-3886-4B58-9BC6-C699DD392B37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9C250-4D73-4982-B38B-566844A5A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3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TAC Subcommittee Restructuring Task </a:t>
            </a:r>
            <a:r>
              <a:rPr lang="en-US" b="1" dirty="0" smtClean="0"/>
              <a:t>Force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February 5, 2018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Liz Jones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Presented on behalf of:  AEP, </a:t>
            </a:r>
            <a:r>
              <a:rPr lang="en-US" dirty="0" err="1" smtClean="0">
                <a:solidFill>
                  <a:schemeClr val="tx1"/>
                </a:solidFill>
              </a:rPr>
              <a:t>CenterPoint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Oncor</a:t>
            </a:r>
            <a:r>
              <a:rPr lang="en-US" dirty="0" smtClean="0">
                <a:solidFill>
                  <a:schemeClr val="tx1"/>
                </a:solidFill>
              </a:rPr>
              <a:t>, OPUC, and TNMP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6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 i="1" cap="all" dirty="0">
                <a:solidFill>
                  <a:prstClr val="black"/>
                </a:solidFill>
                <a:ea typeface="+mj-ea"/>
                <a:cs typeface="+mj-cs"/>
              </a:rPr>
              <a:t>General </a:t>
            </a:r>
            <a:r>
              <a:rPr lang="en-US" sz="4000" b="1" i="1" cap="all" dirty="0" smtClean="0">
                <a:solidFill>
                  <a:prstClr val="black"/>
                </a:solidFill>
                <a:ea typeface="+mj-ea"/>
                <a:cs typeface="+mj-cs"/>
              </a:rPr>
              <a:t>Guidance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6341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Principles for Working Groups/Task Forces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TAC and its subcommittees are accountable for work undertaken by working groups and task forces (WG/TF)</a:t>
            </a:r>
          </a:p>
          <a:p>
            <a:r>
              <a:rPr lang="en-US" dirty="0" smtClean="0"/>
              <a:t>ERCOT and market participant time should be used as efficiently as possible (cancel meetings if not needed)</a:t>
            </a:r>
          </a:p>
          <a:p>
            <a:r>
              <a:rPr lang="en-US" dirty="0" smtClean="0"/>
              <a:t>WG/TF should be living groups, created or designated inactive, depending on the deliverables needed by TAC and subcommittees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4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Management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Does the agenda require a face-to-face meeting, or will a </a:t>
            </a:r>
            <a:r>
              <a:rPr lang="en-US" dirty="0" err="1" smtClean="0"/>
              <a:t>webex</a:t>
            </a:r>
            <a:r>
              <a:rPr lang="en-US" dirty="0" smtClean="0"/>
              <a:t> meeting suffice?</a:t>
            </a:r>
          </a:p>
          <a:p>
            <a:r>
              <a:rPr lang="en-US" dirty="0" smtClean="0"/>
              <a:t>Does a voting item require a face-to-face meeting, or will a </a:t>
            </a:r>
            <a:r>
              <a:rPr lang="en-US" dirty="0" err="1" smtClean="0"/>
              <a:t>webex</a:t>
            </a:r>
            <a:r>
              <a:rPr lang="en-US" dirty="0" smtClean="0"/>
              <a:t> or email vote suffice?</a:t>
            </a:r>
          </a:p>
          <a:p>
            <a:r>
              <a:rPr lang="en-US" dirty="0" smtClean="0"/>
              <a:t>If a meeting will be conducted only to receive WG/TF reports, can the reports be posted to the meeting webpage and discussion deferred to the next scheduled meeting, so that the meeting can be canceled?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817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Considerations for WG/TF Use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the voting subcommittee overloaded and facing multi-day meetings?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specialized knowledge needed to inform the voting subcommittee?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there a specific, deliverable work product expected from a particular WG/TF?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much meeting time is necessary to produce the work product?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28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b="1" i="1" cap="all" dirty="0">
                <a:solidFill>
                  <a:prstClr val="black"/>
                </a:solidFill>
                <a:ea typeface="+mj-ea"/>
                <a:cs typeface="+mj-cs"/>
              </a:rPr>
              <a:t>COPS and RMS Initiatives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806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COPS Background and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COPS was created to focus on substantial and urgent market communication and settlement issues</a:t>
            </a:r>
          </a:p>
          <a:p>
            <a:r>
              <a:rPr lang="en-US" dirty="0" smtClean="0"/>
              <a:t>At this time, COPS has achieved a “steady state” concerning those issues</a:t>
            </a:r>
          </a:p>
          <a:p>
            <a:r>
              <a:rPr lang="en-US" dirty="0" smtClean="0"/>
              <a:t>COPS WG/TF can be managed by other subcommittees or designated as inactive</a:t>
            </a:r>
          </a:p>
          <a:p>
            <a:r>
              <a:rPr lang="en-US" dirty="0" smtClean="0"/>
              <a:t>COPS should be designated an inactive subcommittee, which would protect access to historical information and permit reactivation if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18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COPS WG/TF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Communications and Settlements WG (CSWG) moved to WMS, with meetings </a:t>
            </a:r>
            <a:r>
              <a:rPr lang="en-US" dirty="0" smtClean="0"/>
              <a:t>scheduled </a:t>
            </a:r>
            <a:r>
              <a:rPr lang="en-US" dirty="0" smtClean="0"/>
              <a:t>in coordination with Market Credit </a:t>
            </a:r>
            <a:r>
              <a:rPr lang="en-US" dirty="0" smtClean="0"/>
              <a:t>WG (similar </a:t>
            </a:r>
            <a:r>
              <a:rPr lang="en-US" smtClean="0"/>
              <a:t>to coordination of CMWG and QMWG)</a:t>
            </a:r>
            <a:endParaRPr lang="en-US" dirty="0" smtClean="0"/>
          </a:p>
          <a:p>
            <a:r>
              <a:rPr lang="en-US" dirty="0" smtClean="0"/>
              <a:t>Profiling WG (PWG) moved to RMS and moved to inactive status</a:t>
            </a:r>
          </a:p>
          <a:p>
            <a:r>
              <a:rPr lang="en-US" dirty="0" smtClean="0"/>
              <a:t>Market Data WG changed to inactive status, with market data questions managed through RMS/ROS/WMS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576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RMS WG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Advanced Metering WG (AMWG) moved to inactive status</a:t>
            </a:r>
          </a:p>
          <a:p>
            <a:r>
              <a:rPr lang="en-US" dirty="0" smtClean="0"/>
              <a:t>RMS to consider the frequency of meetings needed for Texas Data Transport Systems </a:t>
            </a:r>
            <a:r>
              <a:rPr lang="en-US" dirty="0" err="1" smtClean="0"/>
              <a:t>MarkeTrak</a:t>
            </a:r>
            <a:r>
              <a:rPr lang="en-US" dirty="0" smtClean="0"/>
              <a:t> WG</a:t>
            </a:r>
          </a:p>
          <a:p>
            <a:r>
              <a:rPr lang="en-US" dirty="0" smtClean="0"/>
              <a:t>RMS to consider shifting </a:t>
            </a:r>
            <a:r>
              <a:rPr lang="en-US" dirty="0" err="1" smtClean="0"/>
              <a:t>MarkeTrak</a:t>
            </a:r>
            <a:r>
              <a:rPr lang="en-US" dirty="0" smtClean="0"/>
              <a:t> from TDTMS to </a:t>
            </a:r>
            <a:r>
              <a:rPr lang="en-US" dirty="0" err="1" smtClean="0"/>
              <a:t>TexasSET</a:t>
            </a:r>
            <a:endParaRPr lang="en-US" dirty="0" smtClean="0"/>
          </a:p>
          <a:p>
            <a:r>
              <a:rPr lang="en-US" dirty="0" smtClean="0"/>
              <a:t>RMS to consider the frequency of meetings needed for </a:t>
            </a:r>
            <a:r>
              <a:rPr lang="en-US" dirty="0" err="1" smtClean="0"/>
              <a:t>TexasSET</a:t>
            </a:r>
            <a:r>
              <a:rPr lang="en-US" dirty="0" smtClean="0"/>
              <a:t> WG and whether </a:t>
            </a:r>
            <a:r>
              <a:rPr lang="en-US" dirty="0" err="1" smtClean="0"/>
              <a:t>MarkeTrak</a:t>
            </a:r>
            <a:r>
              <a:rPr lang="en-US" dirty="0" smtClean="0"/>
              <a:t> is a better fit with this WG</a:t>
            </a:r>
          </a:p>
          <a:p>
            <a:r>
              <a:rPr lang="en-US" dirty="0" smtClean="0"/>
              <a:t>Consider whether Retail Market Training TF can move to inactive status when new/revised training modules are completed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42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2989</TotalTime>
  <Words>419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TAC Subcommittee Restructuring Task Force</vt:lpstr>
      <vt:lpstr>PowerPoint Presentation</vt:lpstr>
      <vt:lpstr>Principles for Working Groups/Task Forces</vt:lpstr>
      <vt:lpstr>Meeting Management Options</vt:lpstr>
      <vt:lpstr> Considerations for WG/TF Use </vt:lpstr>
      <vt:lpstr>PowerPoint Presentation</vt:lpstr>
      <vt:lpstr>COPS Background and Recommendation</vt:lpstr>
      <vt:lpstr>COPS WG/TF Recommendations</vt:lpstr>
      <vt:lpstr>RMS WG Recommendations</vt:lpstr>
    </vt:vector>
  </TitlesOfParts>
  <Company>Oncor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Subcommittee Restructuring Task Force</dc:title>
  <dc:creator>Jones, Liz</dc:creator>
  <cp:lastModifiedBy>Jones, Liz</cp:lastModifiedBy>
  <cp:revision>13</cp:revision>
  <cp:lastPrinted>2018-02-01T22:07:21Z</cp:lastPrinted>
  <dcterms:created xsi:type="dcterms:W3CDTF">2018-01-30T20:36:36Z</dcterms:created>
  <dcterms:modified xsi:type="dcterms:W3CDTF">2018-02-01T23:16:28Z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