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79" r:id="rId2"/>
    <p:sldId id="256" r:id="rId3"/>
    <p:sldId id="271" r:id="rId4"/>
    <p:sldId id="257" r:id="rId5"/>
    <p:sldId id="258" r:id="rId6"/>
    <p:sldId id="275" r:id="rId7"/>
    <p:sldId id="277" r:id="rId8"/>
    <p:sldId id="273" r:id="rId9"/>
    <p:sldId id="280" r:id="rId10"/>
    <p:sldId id="266" r:id="rId11"/>
    <p:sldId id="265" r:id="rId12"/>
    <p:sldId id="278" r:id="rId13"/>
    <p:sldId id="263" r:id="rId14"/>
    <p:sldId id="264" r:id="rId15"/>
  </p:sldIdLst>
  <p:sldSz cx="10077450" cy="75628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4762" autoAdjust="0"/>
    <p:restoredTop sz="86377" autoAdjust="0"/>
  </p:normalViewPr>
  <p:slideViewPr>
    <p:cSldViewPr>
      <p:cViewPr varScale="1">
        <p:scale>
          <a:sx n="83" d="100"/>
          <a:sy n="83" d="100"/>
        </p:scale>
        <p:origin x="-1086" y="-84"/>
      </p:cViewPr>
      <p:guideLst>
        <p:guide orient="horz" pos="2382"/>
        <p:guide pos="3174"/>
      </p:guideLst>
    </p:cSldViewPr>
  </p:slideViewPr>
  <p:outlineViewPr>
    <p:cViewPr>
      <p:scale>
        <a:sx n="33" d="100"/>
        <a:sy n="33" d="100"/>
      </p:scale>
      <p:origin x="0" y="60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US" sz="1400" b="0" i="0" u="none" strike="noStrike" kern="1200" cap="none" dirty="0">
              <a:ln>
                <a:noFill/>
              </a:ln>
              <a:latin typeface="Liberation Sans"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US" sz="1400" b="0" i="0" u="none" strike="noStrike" kern="1200" cap="none" dirty="0">
              <a:ln>
                <a:noFill/>
              </a:ln>
              <a:latin typeface="Liberation Sans"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US" sz="1400" b="0" i="0" u="none" strike="noStrike" kern="1200" cap="none" dirty="0">
              <a:ln>
                <a:noFill/>
              </a:ln>
              <a:latin typeface="Liberation Sans"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6864567C-919E-4B8F-8B8A-5C1A485CC2CB}" type="slidenum">
              <a:t>‹#›</a:t>
            </a:fld>
            <a:endParaRPr lang="en-US" sz="1400" b="0" i="0" u="none" strike="noStrike" kern="1200" cap="none" dirty="0">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val="1797057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Liberation Serif" pitchFamily="18"/>
                <a:ea typeface="Segoe UI" pitchFamily="2"/>
                <a:cs typeface="Tahoma" pitchFamily="2"/>
              </a:defRPr>
            </a:lvl1pPr>
          </a:lstStyle>
          <a:p>
            <a:pPr lvl="0"/>
            <a:endParaRPr lang="en-US" dirty="0"/>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Liberation Serif" pitchFamily="18"/>
                <a:ea typeface="Segoe UI" pitchFamily="2"/>
                <a:cs typeface="Tahoma" pitchFamily="2"/>
              </a:defRPr>
            </a:lvl1pPr>
          </a:lstStyle>
          <a:p>
            <a:pPr lvl="0"/>
            <a:endParaRPr lang="en-US" dirty="0"/>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Liberation Serif" pitchFamily="18"/>
                <a:ea typeface="Segoe UI" pitchFamily="2"/>
                <a:cs typeface="Tahoma" pitchFamily="2"/>
              </a:defRPr>
            </a:lvl1pPr>
          </a:lstStyle>
          <a:p>
            <a:pPr lvl="0"/>
            <a:endParaRPr lang="en-US" dirty="0"/>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Liberation Serif" pitchFamily="18"/>
                <a:ea typeface="Segoe UI" pitchFamily="2"/>
                <a:cs typeface="Tahoma" pitchFamily="2"/>
              </a:defRPr>
            </a:lvl1pPr>
          </a:lstStyle>
          <a:p>
            <a:pPr lvl="0"/>
            <a:fld id="{7829543A-3AF9-4126-96C2-6C129BC3727B}" type="slidenum">
              <a:t>‹#›</a:t>
            </a:fld>
            <a:endParaRPr lang="en-US" dirty="0"/>
          </a:p>
        </p:txBody>
      </p:sp>
    </p:spTree>
    <p:extLst>
      <p:ext uri="{BB962C8B-B14F-4D97-AF65-F5344CB8AC3E}">
        <p14:creationId xmlns:p14="http://schemas.microsoft.com/office/powerpoint/2010/main" val="3445934755"/>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highlight>
          <a:scrgbClr r="0" g="0" b="0">
            <a:alpha val="0"/>
          </a:scrgbClr>
        </a:highlight>
        <a:latin typeface="Liberation Sans"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846138"/>
            <a:ext cx="4311650" cy="3236912"/>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40159" y="4402440"/>
            <a:ext cx="6292079" cy="4741200"/>
          </a:xfrm>
        </p:spPr>
        <p:txBody>
          <a:bodyPr>
            <a:spAutoFit/>
          </a:bodyPr>
          <a:lstStyle/>
          <a:p>
            <a:pPr indent="0"/>
            <a:endParaRPr lang="en-US" sz="2770" dirty="0">
              <a:latin typeface="Arial"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846138"/>
            <a:ext cx="4311650" cy="3236912"/>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40159" y="4402440"/>
            <a:ext cx="6292079" cy="4741200"/>
          </a:xfrm>
        </p:spPr>
        <p:txBody>
          <a:bodyPr>
            <a:spAutoFit/>
          </a:bodyPr>
          <a:lstStyle/>
          <a:p>
            <a:pPr indent="0"/>
            <a:endParaRPr lang="en-US" sz="2770" dirty="0">
              <a:latin typeface="Arial" pitchFamily="1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846138"/>
            <a:ext cx="4311650" cy="3236912"/>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40159" y="4402440"/>
            <a:ext cx="6292079" cy="4741200"/>
          </a:xfrm>
        </p:spPr>
        <p:txBody>
          <a:bodyPr>
            <a:spAutoFit/>
          </a:bodyPr>
          <a:lstStyle/>
          <a:p>
            <a:pPr indent="0"/>
            <a:endParaRPr lang="en-US" sz="2770" dirty="0">
              <a:latin typeface="Arial" pitchFamily="1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846138"/>
            <a:ext cx="4311650" cy="3236912"/>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40159" y="4402440"/>
            <a:ext cx="6292079" cy="4741200"/>
          </a:xfrm>
        </p:spPr>
        <p:txBody>
          <a:bodyPr>
            <a:spAutoFit/>
          </a:bodyPr>
          <a:lstStyle/>
          <a:p>
            <a:pPr indent="0"/>
            <a:endParaRPr lang="en-US" sz="2770" dirty="0">
              <a:latin typeface="Arial"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846138"/>
            <a:ext cx="4311650" cy="3236912"/>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40159" y="4402440"/>
            <a:ext cx="6292079" cy="4741200"/>
          </a:xfrm>
        </p:spPr>
        <p:txBody>
          <a:bodyPr>
            <a:spAutoFit/>
          </a:bodyPr>
          <a:lstStyle/>
          <a:p>
            <a:pPr indent="0"/>
            <a:endParaRPr lang="en-US" sz="2770" dirty="0">
              <a:latin typeface="Arial"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730375" y="846138"/>
            <a:ext cx="4311650" cy="3236912"/>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40159" y="4402440"/>
            <a:ext cx="6292079" cy="4741200"/>
          </a:xfrm>
        </p:spPr>
        <p:txBody>
          <a:bodyPr>
            <a:spAutoFit/>
          </a:bodyPr>
          <a:lstStyle/>
          <a:p>
            <a:pPr indent="0"/>
            <a:endParaRPr lang="en-US" sz="2770" dirty="0">
              <a:latin typeface="Arial"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939256" y="0"/>
            <a:ext cx="7138194" cy="756285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842169" y="3781425"/>
            <a:ext cx="756285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100794" tIns="50397" rIns="100794" bIns="50397" anchor="t" compatLnSpc="1"/>
          <a:lstStyle>
            <a:extLst/>
          </a:lstStyle>
          <a:p>
            <a:endParaRPr kumimoji="0" lang="en-US" dirty="0"/>
          </a:p>
        </p:txBody>
      </p:sp>
      <p:sp>
        <p:nvSpPr>
          <p:cNvPr id="12" name="Title 11"/>
          <p:cNvSpPr>
            <a:spLocks noGrp="1"/>
          </p:cNvSpPr>
          <p:nvPr>
            <p:ph type="ctrTitle"/>
          </p:nvPr>
        </p:nvSpPr>
        <p:spPr>
          <a:xfrm>
            <a:off x="3710569" y="588222"/>
            <a:ext cx="5626576" cy="3162952"/>
          </a:xfrm>
        </p:spPr>
        <p:txBody>
          <a:bodyPr lIns="50397" tIns="0" rIns="50397">
            <a:noAutofit/>
          </a:bodyPr>
          <a:lstStyle>
            <a:lvl1pPr algn="r">
              <a:defRPr sz="46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696874" y="3903683"/>
            <a:ext cx="5636912" cy="1214432"/>
          </a:xfrm>
        </p:spPr>
        <p:txBody>
          <a:bodyPr lIns="50397" tIns="0" rIns="50397" bIns="0"/>
          <a:lstStyle>
            <a:lvl1pPr marL="0" indent="0" algn="r">
              <a:buNone/>
              <a:defRPr sz="2400">
                <a:solidFill>
                  <a:srgbClr val="FFFFFF"/>
                </a:solidFill>
                <a:effectLst/>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6470578" y="7231957"/>
            <a:ext cx="2206882" cy="250222"/>
          </a:xfrm>
        </p:spPr>
        <p:txBody>
          <a:bodyPr/>
          <a:lstStyle>
            <a:lvl1pPr>
              <a:defRPr lang="en-US" smtClean="0">
                <a:solidFill>
                  <a:srgbClr val="FFFFFF"/>
                </a:solidFill>
              </a:defRPr>
            </a:lvl1pPr>
            <a:extLst/>
          </a:lstStyle>
          <a:p>
            <a:pPr lvl="0"/>
            <a:endParaRPr lang="en-US" dirty="0"/>
          </a:p>
        </p:txBody>
      </p:sp>
      <p:sp>
        <p:nvSpPr>
          <p:cNvPr id="18" name="Footer Placeholder 17"/>
          <p:cNvSpPr>
            <a:spLocks noGrp="1"/>
          </p:cNvSpPr>
          <p:nvPr>
            <p:ph type="ftr" sz="quarter" idx="11"/>
          </p:nvPr>
        </p:nvSpPr>
        <p:spPr>
          <a:xfrm>
            <a:off x="3107214" y="7231957"/>
            <a:ext cx="3226594" cy="252095"/>
          </a:xfrm>
        </p:spPr>
        <p:txBody>
          <a:bodyPr/>
          <a:lstStyle>
            <a:lvl1pPr>
              <a:defRPr lang="en-US" dirty="0">
                <a:solidFill>
                  <a:srgbClr val="FFFFFF"/>
                </a:solidFill>
              </a:defRPr>
            </a:lvl1pPr>
            <a:extLst/>
          </a:lstStyle>
          <a:p>
            <a:pPr lvl="0"/>
            <a:endParaRPr lang="en-US" dirty="0"/>
          </a:p>
        </p:txBody>
      </p:sp>
      <p:sp>
        <p:nvSpPr>
          <p:cNvPr id="29" name="Slide Number Placeholder 28"/>
          <p:cNvSpPr>
            <a:spLocks noGrp="1"/>
          </p:cNvSpPr>
          <p:nvPr>
            <p:ph type="sldNum" sz="quarter" idx="12"/>
          </p:nvPr>
        </p:nvSpPr>
        <p:spPr>
          <a:xfrm>
            <a:off x="8685391" y="7230085"/>
            <a:ext cx="648395" cy="252095"/>
          </a:xfrm>
        </p:spPr>
        <p:txBody>
          <a:bodyPr/>
          <a:lstStyle>
            <a:lvl1pPr>
              <a:defRPr lang="en-US" smtClean="0">
                <a:solidFill>
                  <a:srgbClr val="FFFFFF"/>
                </a:solidFill>
              </a:defRPr>
            </a:lvl1pPr>
            <a:extLst/>
          </a:lstStyle>
          <a:p>
            <a:pPr lvl="0"/>
            <a:fld id="{E55968C7-9348-41C2-BF9C-9F4EF386BE8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lvl="0"/>
            <a:endParaRPr lang="en-US" dirty="0"/>
          </a:p>
        </p:txBody>
      </p:sp>
      <p:sp>
        <p:nvSpPr>
          <p:cNvPr id="5" name="Footer Placeholder 4"/>
          <p:cNvSpPr>
            <a:spLocks noGrp="1"/>
          </p:cNvSpPr>
          <p:nvPr>
            <p:ph type="ftr" sz="quarter" idx="11"/>
          </p:nvPr>
        </p:nvSpPr>
        <p:spPr/>
        <p:txBody>
          <a:bodyPr/>
          <a:lstStyle>
            <a:extLst/>
          </a:lstStyle>
          <a:p>
            <a:pPr lvl="0"/>
            <a:endParaRPr lang="en-US" dirty="0"/>
          </a:p>
        </p:txBody>
      </p:sp>
      <p:sp>
        <p:nvSpPr>
          <p:cNvPr id="6" name="Slide Number Placeholder 5"/>
          <p:cNvSpPr>
            <a:spLocks noGrp="1"/>
          </p:cNvSpPr>
          <p:nvPr>
            <p:ph type="sldNum" sz="quarter" idx="12"/>
          </p:nvPr>
        </p:nvSpPr>
        <p:spPr/>
        <p:txBody>
          <a:bodyPr/>
          <a:lstStyle>
            <a:extLst/>
          </a:lstStyle>
          <a:p>
            <a:pPr lvl="0"/>
            <a:fld id="{510DAD98-0E64-4084-8E4E-502917E3ED7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2173" y="303215"/>
            <a:ext cx="1679575" cy="6452932"/>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3873" y="302870"/>
            <a:ext cx="6634321" cy="645293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675937" y="7231957"/>
            <a:ext cx="2206882" cy="250222"/>
          </a:xfrm>
        </p:spPr>
        <p:txBody>
          <a:bodyPr/>
          <a:lstStyle>
            <a:extLst/>
          </a:lstStyle>
          <a:p>
            <a:pPr lvl="0"/>
            <a:endParaRPr lang="en-US" dirty="0"/>
          </a:p>
        </p:txBody>
      </p:sp>
      <p:sp>
        <p:nvSpPr>
          <p:cNvPr id="5" name="Footer Placeholder 4"/>
          <p:cNvSpPr>
            <a:spLocks noGrp="1"/>
          </p:cNvSpPr>
          <p:nvPr>
            <p:ph type="ftr" sz="quarter" idx="11"/>
          </p:nvPr>
        </p:nvSpPr>
        <p:spPr>
          <a:xfrm>
            <a:off x="503873" y="7230085"/>
            <a:ext cx="4030980" cy="252095"/>
          </a:xfrm>
        </p:spPr>
        <p:txBody>
          <a:bodyPr/>
          <a:lstStyle>
            <a:extLst/>
          </a:lstStyle>
          <a:p>
            <a:pPr lvl="0"/>
            <a:endParaRPr lang="en-US" dirty="0"/>
          </a:p>
        </p:txBody>
      </p:sp>
      <p:sp>
        <p:nvSpPr>
          <p:cNvPr id="6" name="Slide Number Placeholder 5"/>
          <p:cNvSpPr>
            <a:spLocks noGrp="1"/>
          </p:cNvSpPr>
          <p:nvPr>
            <p:ph type="sldNum" sz="quarter" idx="12"/>
          </p:nvPr>
        </p:nvSpPr>
        <p:spPr>
          <a:xfrm>
            <a:off x="6892976" y="7226723"/>
            <a:ext cx="648395" cy="252095"/>
          </a:xfrm>
        </p:spPr>
        <p:txBody>
          <a:bodyPr/>
          <a:lstStyle>
            <a:lvl1pPr>
              <a:defRPr>
                <a:solidFill>
                  <a:schemeClr val="tx2"/>
                </a:solidFill>
              </a:defRPr>
            </a:lvl1pPr>
            <a:extLst/>
          </a:lstStyle>
          <a:p>
            <a:pPr lvl="0"/>
            <a:fld id="{CB1EB0D2-6CAC-46F9-BE40-5597B3804D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lvl="0"/>
            <a:endParaRPr lang="en-US" dirty="0"/>
          </a:p>
        </p:txBody>
      </p:sp>
      <p:sp>
        <p:nvSpPr>
          <p:cNvPr id="5" name="Footer Placeholder 4"/>
          <p:cNvSpPr>
            <a:spLocks noGrp="1"/>
          </p:cNvSpPr>
          <p:nvPr>
            <p:ph type="ftr" sz="quarter" idx="11"/>
          </p:nvPr>
        </p:nvSpPr>
        <p:spPr/>
        <p:txBody>
          <a:bodyPr/>
          <a:lstStyle>
            <a:extLst/>
          </a:lstStyle>
          <a:p>
            <a:pPr lvl="0"/>
            <a:endParaRPr lang="en-US" dirty="0"/>
          </a:p>
        </p:txBody>
      </p:sp>
      <p:sp>
        <p:nvSpPr>
          <p:cNvPr id="6" name="Slide Number Placeholder 5"/>
          <p:cNvSpPr>
            <a:spLocks noGrp="1"/>
          </p:cNvSpPr>
          <p:nvPr>
            <p:ph type="sldNum" sz="quarter" idx="12"/>
          </p:nvPr>
        </p:nvSpPr>
        <p:spPr/>
        <p:txBody>
          <a:bodyPr/>
          <a:lstStyle>
            <a:extLst/>
          </a:lstStyle>
          <a:p>
            <a:pPr lvl="0"/>
            <a:fld id="{B26DCBAD-439C-4B05-9023-BCC6577CC68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75703" y="3111860"/>
            <a:ext cx="6894069" cy="1502066"/>
          </a:xfrm>
        </p:spPr>
        <p:txBody>
          <a:bodyPr tIns="0" anchor="t"/>
          <a:lstStyle>
            <a:lvl1pPr algn="r">
              <a:buNone/>
              <a:defRPr sz="46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175703" y="2100792"/>
            <a:ext cx="6894069" cy="819923"/>
          </a:xfrm>
        </p:spPr>
        <p:txBody>
          <a:bodyPr anchor="b"/>
          <a:lstStyle>
            <a:lvl1pPr marL="0" indent="0" algn="r">
              <a:buNone/>
              <a:defRPr sz="2200">
                <a:solidFill>
                  <a:schemeClr val="tx1"/>
                </a:solidFill>
                <a:effectLst/>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5206504" y="7230705"/>
            <a:ext cx="2206882" cy="250222"/>
          </a:xfrm>
        </p:spPr>
        <p:txBody>
          <a:bodyPr bIns="0" anchor="b"/>
          <a:lstStyle>
            <a:lvl1pPr>
              <a:defRPr>
                <a:solidFill>
                  <a:schemeClr val="tx2"/>
                </a:solidFill>
              </a:defRPr>
            </a:lvl1pPr>
            <a:extLst/>
          </a:lstStyle>
          <a:p>
            <a:pPr lvl="0"/>
            <a:endParaRPr lang="en-US" dirty="0"/>
          </a:p>
        </p:txBody>
      </p:sp>
      <p:sp>
        <p:nvSpPr>
          <p:cNvPr id="5" name="Footer Placeholder 4"/>
          <p:cNvSpPr>
            <a:spLocks noGrp="1"/>
          </p:cNvSpPr>
          <p:nvPr>
            <p:ph type="ftr" sz="quarter" idx="11"/>
          </p:nvPr>
        </p:nvSpPr>
        <p:spPr>
          <a:xfrm>
            <a:off x="1912509" y="7230704"/>
            <a:ext cx="3191193" cy="252095"/>
          </a:xfrm>
        </p:spPr>
        <p:txBody>
          <a:bodyPr bIns="0" anchor="b"/>
          <a:lstStyle>
            <a:lvl1pPr>
              <a:defRPr>
                <a:solidFill>
                  <a:schemeClr val="tx2"/>
                </a:solidFill>
              </a:defRPr>
            </a:lvl1pPr>
            <a:extLst/>
          </a:lstStyle>
          <a:p>
            <a:pPr lvl="0"/>
            <a:endParaRPr lang="en-US" dirty="0"/>
          </a:p>
        </p:txBody>
      </p:sp>
      <p:sp>
        <p:nvSpPr>
          <p:cNvPr id="6" name="Slide Number Placeholder 5"/>
          <p:cNvSpPr>
            <a:spLocks noGrp="1"/>
          </p:cNvSpPr>
          <p:nvPr>
            <p:ph type="sldNum" sz="quarter" idx="12"/>
          </p:nvPr>
        </p:nvSpPr>
        <p:spPr>
          <a:xfrm>
            <a:off x="7421376" y="7228832"/>
            <a:ext cx="648395" cy="252095"/>
          </a:xfrm>
        </p:spPr>
        <p:txBody>
          <a:bodyPr/>
          <a:lstStyle>
            <a:extLst/>
          </a:lstStyle>
          <a:p>
            <a:pPr lvl="0"/>
            <a:fld id="{5995F4F1-F6D2-4A2F-8763-29B0A93EC04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873" y="352933"/>
            <a:ext cx="7981340" cy="1260475"/>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03873" y="1764666"/>
            <a:ext cx="3879818" cy="4991131"/>
          </a:xfrm>
        </p:spPr>
        <p:txBody>
          <a:bodyPr anchor="t"/>
          <a:lstStyle>
            <a:lvl1pPr>
              <a:defRPr sz="3100"/>
            </a:lvl1pPr>
            <a:lvl2pPr>
              <a:defRPr sz="26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05395" y="1764666"/>
            <a:ext cx="3879818" cy="4991131"/>
          </a:xfrm>
        </p:spPr>
        <p:txBody>
          <a:bodyPr anchor="t"/>
          <a:lstStyle>
            <a:lvl1pPr>
              <a:defRPr sz="3100"/>
            </a:lvl1pPr>
            <a:lvl2pPr>
              <a:defRPr sz="26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lvl="0"/>
            <a:endParaRPr lang="en-US" dirty="0"/>
          </a:p>
        </p:txBody>
      </p:sp>
      <p:sp>
        <p:nvSpPr>
          <p:cNvPr id="6" name="Footer Placeholder 5"/>
          <p:cNvSpPr>
            <a:spLocks noGrp="1"/>
          </p:cNvSpPr>
          <p:nvPr>
            <p:ph type="ftr" sz="quarter" idx="11"/>
          </p:nvPr>
        </p:nvSpPr>
        <p:spPr/>
        <p:txBody>
          <a:bodyPr/>
          <a:lstStyle>
            <a:extLst/>
          </a:lstStyle>
          <a:p>
            <a:pPr lvl="0"/>
            <a:endParaRPr lang="en-US" dirty="0"/>
          </a:p>
        </p:txBody>
      </p:sp>
      <p:sp>
        <p:nvSpPr>
          <p:cNvPr id="7" name="Slide Number Placeholder 6"/>
          <p:cNvSpPr>
            <a:spLocks noGrp="1"/>
          </p:cNvSpPr>
          <p:nvPr>
            <p:ph type="sldNum" sz="quarter" idx="12"/>
          </p:nvPr>
        </p:nvSpPr>
        <p:spPr/>
        <p:txBody>
          <a:bodyPr/>
          <a:lstStyle>
            <a:extLst/>
          </a:lstStyle>
          <a:p>
            <a:pPr lvl="0"/>
            <a:fld id="{04848F03-A008-447F-BEFA-A37BC20A96D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352933"/>
            <a:ext cx="7981340" cy="1260475"/>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03873" y="6470438"/>
            <a:ext cx="3879818" cy="50419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000" b="1">
                <a:solidFill>
                  <a:schemeClr val="tx2"/>
                </a:solidFill>
                <a:effectLst/>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05395" y="6470438"/>
            <a:ext cx="3879818" cy="50419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000" b="1">
                <a:solidFill>
                  <a:schemeClr val="tx2"/>
                </a:solidFill>
                <a:effectLst/>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3873" y="1887779"/>
            <a:ext cx="3879818" cy="453771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05395" y="1887779"/>
            <a:ext cx="3879818" cy="453771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lvl="0"/>
            <a:endParaRPr lang="en-US" dirty="0"/>
          </a:p>
        </p:txBody>
      </p:sp>
      <p:sp>
        <p:nvSpPr>
          <p:cNvPr id="8" name="Footer Placeholder 7"/>
          <p:cNvSpPr>
            <a:spLocks noGrp="1"/>
          </p:cNvSpPr>
          <p:nvPr>
            <p:ph type="ftr" sz="quarter" idx="11"/>
          </p:nvPr>
        </p:nvSpPr>
        <p:spPr/>
        <p:txBody>
          <a:bodyPr/>
          <a:lstStyle>
            <a:extLst/>
          </a:lstStyle>
          <a:p>
            <a:pPr lvl="0"/>
            <a:endParaRPr lang="en-US" dirty="0"/>
          </a:p>
        </p:txBody>
      </p:sp>
      <p:sp>
        <p:nvSpPr>
          <p:cNvPr id="9" name="Slide Number Placeholder 8"/>
          <p:cNvSpPr>
            <a:spLocks noGrp="1"/>
          </p:cNvSpPr>
          <p:nvPr>
            <p:ph type="sldNum" sz="quarter" idx="12"/>
          </p:nvPr>
        </p:nvSpPr>
        <p:spPr/>
        <p:txBody>
          <a:bodyPr/>
          <a:lstStyle>
            <a:extLst/>
          </a:lstStyle>
          <a:p>
            <a:pPr lvl="0"/>
            <a:fld id="{6BE1D706-A2BB-49F2-AE6D-833FE56F3FF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873" y="352933"/>
            <a:ext cx="7981340" cy="1260475"/>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lvl="0"/>
            <a:endParaRPr lang="en-US" dirty="0"/>
          </a:p>
        </p:txBody>
      </p:sp>
      <p:sp>
        <p:nvSpPr>
          <p:cNvPr id="4" name="Footer Placeholder 3"/>
          <p:cNvSpPr>
            <a:spLocks noGrp="1"/>
          </p:cNvSpPr>
          <p:nvPr>
            <p:ph type="ftr" sz="quarter" idx="11"/>
          </p:nvPr>
        </p:nvSpPr>
        <p:spPr/>
        <p:txBody>
          <a:bodyPr/>
          <a:lstStyle>
            <a:extLst/>
          </a:lstStyle>
          <a:p>
            <a:pPr lvl="0"/>
            <a:endParaRPr lang="en-US" dirty="0"/>
          </a:p>
        </p:txBody>
      </p:sp>
      <p:sp>
        <p:nvSpPr>
          <p:cNvPr id="5" name="Slide Number Placeholder 4"/>
          <p:cNvSpPr>
            <a:spLocks noGrp="1"/>
          </p:cNvSpPr>
          <p:nvPr>
            <p:ph type="sldNum" sz="quarter" idx="12"/>
          </p:nvPr>
        </p:nvSpPr>
        <p:spPr/>
        <p:txBody>
          <a:bodyPr/>
          <a:lstStyle>
            <a:extLst/>
          </a:lstStyle>
          <a:p>
            <a:pPr lvl="0"/>
            <a:fld id="{29745282-63FB-44D3-8F33-FE971861A3D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lvl="0"/>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pPr lvl="0"/>
            <a:endParaRPr lang="en-US" dirty="0"/>
          </a:p>
        </p:txBody>
      </p:sp>
      <p:sp>
        <p:nvSpPr>
          <p:cNvPr id="4" name="Slide Number Placeholder 3"/>
          <p:cNvSpPr>
            <a:spLocks noGrp="1"/>
          </p:cNvSpPr>
          <p:nvPr>
            <p:ph type="sldNum" sz="quarter" idx="12"/>
          </p:nvPr>
        </p:nvSpPr>
        <p:spPr/>
        <p:txBody>
          <a:bodyPr/>
          <a:lstStyle>
            <a:extLst/>
          </a:lstStyle>
          <a:p>
            <a:pPr lvl="0"/>
            <a:fld id="{AB838E9C-70C7-4AF9-9B68-A4CEDC8C002D}" type="slidenum">
              <a:rPr lang="en-US" smtClean="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252095"/>
            <a:ext cx="6499955" cy="1294088"/>
          </a:xfrm>
        </p:spPr>
        <p:txBody>
          <a:bodyPr wrap="square" anchor="b"/>
          <a:lstStyle>
            <a:lvl1pPr algn="l">
              <a:buNone/>
              <a:defRPr lang="en-US" sz="26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03873" y="1651317"/>
            <a:ext cx="6499955" cy="664437"/>
          </a:xfrm>
        </p:spPr>
        <p:txBody>
          <a:bodyPr rot="0" spcFirstLastPara="0" vertOverflow="overflow" horzOverflow="overflow" vert="horz" wrap="square" lIns="50397" tIns="0" rIns="0" bIns="0" numCol="1" spcCol="0" rtlCol="0" fromWordArt="0" anchor="t" anchorCtr="0" forceAA="0" compatLnSpc="1">
            <a:normAutofit/>
          </a:bodyPr>
          <a:lstStyle>
            <a:lvl1pPr marL="0" indent="0">
              <a:spcBef>
                <a:spcPts val="0"/>
              </a:spcBef>
              <a:spcAft>
                <a:spcPts val="0"/>
              </a:spcAft>
              <a:buNone/>
              <a:defRPr sz="1500"/>
            </a:lvl1pPr>
            <a:lvl2pPr>
              <a:buNone/>
              <a:defRPr sz="1300"/>
            </a:lvl2pPr>
            <a:lvl3pPr>
              <a:buNone/>
              <a:defRPr sz="1100"/>
            </a:lvl3pPr>
            <a:lvl4pPr>
              <a:buNone/>
              <a:defRPr sz="1000"/>
            </a:lvl4pPr>
            <a:lvl5pPr>
              <a:buNone/>
              <a:defRPr sz="1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3873" y="2352887"/>
            <a:ext cx="7977981" cy="4821071"/>
          </a:xfrm>
        </p:spPr>
        <p:txBody>
          <a:bodyPr/>
          <a:lstStyle>
            <a:lvl1pPr>
              <a:defRPr sz="3500"/>
            </a:lvl1pPr>
            <a:lvl2pPr>
              <a:defRPr sz="3100"/>
            </a:lvl2pPr>
            <a:lvl3pPr>
              <a:defRPr sz="26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lvl="0"/>
            <a:endParaRPr lang="en-US" dirty="0"/>
          </a:p>
        </p:txBody>
      </p:sp>
      <p:sp>
        <p:nvSpPr>
          <p:cNvPr id="6" name="Footer Placeholder 5"/>
          <p:cNvSpPr>
            <a:spLocks noGrp="1"/>
          </p:cNvSpPr>
          <p:nvPr>
            <p:ph type="ftr" sz="quarter" idx="11"/>
          </p:nvPr>
        </p:nvSpPr>
        <p:spPr/>
        <p:txBody>
          <a:bodyPr/>
          <a:lstStyle>
            <a:extLst/>
          </a:lstStyle>
          <a:p>
            <a:pPr lvl="0"/>
            <a:endParaRPr lang="en-US" dirty="0"/>
          </a:p>
        </p:txBody>
      </p:sp>
      <p:sp>
        <p:nvSpPr>
          <p:cNvPr id="7" name="Slide Number Placeholder 6"/>
          <p:cNvSpPr>
            <a:spLocks noGrp="1"/>
          </p:cNvSpPr>
          <p:nvPr>
            <p:ph type="sldNum" sz="quarter" idx="12"/>
          </p:nvPr>
        </p:nvSpPr>
        <p:spPr/>
        <p:txBody>
          <a:bodyPr/>
          <a:lstStyle>
            <a:extLst/>
          </a:lstStyle>
          <a:p>
            <a:pPr lvl="0"/>
            <a:fld id="{297DDB7F-B75F-4AC7-AD37-24583F69316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659011" y="1107926"/>
            <a:ext cx="4760479" cy="475581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extLst/>
          </a:lstStyle>
          <a:p>
            <a:pPr algn="ctr" eaLnBrk="1" latinLnBrk="0" hangingPunct="1"/>
            <a:endParaRPr kumimoji="0" lang="en-US" dirty="0"/>
          </a:p>
        </p:txBody>
      </p:sp>
      <p:sp>
        <p:nvSpPr>
          <p:cNvPr id="9" name="Rectangle 8"/>
          <p:cNvSpPr/>
          <p:nvPr/>
        </p:nvSpPr>
        <p:spPr>
          <a:xfrm rot="21420000">
            <a:off x="657620" y="1101472"/>
            <a:ext cx="4760479" cy="475581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extLst/>
          </a:lstStyle>
          <a:p>
            <a:pPr algn="ctr" eaLnBrk="1" latinLnBrk="0" hangingPunct="1"/>
            <a:endParaRPr kumimoji="0" lang="en-US" dirty="0"/>
          </a:p>
        </p:txBody>
      </p:sp>
      <p:sp>
        <p:nvSpPr>
          <p:cNvPr id="2" name="Title 1"/>
          <p:cNvSpPr>
            <a:spLocks noGrp="1"/>
          </p:cNvSpPr>
          <p:nvPr>
            <p:ph type="title"/>
          </p:nvPr>
        </p:nvSpPr>
        <p:spPr>
          <a:xfrm>
            <a:off x="5939235" y="1260475"/>
            <a:ext cx="3779044" cy="2268855"/>
          </a:xfrm>
        </p:spPr>
        <p:txBody>
          <a:bodyPr vert="horz" anchor="b"/>
          <a:lstStyle>
            <a:lvl1pPr algn="l">
              <a:buNone/>
              <a:defRPr sz="33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939235" y="3621119"/>
            <a:ext cx="3779044" cy="2117598"/>
          </a:xfrm>
        </p:spPr>
        <p:txBody>
          <a:bodyPr rot="0" spcFirstLastPara="0" vertOverflow="overflow" horzOverflow="overflow" vert="horz" wrap="square" lIns="90715" tIns="0" rIns="0" bIns="0" numCol="1" spcCol="0" rtlCol="0" fromWordArt="0" anchor="t" anchorCtr="0" forceAA="0" compatLnSpc="1">
            <a:normAutofit/>
          </a:bodyPr>
          <a:lstStyle>
            <a:lvl1pPr marL="0" indent="0">
              <a:lnSpc>
                <a:spcPct val="100000"/>
              </a:lnSpc>
              <a:spcBef>
                <a:spcPts val="0"/>
              </a:spcBef>
              <a:buFontTx/>
              <a:buNone/>
              <a:defRPr sz="1500" baseline="0">
                <a:solidFill>
                  <a:schemeClr val="tx1"/>
                </a:solidFill>
              </a:defRPr>
            </a:lvl1pPr>
            <a:lvl2pPr>
              <a:defRPr sz="1300"/>
            </a:lvl2pPr>
            <a:lvl3pPr>
              <a:defRPr sz="1100"/>
            </a:lvl3pPr>
            <a:lvl4pPr>
              <a:defRPr sz="1000"/>
            </a:lvl4pPr>
            <a:lvl5pPr>
              <a:defRPr sz="10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lvl="0"/>
            <a:endParaRPr lang="en-US" dirty="0"/>
          </a:p>
        </p:txBody>
      </p:sp>
      <p:sp>
        <p:nvSpPr>
          <p:cNvPr id="6" name="Footer Placeholder 5"/>
          <p:cNvSpPr>
            <a:spLocks noGrp="1"/>
          </p:cNvSpPr>
          <p:nvPr>
            <p:ph type="ftr" sz="quarter" idx="11"/>
          </p:nvPr>
        </p:nvSpPr>
        <p:spPr/>
        <p:txBody>
          <a:bodyPr/>
          <a:lstStyle>
            <a:extLst/>
          </a:lstStyle>
          <a:p>
            <a:pPr lvl="0"/>
            <a:endParaRPr lang="en-US" dirty="0"/>
          </a:p>
        </p:txBody>
      </p:sp>
      <p:sp>
        <p:nvSpPr>
          <p:cNvPr id="7" name="Slide Number Placeholder 6"/>
          <p:cNvSpPr>
            <a:spLocks noGrp="1"/>
          </p:cNvSpPr>
          <p:nvPr>
            <p:ph type="sldNum" sz="quarter" idx="12"/>
          </p:nvPr>
        </p:nvSpPr>
        <p:spPr/>
        <p:txBody>
          <a:bodyPr/>
          <a:lstStyle>
            <a:extLst/>
          </a:lstStyle>
          <a:p>
            <a:pPr lvl="0"/>
            <a:fld id="{48C8B4BE-E04B-448D-87A5-9190D74E8BFF}" type="slidenum">
              <a:rPr lang="en-US" smtClean="0"/>
              <a:t>‹#›</a:t>
            </a:fld>
            <a:endParaRPr lang="en-US" dirty="0"/>
          </a:p>
        </p:txBody>
      </p:sp>
      <p:sp>
        <p:nvSpPr>
          <p:cNvPr id="10" name="Picture Placeholder 9"/>
          <p:cNvSpPr>
            <a:spLocks noGrp="1"/>
          </p:cNvSpPr>
          <p:nvPr>
            <p:ph type="pic" idx="1"/>
          </p:nvPr>
        </p:nvSpPr>
        <p:spPr>
          <a:xfrm>
            <a:off x="731433" y="1147994"/>
            <a:ext cx="4635627" cy="4638548"/>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5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985726" y="0"/>
            <a:ext cx="1091724" cy="756285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dirty="0"/>
          </a:p>
        </p:txBody>
      </p:sp>
      <p:sp>
        <p:nvSpPr>
          <p:cNvPr id="3" name="Title Placeholder 2"/>
          <p:cNvSpPr>
            <a:spLocks noGrp="1"/>
          </p:cNvSpPr>
          <p:nvPr>
            <p:ph type="title"/>
          </p:nvPr>
        </p:nvSpPr>
        <p:spPr>
          <a:xfrm>
            <a:off x="503873" y="352933"/>
            <a:ext cx="7977981" cy="1260475"/>
          </a:xfrm>
          <a:prstGeom prst="rect">
            <a:avLst/>
          </a:prstGeom>
        </p:spPr>
        <p:txBody>
          <a:bodyPr vert="horz" lIns="50397" tIns="0" rIns="50397"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503873" y="1774828"/>
            <a:ext cx="7977981" cy="5344414"/>
          </a:xfrm>
          <a:prstGeom prst="rect">
            <a:avLst/>
          </a:prstGeom>
        </p:spPr>
        <p:txBody>
          <a:bodyPr vert="horz" lIns="100794" tIns="50397" rIns="100794" bIns="5039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679375" y="7231957"/>
            <a:ext cx="2206882" cy="250222"/>
          </a:xfrm>
          <a:prstGeom prst="rect">
            <a:avLst/>
          </a:prstGeom>
        </p:spPr>
        <p:txBody>
          <a:bodyPr vert="horz" lIns="100794" tIns="0" rIns="100794" bIns="0" anchor="b"/>
          <a:lstStyle>
            <a:lvl1pPr algn="l" eaLnBrk="1" latinLnBrk="0" hangingPunct="1">
              <a:defRPr kumimoji="0" sz="1100">
                <a:solidFill>
                  <a:schemeClr val="tx2"/>
                </a:solidFill>
              </a:defRPr>
            </a:lvl1pPr>
            <a:extLst/>
          </a:lstStyle>
          <a:p>
            <a:pPr lvl="0"/>
            <a:endParaRPr lang="en-US" dirty="0"/>
          </a:p>
        </p:txBody>
      </p:sp>
      <p:sp>
        <p:nvSpPr>
          <p:cNvPr id="4" name="Footer Placeholder 3"/>
          <p:cNvSpPr>
            <a:spLocks noGrp="1"/>
          </p:cNvSpPr>
          <p:nvPr>
            <p:ph type="ftr" sz="quarter" idx="3"/>
          </p:nvPr>
        </p:nvSpPr>
        <p:spPr>
          <a:xfrm>
            <a:off x="503873" y="7231957"/>
            <a:ext cx="4030980" cy="252095"/>
          </a:xfrm>
          <a:prstGeom prst="rect">
            <a:avLst/>
          </a:prstGeom>
        </p:spPr>
        <p:txBody>
          <a:bodyPr vert="horz" lIns="100794" tIns="0" rIns="100794" bIns="0" anchor="b"/>
          <a:lstStyle>
            <a:lvl1pPr algn="r" eaLnBrk="1" latinLnBrk="0" hangingPunct="1">
              <a:defRPr kumimoji="0" sz="1100">
                <a:solidFill>
                  <a:schemeClr val="tx2"/>
                </a:solidFill>
              </a:defRPr>
            </a:lvl1pPr>
            <a:extLst/>
          </a:lstStyle>
          <a:p>
            <a:pPr lvl="0"/>
            <a:endParaRPr lang="en-US" dirty="0"/>
          </a:p>
        </p:txBody>
      </p:sp>
      <p:sp>
        <p:nvSpPr>
          <p:cNvPr id="16" name="Slide Number Placeholder 15"/>
          <p:cNvSpPr>
            <a:spLocks noGrp="1"/>
          </p:cNvSpPr>
          <p:nvPr>
            <p:ph type="sldNum" sz="quarter" idx="4"/>
          </p:nvPr>
        </p:nvSpPr>
        <p:spPr>
          <a:xfrm>
            <a:off x="6889617" y="7230085"/>
            <a:ext cx="648395" cy="252095"/>
          </a:xfrm>
          <a:prstGeom prst="rect">
            <a:avLst/>
          </a:prstGeom>
        </p:spPr>
        <p:txBody>
          <a:bodyPr vert="horz" lIns="0" tIns="0" rIns="0" bIns="0" anchor="b"/>
          <a:lstStyle>
            <a:lvl1pPr algn="r" eaLnBrk="1" latinLnBrk="0" hangingPunct="1">
              <a:defRPr kumimoji="0" sz="1200">
                <a:solidFill>
                  <a:schemeClr val="tx2"/>
                </a:solidFill>
              </a:defRPr>
            </a:lvl1pPr>
            <a:extLst/>
          </a:lstStyle>
          <a:p>
            <a:pPr lvl="0"/>
            <a:fld id="{9E2042FC-E56B-494D-B584-98F61F457DD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302383" indent="-302383" algn="l" rtl="0" eaLnBrk="1" latinLnBrk="0" hangingPunct="1">
        <a:spcBef>
          <a:spcPts val="661"/>
        </a:spcBef>
        <a:buClr>
          <a:schemeClr val="tx2"/>
        </a:buClr>
        <a:buSzPct val="73000"/>
        <a:buFont typeface="Wingdings 2"/>
        <a:buChar char=""/>
        <a:defRPr kumimoji="0" sz="2900" kern="1200" baseline="0">
          <a:solidFill>
            <a:schemeClr val="tx1"/>
          </a:solidFill>
          <a:latin typeface="+mn-lt"/>
          <a:ea typeface="+mn-ea"/>
          <a:cs typeface="+mn-cs"/>
        </a:defRPr>
      </a:lvl1pPr>
      <a:lvl2pPr marL="574528" indent="-251986" algn="l" rtl="0" eaLnBrk="1" latinLnBrk="0" hangingPunct="1">
        <a:spcBef>
          <a:spcPts val="551"/>
        </a:spcBef>
        <a:buClr>
          <a:schemeClr val="accent4"/>
        </a:buClr>
        <a:buSzPct val="80000"/>
        <a:buFont typeface="Wingdings 2"/>
        <a:buChar char=""/>
        <a:defRPr kumimoji="0" sz="2500" kern="1200">
          <a:solidFill>
            <a:schemeClr val="tx1">
              <a:tint val="85000"/>
            </a:schemeClr>
          </a:solidFill>
          <a:latin typeface="+mn-lt"/>
          <a:ea typeface="+mn-ea"/>
          <a:cs typeface="+mn-cs"/>
        </a:defRPr>
      </a:lvl2pPr>
      <a:lvl3pPr marL="836593" indent="-251986" algn="l" rtl="0" eaLnBrk="1" latinLnBrk="0" hangingPunct="1">
        <a:spcBef>
          <a:spcPts val="441"/>
        </a:spcBef>
        <a:buClr>
          <a:schemeClr val="accent4"/>
        </a:buClr>
        <a:buSzPct val="60000"/>
        <a:buFont typeface="Wingdings"/>
        <a:buChar char=""/>
        <a:defRPr kumimoji="0" sz="2200" kern="1200">
          <a:solidFill>
            <a:schemeClr val="tx1"/>
          </a:solidFill>
          <a:latin typeface="+mn-lt"/>
          <a:ea typeface="+mn-ea"/>
          <a:cs typeface="+mn-cs"/>
        </a:defRPr>
      </a:lvl3pPr>
      <a:lvl4pPr marL="1108737" indent="-251986" algn="l" rtl="0" eaLnBrk="1" latinLnBrk="0" hangingPunct="1">
        <a:spcBef>
          <a:spcPct val="20000"/>
        </a:spcBef>
        <a:buClr>
          <a:schemeClr val="accent4"/>
        </a:buClr>
        <a:buSzPct val="80000"/>
        <a:buFont typeface="Wingdings 2"/>
        <a:buChar char=""/>
        <a:defRPr kumimoji="0" sz="2200" kern="1200">
          <a:solidFill>
            <a:schemeClr val="tx1">
              <a:tint val="85000"/>
            </a:schemeClr>
          </a:solidFill>
          <a:latin typeface="+mn-lt"/>
          <a:ea typeface="+mn-ea"/>
          <a:cs typeface="+mn-cs"/>
        </a:defRPr>
      </a:lvl4pPr>
      <a:lvl5pPr marL="1411120" indent="-251986" algn="l" rtl="0" eaLnBrk="1" latinLnBrk="0" hangingPunct="1">
        <a:spcBef>
          <a:spcPts val="441"/>
        </a:spcBef>
        <a:buClr>
          <a:schemeClr val="accent4"/>
        </a:buClr>
        <a:buSzPct val="70000"/>
        <a:buFont typeface="Wingdings"/>
        <a:buChar char=""/>
        <a:defRPr kumimoji="0" sz="2000" kern="1200">
          <a:solidFill>
            <a:schemeClr val="tx1"/>
          </a:solidFill>
          <a:latin typeface="+mn-lt"/>
          <a:ea typeface="+mn-ea"/>
          <a:cs typeface="+mn-cs"/>
        </a:defRPr>
      </a:lvl5pPr>
      <a:lvl6pPr marL="1622788" indent="-201589" algn="l" rtl="0" eaLnBrk="1" latinLnBrk="0" hangingPunct="1">
        <a:spcBef>
          <a:spcPts val="441"/>
        </a:spcBef>
        <a:buClr>
          <a:schemeClr val="accent4"/>
        </a:buClr>
        <a:buSzPct val="80000"/>
        <a:buFont typeface="Wingdings 2"/>
        <a:buChar char=""/>
        <a:defRPr kumimoji="0" sz="2000" kern="1200">
          <a:solidFill>
            <a:schemeClr val="tx1">
              <a:tint val="85000"/>
            </a:schemeClr>
          </a:solidFill>
          <a:latin typeface="+mn-lt"/>
          <a:ea typeface="+mn-ea"/>
          <a:cs typeface="+mn-cs"/>
        </a:defRPr>
      </a:lvl6pPr>
      <a:lvl7pPr marL="1844536" indent="-201589" algn="l" rtl="0" eaLnBrk="1" latinLnBrk="0" hangingPunct="1">
        <a:spcBef>
          <a:spcPct val="20000"/>
        </a:spcBef>
        <a:buClr>
          <a:schemeClr val="accent4"/>
        </a:buClr>
        <a:buSzPct val="80000"/>
        <a:buFont typeface="Wingdings 2"/>
        <a:buChar char=""/>
        <a:defRPr kumimoji="0" sz="1800" kern="1200" baseline="0">
          <a:solidFill>
            <a:schemeClr val="tx1"/>
          </a:solidFill>
          <a:latin typeface="+mn-lt"/>
          <a:ea typeface="+mn-ea"/>
          <a:cs typeface="+mn-cs"/>
        </a:defRPr>
      </a:lvl7pPr>
      <a:lvl8pPr marL="2036045" indent="-201589" algn="l" rtl="0" eaLnBrk="1" latinLnBrk="0" hangingPunct="1">
        <a:spcBef>
          <a:spcPts val="331"/>
        </a:spcBef>
        <a:buClr>
          <a:schemeClr val="accent4"/>
        </a:buClr>
        <a:buSzPct val="100000"/>
        <a:buChar char="•"/>
        <a:defRPr kumimoji="0" sz="1800" kern="1200" baseline="0">
          <a:solidFill>
            <a:schemeClr val="tx1">
              <a:tint val="85000"/>
            </a:schemeClr>
          </a:solidFill>
          <a:latin typeface="+mn-lt"/>
          <a:ea typeface="+mn-ea"/>
          <a:cs typeface="+mn-cs"/>
        </a:defRPr>
      </a:lvl8pPr>
      <a:lvl9pPr marL="2267872" indent="-201589" algn="l" rtl="0" eaLnBrk="1" latinLnBrk="0" hangingPunct="1">
        <a:spcBef>
          <a:spcPct val="20000"/>
        </a:spcBef>
        <a:buClr>
          <a:schemeClr val="accent4"/>
        </a:buClr>
        <a:buSzPct val="100000"/>
        <a:buFont typeface="Wingdings"/>
        <a:buChar char="§"/>
        <a:defRPr kumimoji="0" sz="15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static.tti.tamu.edu/tti.tamu.edu/documents/PRC-15-40-F.pdf"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will growth in Electric vehicles impact the Grid </a:t>
            </a:r>
            <a:endParaRPr lang="en-US" dirty="0"/>
          </a:p>
        </p:txBody>
      </p:sp>
      <p:sp>
        <p:nvSpPr>
          <p:cNvPr id="3" name="Content Placeholder 2"/>
          <p:cNvSpPr>
            <a:spLocks noGrp="1"/>
          </p:cNvSpPr>
          <p:nvPr>
            <p:ph idx="1"/>
          </p:nvPr>
        </p:nvSpPr>
        <p:spPr/>
        <p:txBody>
          <a:bodyPr/>
          <a:lstStyle/>
          <a:p>
            <a:r>
              <a:rPr lang="en-US" dirty="0" smtClean="0"/>
              <a:t>Tom ‘ Smitty’ Smith for Public Citizen </a:t>
            </a:r>
          </a:p>
          <a:p>
            <a:r>
              <a:rPr lang="en-US" dirty="0" smtClean="0"/>
              <a:t>Karl </a:t>
            </a:r>
            <a:r>
              <a:rPr lang="en-US" dirty="0" err="1" smtClean="0"/>
              <a:t>Popham</a:t>
            </a:r>
            <a:r>
              <a:rPr lang="en-US" dirty="0" smtClean="0"/>
              <a:t> – Austin Energy</a:t>
            </a:r>
          </a:p>
          <a:p>
            <a:r>
              <a:rPr lang="en-US" dirty="0" smtClean="0"/>
              <a:t>Britta Gross- GM </a:t>
            </a:r>
          </a:p>
          <a:p>
            <a:r>
              <a:rPr lang="en-US" dirty="0" smtClean="0"/>
              <a:t>Bill Kahn PACCAR ( </a:t>
            </a:r>
            <a:r>
              <a:rPr lang="en-US" dirty="0" err="1" smtClean="0"/>
              <a:t>Peterbilt</a:t>
            </a:r>
            <a:r>
              <a:rPr lang="en-US" dirty="0" smtClean="0"/>
              <a:t>) </a:t>
            </a:r>
          </a:p>
          <a:p>
            <a:r>
              <a:rPr lang="en-US" dirty="0" smtClean="0"/>
              <a:t>Chris </a:t>
            </a:r>
            <a:r>
              <a:rPr lang="en-US" dirty="0" err="1" smtClean="0"/>
              <a:t>Nedler</a:t>
            </a:r>
            <a:r>
              <a:rPr lang="en-US" dirty="0" smtClean="0"/>
              <a:t>- Rocky Mountain Institute (RMI) </a:t>
            </a:r>
          </a:p>
          <a:p>
            <a:r>
              <a:rPr lang="en-US" dirty="0" smtClean="0"/>
              <a:t>Questions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30" y="5229225"/>
            <a:ext cx="3400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5229225"/>
            <a:ext cx="220076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5214937"/>
            <a:ext cx="20595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660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876425"/>
            <a:ext cx="3962400" cy="352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buNone/>
            </a:pPr>
            <a:r>
              <a:rPr lang="en-US" sz="3600" dirty="0" smtClean="0"/>
              <a:t>Estimated Light duty electric vehicle demand </a:t>
            </a:r>
            <a:endParaRPr lang="en-US" sz="3600" dirty="0"/>
          </a:p>
        </p:txBody>
      </p:sp>
      <p:sp>
        <p:nvSpPr>
          <p:cNvPr id="4" name="Content Placeholder 3"/>
          <p:cNvSpPr>
            <a:spLocks noGrp="1"/>
          </p:cNvSpPr>
          <p:nvPr>
            <p:ph sz="half" idx="4294967295"/>
          </p:nvPr>
        </p:nvSpPr>
        <p:spPr>
          <a:xfrm>
            <a:off x="4505324" y="1876425"/>
            <a:ext cx="4038600" cy="5558194"/>
          </a:xfrm>
        </p:spPr>
        <p:txBody>
          <a:bodyPr>
            <a:normAutofit/>
          </a:bodyPr>
          <a:lstStyle/>
          <a:p>
            <a:pPr marL="0" marR="0">
              <a:spcBef>
                <a:spcPts val="0"/>
              </a:spcBef>
              <a:spcAft>
                <a:spcPts val="0"/>
              </a:spcAft>
            </a:pPr>
            <a:r>
              <a:rPr lang="en-US" sz="1200" dirty="0">
                <a:solidFill>
                  <a:srgbClr val="000000"/>
                </a:solidFill>
                <a:latin typeface="Arial"/>
                <a:ea typeface="Calibri"/>
                <a:cs typeface="Times New Roman"/>
              </a:rPr>
              <a:t>VMT is expected to increase by 62 percent from 2010 to 2040 (based on the Texas SAM). Also, the plan states that population is expected to rise 61 percent</a:t>
            </a:r>
            <a:endParaRPr lang="en-US" sz="1200" dirty="0">
              <a:latin typeface="Calibri"/>
              <a:ea typeface="Calibri"/>
              <a:cs typeface="Times New Roman"/>
            </a:endParaRPr>
          </a:p>
          <a:p>
            <a:pPr marL="0" marR="0">
              <a:spcBef>
                <a:spcPts val="0"/>
              </a:spcBef>
              <a:spcAft>
                <a:spcPts val="0"/>
              </a:spcAft>
            </a:pPr>
            <a:r>
              <a:rPr lang="en-US" sz="1200" dirty="0" smtClean="0">
                <a:solidFill>
                  <a:srgbClr val="000000"/>
                </a:solidFill>
                <a:latin typeface="Arial"/>
                <a:ea typeface="Calibri"/>
                <a:cs typeface="Times New Roman"/>
              </a:rPr>
              <a:t>From </a:t>
            </a:r>
            <a:r>
              <a:rPr lang="en-US" sz="1200" dirty="0">
                <a:solidFill>
                  <a:srgbClr val="000000"/>
                </a:solidFill>
                <a:latin typeface="Arial"/>
                <a:ea typeface="Calibri"/>
                <a:cs typeface="Times New Roman"/>
              </a:rPr>
              <a:t>240.000 million miles to 388.000 million vehicles </a:t>
            </a:r>
            <a:r>
              <a:rPr lang="en-US" sz="1200" dirty="0" smtClean="0">
                <a:solidFill>
                  <a:srgbClr val="000000"/>
                </a:solidFill>
                <a:latin typeface="Arial"/>
                <a:ea typeface="Calibri"/>
                <a:cs typeface="Times New Roman"/>
              </a:rPr>
              <a:t>miles by 2040</a:t>
            </a:r>
            <a:endParaRPr lang="en-US" sz="1200" dirty="0">
              <a:latin typeface="Calibri"/>
              <a:ea typeface="Calibri"/>
              <a:cs typeface="Times New Roman"/>
            </a:endParaRPr>
          </a:p>
          <a:p>
            <a:pPr marL="0" marR="0">
              <a:spcBef>
                <a:spcPts val="0"/>
              </a:spcBef>
              <a:spcAft>
                <a:spcPts val="0"/>
              </a:spcAft>
            </a:pPr>
            <a:r>
              <a:rPr lang="en-US" sz="1200" dirty="0">
                <a:solidFill>
                  <a:srgbClr val="000000"/>
                </a:solidFill>
                <a:latin typeface="Arial"/>
                <a:ea typeface="Calibri"/>
                <a:cs typeface="Times New Roman"/>
              </a:rPr>
              <a:t>EV miles: 2030: 18.000 (low) 53.400 (high</a:t>
            </a:r>
            <a:r>
              <a:rPr lang="en-US" sz="1200" dirty="0" smtClean="0">
                <a:solidFill>
                  <a:srgbClr val="000000"/>
                </a:solidFill>
                <a:latin typeface="Arial"/>
                <a:ea typeface="Calibri"/>
                <a:cs typeface="Times New Roman"/>
              </a:rPr>
              <a:t>)</a:t>
            </a:r>
          </a:p>
          <a:p>
            <a:pPr marL="0" marR="0">
              <a:spcBef>
                <a:spcPts val="0"/>
              </a:spcBef>
              <a:spcAft>
                <a:spcPts val="0"/>
              </a:spcAft>
            </a:pPr>
            <a:r>
              <a:rPr lang="en-US" sz="1200" dirty="0" smtClean="0">
                <a:solidFill>
                  <a:srgbClr val="000000"/>
                </a:solidFill>
                <a:latin typeface="Arial"/>
                <a:ea typeface="Calibri"/>
                <a:cs typeface="Times New Roman"/>
              </a:rPr>
              <a:t>                 </a:t>
            </a:r>
            <a:r>
              <a:rPr lang="en-US" sz="1200" dirty="0">
                <a:solidFill>
                  <a:srgbClr val="000000"/>
                </a:solidFill>
                <a:latin typeface="Arial"/>
                <a:ea typeface="Calibri"/>
                <a:cs typeface="Times New Roman"/>
              </a:rPr>
              <a:t>2040: 91.000 (low) 322.000 (high</a:t>
            </a:r>
            <a:r>
              <a:rPr lang="en-US" sz="1200" dirty="0" smtClean="0">
                <a:solidFill>
                  <a:srgbClr val="000000"/>
                </a:solidFill>
                <a:latin typeface="Arial"/>
                <a:ea typeface="Calibri"/>
                <a:cs typeface="Times New Roman"/>
              </a:rPr>
              <a:t>)</a:t>
            </a:r>
          </a:p>
          <a:p>
            <a:pPr marL="0">
              <a:spcBef>
                <a:spcPts val="0"/>
              </a:spcBef>
            </a:pPr>
            <a:r>
              <a:rPr lang="en-US" sz="800" u="sng" dirty="0">
                <a:solidFill>
                  <a:srgbClr val="0000FF"/>
                </a:solidFill>
                <a:latin typeface="Calibri"/>
                <a:ea typeface="Calibri"/>
                <a:cs typeface="Times New Roman"/>
                <a:hlinkClick r:id="rId3"/>
              </a:rPr>
              <a:t>https://static.tti.tamu.edu/tti.tamu.edu/documents/PRC-15-40-F.pdf </a:t>
            </a:r>
            <a:endParaRPr lang="en-US" sz="800" dirty="0">
              <a:latin typeface="Calibri"/>
              <a:ea typeface="Calibri"/>
              <a:cs typeface="Times New Roman"/>
            </a:endParaRPr>
          </a:p>
          <a:p>
            <a:pPr marL="0" marR="0" indent="0">
              <a:spcBef>
                <a:spcPts val="0"/>
              </a:spcBef>
              <a:spcAft>
                <a:spcPts val="0"/>
              </a:spcAft>
              <a:buNone/>
            </a:pPr>
            <a:endParaRPr lang="en-US" sz="1200" dirty="0">
              <a:latin typeface="Calibri"/>
              <a:ea typeface="Calibri"/>
              <a:cs typeface="Times New Roman"/>
            </a:endParaRPr>
          </a:p>
          <a:p>
            <a:r>
              <a:rPr lang="en-US" sz="1200" dirty="0" smtClean="0"/>
              <a:t>If </a:t>
            </a:r>
            <a:r>
              <a:rPr lang="en-US" sz="1200" dirty="0"/>
              <a:t>we use a Bolt as a model –With 0.25 KWh per mile  </a:t>
            </a:r>
            <a:r>
              <a:rPr lang="en-US" sz="1200" dirty="0" smtClean="0"/>
              <a:t>demand </a:t>
            </a:r>
            <a:r>
              <a:rPr lang="en-US" sz="1200" dirty="0"/>
              <a:t>for 2030 and 2040 would </a:t>
            </a:r>
            <a:r>
              <a:rPr lang="en-US" sz="1200" dirty="0" smtClean="0"/>
              <a:t>be:</a:t>
            </a:r>
          </a:p>
          <a:p>
            <a:pPr marL="0" indent="0">
              <a:buNone/>
            </a:pPr>
            <a:endParaRPr lang="en-US" dirty="0"/>
          </a:p>
          <a:p>
            <a:endParaRPr lang="en-US" dirty="0"/>
          </a:p>
        </p:txBody>
      </p:sp>
      <p:sp>
        <p:nvSpPr>
          <p:cNvPr id="6" name="TextBox 5"/>
          <p:cNvSpPr txBox="1"/>
          <p:nvPr/>
        </p:nvSpPr>
        <p:spPr>
          <a:xfrm>
            <a:off x="561976" y="5399635"/>
            <a:ext cx="3790949" cy="1200329"/>
          </a:xfrm>
          <a:prstGeom prst="rect">
            <a:avLst/>
          </a:prstGeom>
          <a:noFill/>
        </p:spPr>
        <p:txBody>
          <a:bodyPr wrap="square" rtlCol="0">
            <a:spAutoFit/>
          </a:bodyPr>
          <a:lstStyle/>
          <a:p>
            <a:pPr algn="ctr"/>
            <a:r>
              <a:rPr lang="en-US" sz="2400" b="1" dirty="0" smtClean="0"/>
              <a:t>If Average </a:t>
            </a:r>
            <a:r>
              <a:rPr lang="en-US" sz="2400" b="1" dirty="0"/>
              <a:t>Texan drives  44  miles per day X </a:t>
            </a:r>
            <a:r>
              <a:rPr lang="en-US" sz="2400" b="1" dirty="0" smtClean="0"/>
              <a:t>.28 </a:t>
            </a:r>
            <a:r>
              <a:rPr lang="en-US" sz="2400" b="1" dirty="0"/>
              <a:t>KWh /mile =12.5 KWh </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022" y="3933825"/>
            <a:ext cx="4480782" cy="166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733925" y="5686426"/>
            <a:ext cx="4114800" cy="830997"/>
          </a:xfrm>
          <a:prstGeom prst="rect">
            <a:avLst/>
          </a:prstGeom>
        </p:spPr>
        <p:txBody>
          <a:bodyPr wrap="square">
            <a:spAutoFit/>
          </a:bodyPr>
          <a:lstStyle/>
          <a:p>
            <a:pPr algn="ctr"/>
            <a:r>
              <a:rPr lang="en-US" sz="2400" b="1" dirty="0" smtClean="0"/>
              <a:t>EV  deployment </a:t>
            </a:r>
            <a:r>
              <a:rPr lang="en-US" sz="2400" b="1" dirty="0" smtClean="0"/>
              <a:t>could </a:t>
            </a:r>
            <a:r>
              <a:rPr lang="en-US" sz="2400" b="1" dirty="0" smtClean="0"/>
              <a:t>add </a:t>
            </a:r>
            <a:endParaRPr lang="en-US" sz="2400" b="1" dirty="0" smtClean="0"/>
          </a:p>
          <a:p>
            <a:pPr algn="ctr"/>
            <a:r>
              <a:rPr lang="en-US" sz="2400" b="1" dirty="0" smtClean="0"/>
              <a:t>about 30</a:t>
            </a:r>
            <a:r>
              <a:rPr lang="en-US" sz="2400" b="1" dirty="0"/>
              <a:t>%  </a:t>
            </a:r>
            <a:r>
              <a:rPr lang="en-US" sz="2400" b="1" dirty="0" smtClean="0"/>
              <a:t>to  </a:t>
            </a:r>
            <a:r>
              <a:rPr lang="en-US" sz="2400" b="1" dirty="0"/>
              <a:t>load</a:t>
            </a:r>
          </a:p>
        </p:txBody>
      </p:sp>
    </p:spTree>
    <p:extLst>
      <p:ext uri="{BB962C8B-B14F-4D97-AF65-F5344CB8AC3E}">
        <p14:creationId xmlns:p14="http://schemas.microsoft.com/office/powerpoint/2010/main" val="31059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166" y="3933825"/>
            <a:ext cx="6096000" cy="249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5325" y="1876425"/>
            <a:ext cx="8153400" cy="1754326"/>
          </a:xfrm>
          <a:prstGeom prst="rect">
            <a:avLst/>
          </a:prstGeom>
        </p:spPr>
        <p:txBody>
          <a:bodyPr wrap="square">
            <a:spAutoFit/>
          </a:bodyPr>
          <a:lstStyle/>
          <a:p>
            <a:r>
              <a:rPr lang="en-US" b="1" dirty="0" smtClean="0"/>
              <a:t>According </a:t>
            </a:r>
            <a:r>
              <a:rPr lang="en-US" b="1" dirty="0"/>
              <a:t>to </a:t>
            </a:r>
            <a:r>
              <a:rPr lang="en-US" b="1" dirty="0" smtClean="0"/>
              <a:t>the </a:t>
            </a:r>
            <a:r>
              <a:rPr lang="en-US" b="1" u="sng" dirty="0" smtClean="0"/>
              <a:t>International Energy Agency</a:t>
            </a:r>
            <a:r>
              <a:rPr lang="en-US" b="1" dirty="0" smtClean="0"/>
              <a:t>, </a:t>
            </a:r>
            <a:r>
              <a:rPr lang="en-US" b="1" dirty="0"/>
              <a:t>unmanaged charging </a:t>
            </a:r>
            <a:r>
              <a:rPr lang="en-US" b="1" dirty="0" smtClean="0"/>
              <a:t>could </a:t>
            </a:r>
            <a:r>
              <a:rPr lang="en-US" b="1" dirty="0"/>
              <a:t>result in an </a:t>
            </a:r>
            <a:r>
              <a:rPr lang="en-US" b="1" i="1" u="sng" dirty="0"/>
              <a:t>increase in peak power draw of </a:t>
            </a:r>
            <a:r>
              <a:rPr lang="en-US" b="1" i="1" u="sng" dirty="0" smtClean="0"/>
              <a:t>roughly  one-third. </a:t>
            </a:r>
          </a:p>
          <a:p>
            <a:endParaRPr lang="en-US" b="1" dirty="0" smtClean="0"/>
          </a:p>
          <a:p>
            <a:r>
              <a:rPr lang="en-US" b="1" i="1" dirty="0" smtClean="0"/>
              <a:t>However if charging is managed  the additional generation </a:t>
            </a:r>
            <a:r>
              <a:rPr lang="en-US" b="1" i="1" dirty="0"/>
              <a:t>required to meet the EV and PHEV </a:t>
            </a:r>
            <a:r>
              <a:rPr lang="en-US" b="1" i="1" u="sng" dirty="0" smtClean="0"/>
              <a:t>increased demand  drops to </a:t>
            </a:r>
            <a:r>
              <a:rPr lang="en-US" b="1" i="1" u="sng" dirty="0"/>
              <a:t>1.5% of the total </a:t>
            </a:r>
            <a:r>
              <a:rPr lang="en-US" b="1" i="1" u="sng" dirty="0" smtClean="0"/>
              <a:t>electricity demand </a:t>
            </a:r>
            <a:r>
              <a:rPr lang="en-US" b="1" i="1" u="sng" dirty="0"/>
              <a:t>by 2030 –</a:t>
            </a:r>
          </a:p>
        </p:txBody>
      </p:sp>
      <p:sp>
        <p:nvSpPr>
          <p:cNvPr id="4" name="TextBox 3"/>
          <p:cNvSpPr txBox="1"/>
          <p:nvPr/>
        </p:nvSpPr>
        <p:spPr>
          <a:xfrm>
            <a:off x="1228725" y="6684399"/>
            <a:ext cx="6705600" cy="646331"/>
          </a:xfrm>
          <a:prstGeom prst="rect">
            <a:avLst/>
          </a:prstGeom>
          <a:noFill/>
        </p:spPr>
        <p:txBody>
          <a:bodyPr wrap="square" rtlCol="0">
            <a:spAutoFit/>
          </a:bodyPr>
          <a:lstStyle/>
          <a:p>
            <a:pPr algn="ctr"/>
            <a:r>
              <a:rPr lang="en-US" b="1" dirty="0"/>
              <a:t>Global EV outlook 2017 </a:t>
            </a:r>
            <a:r>
              <a:rPr lang="en-US" dirty="0"/>
              <a:t>© OECD/IEA 2017</a:t>
            </a:r>
          </a:p>
          <a:p>
            <a:pPr algn="ctr"/>
            <a:r>
              <a:rPr lang="en-US" b="1" dirty="0"/>
              <a:t>Two million and </a:t>
            </a:r>
            <a:r>
              <a:rPr lang="en-US" b="1" dirty="0" smtClean="0"/>
              <a:t>counting pg. 42 </a:t>
            </a:r>
            <a:endParaRPr lang="en-US" dirty="0"/>
          </a:p>
        </p:txBody>
      </p:sp>
      <p:sp>
        <p:nvSpPr>
          <p:cNvPr id="3" name="Title 2"/>
          <p:cNvSpPr>
            <a:spLocks noGrp="1"/>
          </p:cNvSpPr>
          <p:nvPr>
            <p:ph type="title"/>
          </p:nvPr>
        </p:nvSpPr>
        <p:spPr>
          <a:xfrm>
            <a:off x="503873" y="352934"/>
            <a:ext cx="7981340" cy="837692"/>
          </a:xfrm>
        </p:spPr>
        <p:txBody>
          <a:bodyPr>
            <a:normAutofit fontScale="90000"/>
          </a:bodyPr>
          <a:lstStyle/>
          <a:p>
            <a:r>
              <a:rPr lang="en-US" dirty="0" smtClean="0"/>
              <a:t>How will </a:t>
            </a:r>
            <a:r>
              <a:rPr lang="en-US" dirty="0" err="1" smtClean="0"/>
              <a:t>Evs</a:t>
            </a:r>
            <a:r>
              <a:rPr lang="en-US" dirty="0" smtClean="0"/>
              <a:t> affect demand </a:t>
            </a:r>
            <a:endParaRPr lang="en-US" dirty="0"/>
          </a:p>
        </p:txBody>
      </p:sp>
    </p:spTree>
    <p:extLst>
      <p:ext uri="{BB962C8B-B14F-4D97-AF65-F5344CB8AC3E}">
        <p14:creationId xmlns:p14="http://schemas.microsoft.com/office/powerpoint/2010/main" val="399031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276225"/>
            <a:ext cx="8924925" cy="1337184"/>
          </a:xfrm>
        </p:spPr>
        <p:txBody>
          <a:bodyPr>
            <a:normAutofit fontScale="90000"/>
          </a:bodyPr>
          <a:lstStyle/>
          <a:p>
            <a:pPr algn="ctr"/>
            <a:r>
              <a:rPr lang="en-US" dirty="0" smtClean="0"/>
              <a:t/>
            </a:r>
            <a:br>
              <a:rPr lang="en-US" dirty="0" smtClean="0"/>
            </a:br>
            <a:r>
              <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V2G can provide REG up and down services – </a:t>
            </a:r>
            <a:r>
              <a:rPr lang="en-US" sz="2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r>
            <a:br>
              <a:rPr lang="en-US" sz="2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n-US" sz="2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with </a:t>
            </a:r>
            <a:r>
              <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appropriate controls </a:t>
            </a:r>
            <a:r>
              <a:rPr lang="en-US" sz="2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to </a:t>
            </a:r>
            <a:r>
              <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assure the driver gets home</a:t>
            </a:r>
            <a:endParaRPr lang="en-US" dirty="0"/>
          </a:p>
        </p:txBody>
      </p:sp>
      <p:pic>
        <p:nvPicPr>
          <p:cNvPr id="307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40535" y="1952625"/>
            <a:ext cx="3611562"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14"/>
          <p:cNvSpPr>
            <a:spLocks noGrp="1"/>
          </p:cNvSpPr>
          <p:nvPr>
            <p:ph sz="half" idx="2"/>
          </p:nvPr>
        </p:nvSpPr>
        <p:spPr/>
        <p:txBody>
          <a:bodyPr/>
          <a:lstStyle/>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4745691"/>
            <a:ext cx="3997138" cy="281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690968"/>
            <a:ext cx="3997138" cy="320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46063"/>
            <a:ext cx="7018338" cy="12493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R="237600" lvl="0">
              <a:spcAft>
                <a:spcPts val="1199"/>
              </a:spcAft>
              <a:buNone/>
            </a:pPr>
            <a:r>
              <a:rPr lang="en-US" sz="3600" spc="11" dirty="0"/>
              <a:t>Policy questions that might lead to protocol revisions:</a:t>
            </a:r>
          </a:p>
        </p:txBody>
      </p:sp>
      <p:sp>
        <p:nvSpPr>
          <p:cNvPr id="3" name="Text Placeholder 2"/>
          <p:cNvSpPr txBox="1">
            <a:spLocks noGrp="1"/>
          </p:cNvSpPr>
          <p:nvPr>
            <p:ph type="body" idx="4294967295"/>
          </p:nvPr>
        </p:nvSpPr>
        <p:spPr>
          <a:xfrm>
            <a:off x="-1" y="1571625"/>
            <a:ext cx="4124325" cy="5714999"/>
          </a:xfrm>
        </p:spPr>
        <p:txBody>
          <a:bodyPr>
            <a:normAutofit fontScale="25000" lnSpcReduction="20000"/>
          </a:bodyPr>
          <a:lstStyle>
            <a:defPPr marL="432000" marR="0" lvl="0" indent="-324000">
              <a:spcBef>
                <a:spcPts val="0"/>
              </a:spcBef>
              <a:spcAft>
                <a:spcPts val="1528"/>
              </a:spcAft>
              <a:buSzPct val="45000"/>
              <a:buFont typeface="StarSymbol"/>
              <a:buNone/>
              <a:defRPr lang="en-US"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en-US"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en-US"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en-US"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en-US"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5pPr>
            <a:lvl6pPr marL="2592000" marR="0" lvl="5"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6pPr>
            <a:lvl7pPr marL="3024000" marR="0" lvl="6"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9pPr>
          </a:lstStyle>
          <a:p>
            <a:pPr marL="0" marR="237600" lvl="0" indent="0">
              <a:spcAft>
                <a:spcPts val="1199"/>
              </a:spcAft>
              <a:buNone/>
            </a:pPr>
            <a:endParaRPr lang="en-US" sz="4900" spc="11" dirty="0">
              <a:solidFill>
                <a:srgbClr val="000000"/>
              </a:solidFill>
              <a:latin typeface="Calibri" pitchFamily="2"/>
            </a:endParaRPr>
          </a:p>
          <a:p>
            <a:pPr marL="457200" lvl="0" indent="-228600">
              <a:spcAft>
                <a:spcPts val="1199"/>
              </a:spcAft>
              <a:buNone/>
            </a:pPr>
            <a:r>
              <a:rPr lang="en-US" sz="7200" spc="11" dirty="0">
                <a:solidFill>
                  <a:srgbClr val="000000"/>
                </a:solidFill>
                <a:latin typeface="Calibri" pitchFamily="2"/>
              </a:rPr>
              <a:t>How do we assure that additional electric vehicles don’t add to peak load, </a:t>
            </a:r>
            <a:endParaRPr lang="en-US" sz="7200" spc="11" dirty="0" smtClean="0">
              <a:solidFill>
                <a:srgbClr val="000000"/>
              </a:solidFill>
              <a:latin typeface="Calibri" pitchFamily="2"/>
            </a:endParaRPr>
          </a:p>
          <a:p>
            <a:pPr marL="457200" lvl="0" indent="-228600">
              <a:spcAft>
                <a:spcPts val="1199"/>
              </a:spcAft>
              <a:buNone/>
            </a:pPr>
            <a:r>
              <a:rPr lang="en-US" sz="7200" spc="11" dirty="0" smtClean="0">
                <a:solidFill>
                  <a:srgbClr val="000000"/>
                </a:solidFill>
                <a:latin typeface="Calibri" pitchFamily="2"/>
              </a:rPr>
              <a:t>Will </a:t>
            </a:r>
            <a:r>
              <a:rPr lang="en-US" sz="7200" spc="11" dirty="0">
                <a:solidFill>
                  <a:srgbClr val="000000"/>
                </a:solidFill>
                <a:latin typeface="Calibri" pitchFamily="2"/>
              </a:rPr>
              <a:t>time-of-use rate structure alone do the job? Or do we need some sort of EV charging rates, controls or black out </a:t>
            </a:r>
            <a:r>
              <a:rPr lang="en-US" sz="7200" spc="11" dirty="0" smtClean="0">
                <a:solidFill>
                  <a:srgbClr val="000000"/>
                </a:solidFill>
                <a:latin typeface="Calibri" pitchFamily="2"/>
              </a:rPr>
              <a:t>times?</a:t>
            </a:r>
          </a:p>
          <a:p>
            <a:pPr marL="457200" lvl="0" indent="-228600">
              <a:spcAft>
                <a:spcPts val="1199"/>
              </a:spcAft>
              <a:buNone/>
            </a:pPr>
            <a:r>
              <a:rPr lang="en-US" sz="7200" spc="11" dirty="0" smtClean="0">
                <a:solidFill>
                  <a:srgbClr val="000000"/>
                </a:solidFill>
                <a:latin typeface="Calibri" pitchFamily="2"/>
              </a:rPr>
              <a:t>What </a:t>
            </a:r>
            <a:r>
              <a:rPr lang="en-US" sz="7200" spc="11" dirty="0">
                <a:solidFill>
                  <a:srgbClr val="000000"/>
                </a:solidFill>
                <a:latin typeface="Calibri" pitchFamily="2"/>
              </a:rPr>
              <a:t>is the state of charging timing control technology in vehicles </a:t>
            </a:r>
            <a:r>
              <a:rPr lang="en-US" sz="7200" spc="11" dirty="0" smtClean="0">
                <a:solidFill>
                  <a:srgbClr val="000000"/>
                </a:solidFill>
                <a:latin typeface="Calibri" pitchFamily="2"/>
              </a:rPr>
              <a:t>today –is it interactive?</a:t>
            </a:r>
            <a:endParaRPr lang="en-US" sz="7200" spc="11" dirty="0">
              <a:solidFill>
                <a:srgbClr val="000000"/>
              </a:solidFill>
              <a:latin typeface="Calibri" pitchFamily="2"/>
            </a:endParaRPr>
          </a:p>
          <a:p>
            <a:pPr marL="457200" lvl="0" indent="-228600">
              <a:spcAft>
                <a:spcPts val="1199"/>
              </a:spcAft>
              <a:buNone/>
            </a:pPr>
            <a:r>
              <a:rPr lang="en-US" sz="7200" spc="11" dirty="0" smtClean="0">
                <a:solidFill>
                  <a:srgbClr val="000000"/>
                </a:solidFill>
                <a:latin typeface="Calibri" pitchFamily="2"/>
              </a:rPr>
              <a:t>How </a:t>
            </a:r>
            <a:r>
              <a:rPr lang="en-US" sz="7200" spc="11" dirty="0">
                <a:solidFill>
                  <a:srgbClr val="000000"/>
                </a:solidFill>
                <a:latin typeface="Calibri" pitchFamily="2"/>
              </a:rPr>
              <a:t>do we predict plug load? How much plug load should we assume for heavy duty vehicles</a:t>
            </a:r>
            <a:r>
              <a:rPr lang="en-US" sz="7200" spc="11" dirty="0" smtClean="0">
                <a:solidFill>
                  <a:srgbClr val="000000"/>
                </a:solidFill>
                <a:latin typeface="Calibri" pitchFamily="2"/>
              </a:rPr>
              <a:t>?  </a:t>
            </a:r>
            <a:endParaRPr lang="en-US" sz="7200" spc="11" dirty="0">
              <a:solidFill>
                <a:srgbClr val="000000"/>
              </a:solidFill>
              <a:latin typeface="Calibri" pitchFamily="2"/>
            </a:endParaRPr>
          </a:p>
          <a:p>
            <a:pPr marL="457200" lvl="0" indent="-228600">
              <a:spcAft>
                <a:spcPts val="1199"/>
              </a:spcAft>
              <a:buNone/>
            </a:pPr>
            <a:r>
              <a:rPr lang="en-US" sz="7200" spc="11" dirty="0">
                <a:solidFill>
                  <a:srgbClr val="000000"/>
                </a:solidFill>
                <a:latin typeface="Calibri" pitchFamily="2"/>
              </a:rPr>
              <a:t>How much </a:t>
            </a:r>
            <a:r>
              <a:rPr lang="en-US" sz="7200" spc="11" dirty="0" smtClean="0">
                <a:solidFill>
                  <a:srgbClr val="000000"/>
                </a:solidFill>
                <a:latin typeface="Calibri" pitchFamily="2"/>
              </a:rPr>
              <a:t>additional charging </a:t>
            </a:r>
            <a:r>
              <a:rPr lang="en-US" sz="7200" spc="11" dirty="0">
                <a:solidFill>
                  <a:srgbClr val="000000"/>
                </a:solidFill>
                <a:latin typeface="Calibri" pitchFamily="2"/>
              </a:rPr>
              <a:t>infrastructure will we need?</a:t>
            </a:r>
          </a:p>
          <a:p>
            <a:pPr marL="457200" lvl="0" indent="-228600">
              <a:spcAft>
                <a:spcPts val="1199"/>
              </a:spcAft>
              <a:buNone/>
            </a:pPr>
            <a:r>
              <a:rPr lang="en-US" sz="7200" spc="11" dirty="0">
                <a:solidFill>
                  <a:srgbClr val="000000"/>
                </a:solidFill>
                <a:latin typeface="Calibri" pitchFamily="2"/>
              </a:rPr>
              <a:t>How do we predict the likely percentage of use of fast chargers versus slower overnight charging systems?</a:t>
            </a:r>
          </a:p>
          <a:p>
            <a:pPr marL="457200" lvl="0" indent="-228600">
              <a:spcAft>
                <a:spcPts val="1199"/>
              </a:spcAft>
              <a:buNone/>
            </a:pPr>
            <a:r>
              <a:rPr lang="en-US" sz="7200" spc="11" dirty="0" smtClean="0">
                <a:solidFill>
                  <a:srgbClr val="000000"/>
                </a:solidFill>
                <a:latin typeface="Calibri" pitchFamily="2"/>
              </a:rPr>
              <a:t>How </a:t>
            </a:r>
            <a:r>
              <a:rPr lang="en-US" sz="7200" spc="11" dirty="0">
                <a:solidFill>
                  <a:srgbClr val="000000"/>
                </a:solidFill>
                <a:latin typeface="Calibri" pitchFamily="2"/>
              </a:rPr>
              <a:t>do we build adequate charging infrastructure ahead of demand?</a:t>
            </a:r>
          </a:p>
          <a:p>
            <a:pPr marL="457200" lvl="0" indent="-228600">
              <a:spcAft>
                <a:spcPts val="1199"/>
              </a:spcAft>
              <a:buNone/>
            </a:pPr>
            <a:endParaRPr lang="en-US" sz="6400" spc="11" dirty="0">
              <a:solidFill>
                <a:srgbClr val="000000"/>
              </a:solidFill>
              <a:latin typeface="Calibri" pitchFamily="2"/>
            </a:endParaRPr>
          </a:p>
        </p:txBody>
      </p:sp>
      <p:sp>
        <p:nvSpPr>
          <p:cNvPr id="4" name="Text Placeholder 3"/>
          <p:cNvSpPr txBox="1">
            <a:spLocks noGrp="1"/>
          </p:cNvSpPr>
          <p:nvPr>
            <p:ph type="body" idx="4294967295"/>
          </p:nvPr>
        </p:nvSpPr>
        <p:spPr>
          <a:xfrm>
            <a:off x="4200525" y="1571625"/>
            <a:ext cx="4648200" cy="5867399"/>
          </a:xfrm>
        </p:spPr>
        <p:txBody>
          <a:bodyPr>
            <a:normAutofit lnSpcReduction="10000"/>
          </a:bodyPr>
          <a:lstStyle>
            <a:defPPr marL="432000" marR="0" lvl="0" indent="-324000">
              <a:spcBef>
                <a:spcPts val="0"/>
              </a:spcBef>
              <a:spcAft>
                <a:spcPts val="1528"/>
              </a:spcAft>
              <a:buSzPct val="45000"/>
              <a:buFont typeface="StarSymbol"/>
              <a:buNone/>
              <a:defRPr lang="en-US"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en-US"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en-US"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en-US"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en-US"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5pPr>
            <a:lvl6pPr marL="2592000" marR="0" lvl="5"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6pPr>
            <a:lvl7pPr marL="3024000" marR="0" lvl="6"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9pPr>
          </a:lstStyle>
          <a:p>
            <a:pPr marL="457200" lvl="0" indent="-228600">
              <a:spcAft>
                <a:spcPts val="1199"/>
              </a:spcAft>
              <a:buNone/>
            </a:pPr>
            <a:endParaRPr lang="en-US" sz="1500" spc="11" dirty="0">
              <a:solidFill>
                <a:srgbClr val="000000"/>
              </a:solidFill>
              <a:latin typeface="Calibri" pitchFamily="2"/>
            </a:endParaRPr>
          </a:p>
          <a:p>
            <a:pPr marL="457200" lvl="0" indent="-228600">
              <a:spcAft>
                <a:spcPts val="1199"/>
              </a:spcAft>
              <a:buNone/>
            </a:pPr>
            <a:r>
              <a:rPr lang="en-US" sz="1800" spc="11" dirty="0">
                <a:solidFill>
                  <a:srgbClr val="000000"/>
                </a:solidFill>
                <a:latin typeface="Calibri" pitchFamily="2"/>
              </a:rPr>
              <a:t>How do we trace the vehicle load? Whose load is it? Does it get billed by the charging station or get billed back through the customers’ REP?</a:t>
            </a:r>
          </a:p>
          <a:p>
            <a:pPr marL="457200" lvl="0" indent="-228600">
              <a:spcAft>
                <a:spcPts val="1199"/>
              </a:spcAft>
              <a:buNone/>
            </a:pPr>
            <a:r>
              <a:rPr lang="en-US" sz="1800" spc="11" dirty="0" smtClean="0">
                <a:solidFill>
                  <a:srgbClr val="000000"/>
                </a:solidFill>
                <a:latin typeface="Calibri" pitchFamily="2"/>
              </a:rPr>
              <a:t>How </a:t>
            </a:r>
            <a:r>
              <a:rPr lang="en-US" sz="1800" spc="11" dirty="0">
                <a:solidFill>
                  <a:srgbClr val="000000"/>
                </a:solidFill>
                <a:latin typeface="Calibri" pitchFamily="2"/>
              </a:rPr>
              <a:t>do we value vehicle to grid energy? At time-of-use rate? As an ancillary service? Based on nodal price? </a:t>
            </a:r>
            <a:endParaRPr lang="en-US" sz="1800" spc="11" dirty="0" smtClean="0">
              <a:solidFill>
                <a:srgbClr val="000000"/>
              </a:solidFill>
              <a:latin typeface="Calibri" pitchFamily="2"/>
            </a:endParaRPr>
          </a:p>
          <a:p>
            <a:pPr marL="457200" lvl="0" indent="-228600">
              <a:spcAft>
                <a:spcPts val="1199"/>
              </a:spcAft>
              <a:buNone/>
            </a:pPr>
            <a:r>
              <a:rPr lang="en-US" sz="1800" spc="11" dirty="0" smtClean="0">
                <a:solidFill>
                  <a:srgbClr val="000000"/>
                </a:solidFill>
                <a:latin typeface="Calibri" pitchFamily="2"/>
              </a:rPr>
              <a:t>How </a:t>
            </a:r>
            <a:r>
              <a:rPr lang="en-US" sz="1800" spc="11" dirty="0">
                <a:solidFill>
                  <a:srgbClr val="000000"/>
                </a:solidFill>
                <a:latin typeface="Calibri" pitchFamily="2"/>
              </a:rPr>
              <a:t>do we aggregate and control stored energy from </a:t>
            </a:r>
            <a:r>
              <a:rPr lang="en-US" sz="1800" spc="11" dirty="0" smtClean="0">
                <a:solidFill>
                  <a:srgbClr val="000000"/>
                </a:solidFill>
                <a:latin typeface="Calibri" pitchFamily="2"/>
              </a:rPr>
              <a:t>EVs into dispatchable energy </a:t>
            </a:r>
            <a:endParaRPr lang="en-US" sz="1800" spc="11" dirty="0">
              <a:solidFill>
                <a:srgbClr val="000000"/>
              </a:solidFill>
              <a:latin typeface="Calibri" pitchFamily="2"/>
            </a:endParaRPr>
          </a:p>
          <a:p>
            <a:pPr marL="457200" lvl="0" indent="-228600">
              <a:spcAft>
                <a:spcPts val="1199"/>
              </a:spcAft>
              <a:buNone/>
            </a:pPr>
            <a:r>
              <a:rPr lang="en-US" sz="1800" spc="11" dirty="0" smtClean="0">
                <a:solidFill>
                  <a:srgbClr val="000000"/>
                </a:solidFill>
                <a:latin typeface="Calibri" pitchFamily="2"/>
              </a:rPr>
              <a:t>What </a:t>
            </a:r>
            <a:r>
              <a:rPr lang="en-US" sz="1800" spc="11" dirty="0">
                <a:solidFill>
                  <a:srgbClr val="000000"/>
                </a:solidFill>
                <a:latin typeface="Calibri" pitchFamily="2"/>
              </a:rPr>
              <a:t>kind of technology needs to be developed to trigger VTG battery discharge to help meet peak demand?</a:t>
            </a:r>
          </a:p>
          <a:p>
            <a:pPr marL="457200" lvl="0" indent="-228600">
              <a:spcAft>
                <a:spcPts val="1199"/>
              </a:spcAft>
              <a:buNone/>
            </a:pPr>
            <a:r>
              <a:rPr lang="en-US" sz="1800" spc="11" dirty="0">
                <a:solidFill>
                  <a:srgbClr val="000000"/>
                </a:solidFill>
                <a:latin typeface="Calibri" pitchFamily="2"/>
              </a:rPr>
              <a:t>How does a vehicle owner signal availability for VTG dispatch?  </a:t>
            </a:r>
          </a:p>
          <a:p>
            <a:pPr marL="457200" lvl="0" indent="-228600">
              <a:spcAft>
                <a:spcPts val="1199"/>
              </a:spcAft>
              <a:buNone/>
            </a:pPr>
            <a:r>
              <a:rPr lang="en-US" sz="1800" spc="11" dirty="0">
                <a:solidFill>
                  <a:srgbClr val="000000"/>
                </a:solidFill>
                <a:latin typeface="Calibri" pitchFamily="2"/>
              </a:rPr>
              <a:t>What determines which vehicles get dispatched? Battery size, charge level? Proximity to load</a:t>
            </a:r>
            <a:r>
              <a:rPr lang="en-US" sz="1800" spc="11" dirty="0" smtClean="0">
                <a:solidFill>
                  <a:srgbClr val="000000"/>
                </a:solidFill>
                <a:latin typeface="Calibri" pitchFamily="2"/>
              </a:rPr>
              <a:t>?</a:t>
            </a:r>
          </a:p>
          <a:p>
            <a:pPr marL="457200" lvl="0" indent="-228600">
              <a:spcAft>
                <a:spcPts val="1199"/>
              </a:spcAft>
              <a:buNone/>
            </a:pPr>
            <a:endParaRPr lang="en-US" spc="11" dirty="0">
              <a:solidFill>
                <a:srgbClr val="000000"/>
              </a:solidFill>
              <a:latin typeface="Calibri"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9">
    <p:bg>
      <p:bgPr>
        <a:no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31750"/>
            <a:ext cx="7018338" cy="12493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What we don’t know</a:t>
            </a:r>
          </a:p>
        </p:txBody>
      </p:sp>
      <p:sp>
        <p:nvSpPr>
          <p:cNvPr id="3" name="Text Placeholder 2"/>
          <p:cNvSpPr txBox="1">
            <a:spLocks noGrp="1"/>
          </p:cNvSpPr>
          <p:nvPr>
            <p:ph type="body" idx="4294967295"/>
          </p:nvPr>
        </p:nvSpPr>
        <p:spPr>
          <a:xfrm>
            <a:off x="0" y="1266825"/>
            <a:ext cx="9067800" cy="6096000"/>
          </a:xfrm>
        </p:spPr>
        <p:txBody>
          <a:bodyPr>
            <a:normAutofit fontScale="25000" lnSpcReduction="20000"/>
          </a:bodyPr>
          <a:lstStyle>
            <a:defPPr marL="432000" marR="0" lvl="0" indent="-324000">
              <a:spcBef>
                <a:spcPts val="0"/>
              </a:spcBef>
              <a:spcAft>
                <a:spcPts val="1528"/>
              </a:spcAft>
              <a:buSzPct val="45000"/>
              <a:buFont typeface="StarSymbol"/>
              <a:buNone/>
              <a:defRPr lang="en-US"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en-US"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en-US"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en-US"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en-US"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5pPr>
            <a:lvl6pPr marL="2592000" marR="0" lvl="5"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6pPr>
            <a:lvl7pPr marL="3024000" marR="0" lvl="6"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9pPr>
          </a:lstStyle>
          <a:p>
            <a:pPr marL="457200" indent="-457200">
              <a:spcBef>
                <a:spcPts val="283"/>
              </a:spcBef>
              <a:spcAft>
                <a:spcPts val="1811"/>
              </a:spcAft>
            </a:pPr>
            <a:endParaRPr lang="en-US" sz="8000" b="1" smtClean="0">
              <a:latin typeface="Arial Narrow" panose="020B0606020202030204" pitchFamily="34" charset="0"/>
            </a:endParaRPr>
          </a:p>
          <a:p>
            <a:pPr marL="457200" indent="-457200">
              <a:spcBef>
                <a:spcPts val="283"/>
              </a:spcBef>
              <a:spcAft>
                <a:spcPts val="1811"/>
              </a:spcAft>
            </a:pPr>
            <a:r>
              <a:rPr lang="en-US" sz="8000" b="1" smtClean="0">
                <a:latin typeface="Arial Narrow" panose="020B0606020202030204" pitchFamily="34" charset="0"/>
              </a:rPr>
              <a:t>How </a:t>
            </a:r>
            <a:r>
              <a:rPr lang="en-US" sz="8000" b="1" dirty="0">
                <a:latin typeface="Arial Narrow" panose="020B0606020202030204" pitchFamily="34" charset="0"/>
              </a:rPr>
              <a:t>fast will heavy duty vehicles electrify?</a:t>
            </a:r>
          </a:p>
          <a:p>
            <a:pPr marL="457200" indent="-457200">
              <a:spcBef>
                <a:spcPts val="283"/>
              </a:spcBef>
              <a:spcAft>
                <a:spcPts val="1811"/>
              </a:spcAft>
            </a:pPr>
            <a:r>
              <a:rPr lang="en-US" sz="8000" b="1" dirty="0">
                <a:latin typeface="Arial Narrow" panose="020B0606020202030204" pitchFamily="34" charset="0"/>
              </a:rPr>
              <a:t>What </a:t>
            </a:r>
            <a:r>
              <a:rPr lang="en-US" sz="8000" b="1" dirty="0" smtClean="0">
                <a:latin typeface="Arial Narrow" panose="020B0606020202030204" pitchFamily="34" charset="0"/>
              </a:rPr>
              <a:t>increased demand will  occur due  to HD vehicles recharging  during the day </a:t>
            </a:r>
            <a:endParaRPr lang="en-US" sz="8000" b="1" dirty="0">
              <a:latin typeface="Arial Narrow" panose="020B0606020202030204" pitchFamily="34" charset="0"/>
            </a:endParaRPr>
          </a:p>
          <a:p>
            <a:pPr marL="457200" indent="-457200">
              <a:spcBef>
                <a:spcPts val="283"/>
              </a:spcBef>
              <a:spcAft>
                <a:spcPts val="1811"/>
              </a:spcAft>
            </a:pPr>
            <a:r>
              <a:rPr lang="en-US" sz="8000" b="1" dirty="0">
                <a:latin typeface="Arial Narrow" panose="020B0606020202030204" pitchFamily="34" charset="0"/>
              </a:rPr>
              <a:t>How will charging affect the </a:t>
            </a:r>
            <a:r>
              <a:rPr lang="en-US" sz="8000" b="1" dirty="0" smtClean="0">
                <a:latin typeface="Arial Narrow" panose="020B0606020202030204" pitchFamily="34" charset="0"/>
              </a:rPr>
              <a:t>grid?</a:t>
            </a:r>
            <a:endParaRPr lang="en-US" sz="8000" b="1" dirty="0">
              <a:latin typeface="Arial Narrow" panose="020B0606020202030204" pitchFamily="34" charset="0"/>
            </a:endParaRPr>
          </a:p>
          <a:p>
            <a:pPr marL="905399" lvl="1" indent="-457200" hangingPunct="0">
              <a:spcBef>
                <a:spcPts val="283"/>
              </a:spcBef>
              <a:spcAft>
                <a:spcPts val="1508"/>
              </a:spcAft>
              <a:buSzPct val="45000"/>
            </a:pPr>
            <a:r>
              <a:rPr lang="en-US" sz="8000" b="1" dirty="0">
                <a:latin typeface="Arial Narrow" panose="020B0606020202030204" pitchFamily="34" charset="0"/>
              </a:rPr>
              <a:t>Will heavy duty </a:t>
            </a:r>
            <a:r>
              <a:rPr lang="en-US" sz="8000" b="1" dirty="0" smtClean="0">
                <a:latin typeface="Arial Narrow" panose="020B0606020202030204" pitchFamily="34" charset="0"/>
              </a:rPr>
              <a:t>busses </a:t>
            </a:r>
            <a:r>
              <a:rPr lang="en-US" sz="8000" b="1" dirty="0">
                <a:latin typeface="Arial Narrow" panose="020B0606020202030204" pitchFamily="34" charset="0"/>
              </a:rPr>
              <a:t>and commercial vehicles </a:t>
            </a:r>
            <a:r>
              <a:rPr lang="en-US" sz="8000" b="1" dirty="0" smtClean="0">
                <a:latin typeface="Arial Narrow" panose="020B0606020202030204" pitchFamily="34" charset="0"/>
              </a:rPr>
              <a:t>recharge </a:t>
            </a:r>
            <a:r>
              <a:rPr lang="en-US" sz="8000" b="1" dirty="0">
                <a:latin typeface="Arial Narrow" panose="020B0606020202030204" pitchFamily="34" charset="0"/>
              </a:rPr>
              <a:t>while waiting at corners or loading and </a:t>
            </a:r>
            <a:r>
              <a:rPr lang="en-US" sz="8000" b="1" dirty="0" smtClean="0">
                <a:latin typeface="Arial Narrow" panose="020B0606020202030204" pitchFamily="34" charset="0"/>
              </a:rPr>
              <a:t>unloading freight?</a:t>
            </a:r>
            <a:endParaRPr lang="en-US" sz="8000" b="1" dirty="0">
              <a:latin typeface="Arial Narrow" panose="020B0606020202030204" pitchFamily="34" charset="0"/>
            </a:endParaRPr>
          </a:p>
          <a:p>
            <a:pPr marL="905399" lvl="1" indent="-457200" hangingPunct="0">
              <a:spcBef>
                <a:spcPts val="283"/>
              </a:spcBef>
              <a:spcAft>
                <a:spcPts val="1508"/>
              </a:spcAft>
              <a:buSzPct val="45000"/>
            </a:pPr>
            <a:r>
              <a:rPr lang="en-US" sz="8000" b="1" dirty="0">
                <a:latin typeface="Arial Narrow" panose="020B0606020202030204" pitchFamily="34" charset="0"/>
              </a:rPr>
              <a:t>Will we need to build </a:t>
            </a:r>
            <a:r>
              <a:rPr lang="en-US" sz="8000" b="1" dirty="0" smtClean="0">
                <a:latin typeface="Arial Narrow" panose="020B0606020202030204" pitchFamily="34" charset="0"/>
              </a:rPr>
              <a:t>MWs </a:t>
            </a:r>
            <a:r>
              <a:rPr lang="en-US" sz="8000" b="1" dirty="0">
                <a:latin typeface="Arial Narrow" panose="020B0606020202030204" pitchFamily="34" charset="0"/>
              </a:rPr>
              <a:t>of capacity at major intersections and shopping centers  to meet the demand for instant charging?</a:t>
            </a:r>
          </a:p>
          <a:p>
            <a:pPr marL="457200" lvl="1" indent="-457200" hangingPunct="0">
              <a:spcBef>
                <a:spcPts val="283"/>
              </a:spcBef>
              <a:spcAft>
                <a:spcPts val="1508"/>
              </a:spcAft>
              <a:buSzPct val="45000"/>
            </a:pPr>
            <a:r>
              <a:rPr lang="en-US" sz="8000" b="1" dirty="0">
                <a:latin typeface="Arial Narrow" panose="020B0606020202030204" pitchFamily="34" charset="0"/>
              </a:rPr>
              <a:t>Will roof top solar and storage </a:t>
            </a:r>
            <a:r>
              <a:rPr lang="en-US" sz="8000" b="1" dirty="0" smtClean="0">
                <a:latin typeface="Arial Narrow" panose="020B0606020202030204" pitchFamily="34" charset="0"/>
              </a:rPr>
              <a:t>become </a:t>
            </a:r>
            <a:r>
              <a:rPr lang="en-US" sz="8000" b="1" dirty="0">
                <a:latin typeface="Arial Narrow" panose="020B0606020202030204" pitchFamily="34" charset="0"/>
              </a:rPr>
              <a:t>a solution to </a:t>
            </a:r>
            <a:r>
              <a:rPr lang="en-US" sz="8000" b="1" dirty="0" smtClean="0">
                <a:latin typeface="Arial Narrow" panose="020B0606020202030204" pitchFamily="34" charset="0"/>
              </a:rPr>
              <a:t>large EV demand? Will old </a:t>
            </a:r>
            <a:r>
              <a:rPr lang="en-US" sz="8000" b="1" dirty="0">
                <a:latin typeface="Arial Narrow" panose="020B0606020202030204" pitchFamily="34" charset="0"/>
              </a:rPr>
              <a:t>vehicle batteries be used for energy </a:t>
            </a:r>
            <a:r>
              <a:rPr lang="en-US" sz="8000" b="1" dirty="0" smtClean="0">
                <a:latin typeface="Arial Narrow" panose="020B0606020202030204" pitchFamily="34" charset="0"/>
              </a:rPr>
              <a:t>storage ? </a:t>
            </a:r>
            <a:r>
              <a:rPr lang="en-US" sz="8000" b="1" dirty="0">
                <a:latin typeface="Arial Narrow" panose="020B0606020202030204" pitchFamily="34" charset="0"/>
              </a:rPr>
              <a:t> </a:t>
            </a:r>
            <a:r>
              <a:rPr lang="en-US" sz="8000" b="1" dirty="0" smtClean="0">
                <a:latin typeface="Arial Narrow" panose="020B0606020202030204" pitchFamily="34" charset="0"/>
              </a:rPr>
              <a:t>and </a:t>
            </a:r>
            <a:r>
              <a:rPr lang="en-US" sz="8000" b="1" dirty="0">
                <a:latin typeface="Arial Narrow" panose="020B0606020202030204" pitchFamily="34" charset="0"/>
              </a:rPr>
              <a:t>eliminate the need to build up </a:t>
            </a:r>
            <a:r>
              <a:rPr lang="en-US" sz="8000" b="1" dirty="0" smtClean="0">
                <a:latin typeface="Arial Narrow" panose="020B0606020202030204" pitchFamily="34" charset="0"/>
              </a:rPr>
              <a:t>the grid?  </a:t>
            </a:r>
          </a:p>
          <a:p>
            <a:pPr marL="457200" lvl="1" indent="-457200" hangingPunct="0">
              <a:spcBef>
                <a:spcPts val="283"/>
              </a:spcBef>
              <a:spcAft>
                <a:spcPts val="1508"/>
              </a:spcAft>
              <a:buSzPct val="45000"/>
            </a:pPr>
            <a:r>
              <a:rPr lang="en-US" sz="8000" b="1" dirty="0" smtClean="0">
                <a:latin typeface="Arial Narrow" panose="020B0606020202030204" pitchFamily="34" charset="0"/>
              </a:rPr>
              <a:t>Will vehicle batteries have  a second life? </a:t>
            </a:r>
            <a:r>
              <a:rPr lang="en-US" sz="8000" b="1" dirty="0">
                <a:latin typeface="Arial Narrow" panose="020B0606020202030204" pitchFamily="34" charset="0"/>
              </a:rPr>
              <a:t>W</a:t>
            </a:r>
            <a:r>
              <a:rPr lang="en-US" sz="8000" b="1" dirty="0" smtClean="0">
                <a:latin typeface="Arial Narrow" panose="020B0606020202030204" pitchFamily="34" charset="0"/>
              </a:rPr>
              <a:t>ill new battery packs be  so low cost as to eliminate that  use of old vehicle  batteries? </a:t>
            </a:r>
          </a:p>
          <a:p>
            <a:pPr marL="457200" lvl="1" indent="-457200" hangingPunct="0">
              <a:spcBef>
                <a:spcPts val="283"/>
              </a:spcBef>
              <a:spcAft>
                <a:spcPts val="1508"/>
              </a:spcAft>
              <a:buSzPct val="45000"/>
            </a:pPr>
            <a:r>
              <a:rPr lang="en-US" sz="8000" b="1" dirty="0" smtClean="0">
                <a:latin typeface="Arial Narrow" panose="020B0606020202030204" pitchFamily="34" charset="0"/>
              </a:rPr>
              <a:t>Will </a:t>
            </a:r>
            <a:r>
              <a:rPr lang="en-US" sz="8000" b="1" dirty="0">
                <a:latin typeface="Arial Narrow" panose="020B0606020202030204" pitchFamily="34" charset="0"/>
              </a:rPr>
              <a:t>VTG help with meeting peak demand at workplaces or commercial  buildings</a:t>
            </a:r>
            <a:r>
              <a:rPr lang="en-US" sz="8000" b="1" dirty="0" smtClean="0">
                <a:latin typeface="Arial Narrow" panose="020B0606020202030204" pitchFamily="34" charset="0"/>
              </a:rPr>
              <a:t>?</a:t>
            </a:r>
          </a:p>
          <a:p>
            <a:pPr marL="457200" lvl="1" indent="-457200" hangingPunct="0">
              <a:spcBef>
                <a:spcPts val="283"/>
              </a:spcBef>
              <a:spcAft>
                <a:spcPts val="1508"/>
              </a:spcAft>
              <a:buSzPct val="45000"/>
            </a:pPr>
            <a:r>
              <a:rPr lang="en-US" sz="8000" b="1" dirty="0" smtClean="0">
                <a:latin typeface="Arial Narrow" panose="020B0606020202030204" pitchFamily="34" charset="0"/>
              </a:rPr>
              <a:t>How will autonomous vehicles affect  demand? </a:t>
            </a:r>
            <a:endParaRPr lang="en-US" sz="8000" b="1" dirty="0">
              <a:latin typeface="Arial Narrow" panose="020B0606020202030204" pitchFamily="34" charset="0"/>
            </a:endParaRPr>
          </a:p>
          <a:p>
            <a:pPr marL="457200" lvl="1" indent="-457200" hangingPunct="0">
              <a:spcBef>
                <a:spcPts val="283"/>
              </a:spcBef>
              <a:spcAft>
                <a:spcPts val="1508"/>
              </a:spcAft>
              <a:buSzPct val="45000"/>
            </a:pPr>
            <a:endParaRPr lang="en-US" sz="8000" b="1" dirty="0">
              <a:latin typeface="Arial Narrow" panose="020B0606020202030204" pitchFamily="34" charset="0"/>
            </a:endParaRPr>
          </a:p>
          <a:p>
            <a:pPr marL="457200" lvl="1" indent="-457200" hangingPunct="0">
              <a:spcBef>
                <a:spcPts val="283"/>
              </a:spcBef>
              <a:spcAft>
                <a:spcPts val="1508"/>
              </a:spcAft>
              <a:buSzPct val="45000"/>
            </a:pPr>
            <a:r>
              <a:rPr lang="en-US" sz="4200" dirty="0" smtClean="0"/>
              <a:t> </a:t>
            </a:r>
            <a:endParaRPr lang="en-US" sz="4200" dirty="0"/>
          </a:p>
          <a:p>
            <a:pPr lvl="0">
              <a:buNone/>
            </a:pP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600" dirty="0" smtClean="0"/>
              <a:t/>
            </a:r>
            <a:br>
              <a:rPr lang="en-US" sz="2600" dirty="0" smtClean="0"/>
            </a:br>
            <a:r>
              <a:rPr lang="en-US" sz="2600" dirty="0" smtClean="0"/>
              <a:t> </a:t>
            </a:r>
            <a:r>
              <a:rPr lang="en-US" sz="2600" dirty="0"/>
              <a:t/>
            </a:r>
            <a:br>
              <a:rPr lang="en-US" sz="2600" dirty="0"/>
            </a:br>
            <a:endParaRPr lang="en-US" sz="2600" dirty="0"/>
          </a:p>
        </p:txBody>
      </p:sp>
      <p:sp>
        <p:nvSpPr>
          <p:cNvPr id="3" name="Subtitle 2"/>
          <p:cNvSpPr txBox="1">
            <a:spLocks noGrp="1"/>
          </p:cNvSpPr>
          <p:nvPr>
            <p:ph type="subTitle" idx="1"/>
          </p:nvPr>
        </p:nvSpPr>
        <p:spPr>
          <a:xfrm>
            <a:off x="3362325" y="657225"/>
            <a:ext cx="6017912" cy="4414832"/>
          </a:xfrm>
        </p:spPr>
        <p:txBody>
          <a:bodyPr anchor="ctr">
            <a:normAutofit fontScale="850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n-US" sz="3200" dirty="0">
                <a:latin typeface="Arial" pitchFamily="18"/>
              </a:rPr>
              <a:t>The coming of electric vehicles will change the </a:t>
            </a:r>
            <a:r>
              <a:rPr lang="en-US" sz="3200" dirty="0" smtClean="0">
                <a:latin typeface="Arial" pitchFamily="18"/>
              </a:rPr>
              <a:t>electricity  </a:t>
            </a:r>
            <a:r>
              <a:rPr lang="en-US" sz="3200" dirty="0">
                <a:latin typeface="Arial" pitchFamily="18"/>
              </a:rPr>
              <a:t>market  as fast as renewable energy  changed generation  market</a:t>
            </a:r>
          </a:p>
          <a:p>
            <a:pPr marL="0" lvl="0" indent="0" algn="ctr">
              <a:buNone/>
            </a:pPr>
            <a:endParaRPr lang="en-US" sz="3200" dirty="0">
              <a:latin typeface="Arial" pitchFamily="18"/>
            </a:endParaRPr>
          </a:p>
          <a:p>
            <a:pPr marL="0" lvl="0" indent="0" algn="ctr">
              <a:buNone/>
            </a:pPr>
            <a:r>
              <a:rPr lang="en-US" sz="3200" dirty="0">
                <a:latin typeface="Arial" pitchFamily="18"/>
              </a:rPr>
              <a:t>And the grid will </a:t>
            </a:r>
            <a:r>
              <a:rPr lang="en-US" sz="3200" dirty="0" smtClean="0">
                <a:latin typeface="Arial" pitchFamily="18"/>
              </a:rPr>
              <a:t>change rapidly </a:t>
            </a:r>
            <a:r>
              <a:rPr lang="en-US" sz="3200" dirty="0">
                <a:latin typeface="Arial" pitchFamily="18"/>
              </a:rPr>
              <a:t>to supply mobile loads and </a:t>
            </a:r>
            <a:r>
              <a:rPr lang="en-US" sz="3200" dirty="0" smtClean="0">
                <a:latin typeface="Arial" pitchFamily="18"/>
              </a:rPr>
              <a:t>storage</a:t>
            </a:r>
          </a:p>
          <a:p>
            <a:pPr marL="0" lvl="0" indent="0" algn="ctr">
              <a:buNone/>
            </a:pPr>
            <a:endParaRPr lang="en-US" sz="3200" dirty="0">
              <a:latin typeface="Arial" pitchFamily="18"/>
            </a:endParaRPr>
          </a:p>
          <a:p>
            <a:pPr marL="0" lvl="0" indent="0" algn="ctr">
              <a:buNone/>
            </a:pPr>
            <a:r>
              <a:rPr lang="en-US" sz="3200" dirty="0" smtClean="0">
                <a:latin typeface="Arial" pitchFamily="18"/>
              </a:rPr>
              <a:t>Now is the time to ask big questions</a:t>
            </a:r>
          </a:p>
          <a:p>
            <a:pPr marL="0" lvl="0" indent="0" algn="ctr">
              <a:buNone/>
            </a:pPr>
            <a:r>
              <a:rPr lang="en-US" sz="3200" dirty="0" smtClean="0">
                <a:latin typeface="Arial" pitchFamily="18"/>
              </a:rPr>
              <a:t>Or freak out later</a:t>
            </a:r>
          </a:p>
          <a:p>
            <a:pPr marL="0" lvl="0" indent="0" algn="ctr">
              <a:buNone/>
            </a:pPr>
            <a:r>
              <a:rPr lang="en-US" sz="3200" dirty="0" smtClean="0">
                <a:latin typeface="Arial" pitchFamily="18"/>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5381625"/>
            <a:ext cx="2676525"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 y="2504074"/>
            <a:ext cx="2468880" cy="129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7" y="4086225"/>
            <a:ext cx="265010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46" y="885825"/>
            <a:ext cx="24688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725" y="4592263"/>
            <a:ext cx="22479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33725" y="6844665"/>
            <a:ext cx="6873594" cy="369332"/>
          </a:xfrm>
          <a:prstGeom prst="rect">
            <a:avLst/>
          </a:prstGeom>
          <a:noFill/>
        </p:spPr>
        <p:txBody>
          <a:bodyPr wrap="square" rtlCol="0">
            <a:spAutoFit/>
          </a:bodyPr>
          <a:lstStyle/>
          <a:p>
            <a:r>
              <a:rPr lang="en-US" dirty="0" smtClean="0"/>
              <a:t>	</a:t>
            </a:r>
            <a:r>
              <a:rPr lang="en-US" dirty="0" smtClean="0">
                <a:solidFill>
                  <a:schemeClr val="bg1"/>
                </a:solidFill>
              </a:rPr>
              <a:t>Tom “Smitty” Smith for Public Citizen’s </a:t>
            </a:r>
            <a:r>
              <a:rPr lang="en-US" dirty="0">
                <a:solidFill>
                  <a:schemeClr val="bg1"/>
                </a:solidFill>
              </a:rPr>
              <a:t>T</a:t>
            </a:r>
            <a:r>
              <a:rPr lang="en-US" dirty="0" smtClean="0">
                <a:solidFill>
                  <a:schemeClr val="bg1"/>
                </a:solidFill>
              </a:rPr>
              <a:t>exas office </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39" y="32039"/>
            <a:ext cx="9107085" cy="1691985"/>
          </a:xfrm>
        </p:spPr>
        <p:txBody>
          <a:bodyPr/>
          <a:lstStyle/>
          <a:p>
            <a:r>
              <a:rPr lang="en-US" sz="3600" dirty="0" smtClean="0"/>
              <a:t>The 2018 LTSA predicts 3 million electric vehicles by 2030 – </a:t>
            </a:r>
            <a:br>
              <a:rPr lang="en-US" sz="3600" dirty="0" smtClean="0"/>
            </a:br>
            <a:r>
              <a:rPr lang="en-US" sz="3600" dirty="0" smtClean="0"/>
              <a:t>--that seems too  low to me </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03" y="1800225"/>
            <a:ext cx="76835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7096125" y="2790825"/>
            <a:ext cx="6858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94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1549"/>
            <a:ext cx="8772525" cy="1292662"/>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How Fast- How </a:t>
            </a:r>
            <a:r>
              <a:rPr lang="en-US" dirty="0" smtClean="0"/>
              <a:t>Many? </a:t>
            </a:r>
            <a:br>
              <a:rPr lang="en-US" dirty="0" smtClean="0"/>
            </a:br>
            <a:r>
              <a:rPr lang="en-US" dirty="0" smtClean="0"/>
              <a:t>are we at the tipping point?</a:t>
            </a:r>
            <a:endParaRPr lang="en-US" dirty="0"/>
          </a:p>
        </p:txBody>
      </p:sp>
      <p:sp>
        <p:nvSpPr>
          <p:cNvPr id="3" name="Text Placeholder 2"/>
          <p:cNvSpPr txBox="1">
            <a:spLocks noGrp="1"/>
          </p:cNvSpPr>
          <p:nvPr>
            <p:ph type="body" idx="4294967295"/>
          </p:nvPr>
        </p:nvSpPr>
        <p:spPr>
          <a:xfrm>
            <a:off x="314325" y="1571625"/>
            <a:ext cx="8620125" cy="5486400"/>
          </a:xfrm>
        </p:spPr>
        <p:txBody>
          <a:bodyPr>
            <a:normAutofit fontScale="85000" lnSpcReduction="20000"/>
          </a:bodyPr>
          <a:lstStyle>
            <a:defPPr marL="432000" marR="0" lvl="0" indent="-324000">
              <a:spcBef>
                <a:spcPts val="0"/>
              </a:spcBef>
              <a:spcAft>
                <a:spcPts val="1528"/>
              </a:spcAft>
              <a:buSzPct val="45000"/>
              <a:buFont typeface="StarSymbol"/>
              <a:buNone/>
              <a:defRPr lang="en-US"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en-US"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en-US"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en-US"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en-US"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5pPr>
            <a:lvl6pPr marL="2592000" marR="0" lvl="5"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6pPr>
            <a:lvl7pPr marL="3024000" marR="0" lvl="6"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9pPr>
          </a:lstStyle>
          <a:p>
            <a:pPr marL="457200" indent="-457200">
              <a:spcAft>
                <a:spcPts val="1199"/>
              </a:spcAft>
            </a:pPr>
            <a:r>
              <a:rPr lang="en-US" sz="2400" dirty="0" smtClean="0">
                <a:latin typeface="Calibri" pitchFamily="2"/>
              </a:rPr>
              <a:t>Electric </a:t>
            </a:r>
            <a:r>
              <a:rPr lang="en-US" sz="2400" dirty="0">
                <a:latin typeface="Calibri" pitchFamily="2"/>
              </a:rPr>
              <a:t>vehicles (</a:t>
            </a:r>
            <a:r>
              <a:rPr lang="en-US" sz="2400" dirty="0" smtClean="0">
                <a:latin typeface="Calibri" pitchFamily="2"/>
              </a:rPr>
              <a:t>EVs</a:t>
            </a:r>
            <a:r>
              <a:rPr lang="en-US" sz="2400" dirty="0">
                <a:latin typeface="Calibri" pitchFamily="2"/>
              </a:rPr>
              <a:t>) will cost less </a:t>
            </a:r>
            <a:r>
              <a:rPr lang="en-US" sz="2400" dirty="0" smtClean="0">
                <a:latin typeface="Calibri" pitchFamily="2"/>
              </a:rPr>
              <a:t>than internal </a:t>
            </a:r>
            <a:r>
              <a:rPr lang="en-US" sz="2400" dirty="0">
                <a:latin typeface="Calibri" pitchFamily="2"/>
              </a:rPr>
              <a:t>combustion engines (ICEs) between 2022 and </a:t>
            </a:r>
            <a:r>
              <a:rPr lang="en-US" sz="2400" dirty="0" smtClean="0">
                <a:latin typeface="Calibri" pitchFamily="2"/>
              </a:rPr>
              <a:t>2025.</a:t>
            </a:r>
            <a:endParaRPr lang="en-US" sz="2400" dirty="0">
              <a:latin typeface="Calibri" pitchFamily="2"/>
            </a:endParaRPr>
          </a:p>
          <a:p>
            <a:pPr marL="342900" indent="-342900">
              <a:spcAft>
                <a:spcPts val="1199"/>
              </a:spcAft>
            </a:pPr>
            <a:r>
              <a:rPr lang="en-US" sz="2400" spc="51" dirty="0">
                <a:solidFill>
                  <a:srgbClr val="000000"/>
                </a:solidFill>
                <a:latin typeface="Calibri" pitchFamily="2"/>
              </a:rPr>
              <a:t>T</a:t>
            </a:r>
            <a:r>
              <a:rPr lang="en-US" sz="2400" spc="51" dirty="0" smtClean="0">
                <a:solidFill>
                  <a:srgbClr val="000000"/>
                </a:solidFill>
                <a:latin typeface="Calibri" pitchFamily="2"/>
              </a:rPr>
              <a:t>he </a:t>
            </a:r>
            <a:r>
              <a:rPr lang="en-US" sz="2400" spc="51" dirty="0">
                <a:solidFill>
                  <a:srgbClr val="000000"/>
                </a:solidFill>
                <a:latin typeface="Calibri" pitchFamily="2"/>
              </a:rPr>
              <a:t>majority of </a:t>
            </a:r>
            <a:r>
              <a:rPr lang="en-US" sz="2400" spc="51" dirty="0" smtClean="0">
                <a:solidFill>
                  <a:srgbClr val="000000"/>
                </a:solidFill>
                <a:latin typeface="Calibri" pitchFamily="2"/>
              </a:rPr>
              <a:t>vehicles sold in </a:t>
            </a:r>
            <a:r>
              <a:rPr lang="en-US" sz="2400" spc="51" dirty="0">
                <a:solidFill>
                  <a:srgbClr val="000000"/>
                </a:solidFill>
                <a:latin typeface="Calibri" pitchFamily="2"/>
              </a:rPr>
              <a:t>the U.S. by 2029-2040 will be </a:t>
            </a:r>
            <a:r>
              <a:rPr lang="en-US" sz="2400" dirty="0">
                <a:solidFill>
                  <a:srgbClr val="000000"/>
                </a:solidFill>
                <a:latin typeface="Calibri" pitchFamily="2"/>
              </a:rPr>
              <a:t>electric vehicles (EVs).</a:t>
            </a:r>
          </a:p>
          <a:p>
            <a:pPr marL="342900" indent="-342900">
              <a:spcAft>
                <a:spcPts val="1199"/>
              </a:spcAft>
            </a:pPr>
            <a:r>
              <a:rPr lang="en-US" sz="2400" dirty="0">
                <a:solidFill>
                  <a:srgbClr val="000000"/>
                </a:solidFill>
                <a:latin typeface="Calibri" pitchFamily="2"/>
              </a:rPr>
              <a:t>This will affect </a:t>
            </a:r>
            <a:r>
              <a:rPr lang="en-US" sz="2400" dirty="0" smtClean="0">
                <a:solidFill>
                  <a:srgbClr val="000000"/>
                </a:solidFill>
                <a:latin typeface="Calibri" pitchFamily="2"/>
              </a:rPr>
              <a:t>electric demand</a:t>
            </a:r>
            <a:r>
              <a:rPr lang="en-US" sz="2400" dirty="0">
                <a:solidFill>
                  <a:srgbClr val="000000"/>
                </a:solidFill>
                <a:latin typeface="Calibri" pitchFamily="2"/>
              </a:rPr>
              <a:t>, create unique challenges of meeting mobile load </a:t>
            </a:r>
            <a:r>
              <a:rPr lang="en-US" sz="2400" dirty="0" smtClean="0">
                <a:solidFill>
                  <a:srgbClr val="000000"/>
                </a:solidFill>
                <a:latin typeface="Calibri" pitchFamily="2"/>
              </a:rPr>
              <a:t> </a:t>
            </a:r>
            <a:r>
              <a:rPr lang="en-US" sz="2400" dirty="0">
                <a:solidFill>
                  <a:srgbClr val="000000"/>
                </a:solidFill>
                <a:latin typeface="Calibri" pitchFamily="2"/>
              </a:rPr>
              <a:t>and offer interesting opportunities for using vehicle batteries for </a:t>
            </a:r>
            <a:r>
              <a:rPr lang="en-US" sz="2400" dirty="0" smtClean="0">
                <a:solidFill>
                  <a:srgbClr val="000000"/>
                </a:solidFill>
                <a:latin typeface="Calibri" pitchFamily="2"/>
              </a:rPr>
              <a:t>storage.</a:t>
            </a:r>
          </a:p>
          <a:p>
            <a:pPr marL="342900" indent="-342900">
              <a:spcAft>
                <a:spcPts val="1199"/>
              </a:spcAft>
            </a:pPr>
            <a:r>
              <a:rPr lang="en-US" sz="2400" dirty="0" smtClean="0">
                <a:solidFill>
                  <a:srgbClr val="000000"/>
                </a:solidFill>
                <a:latin typeface="Calibri" pitchFamily="2"/>
              </a:rPr>
              <a:t>V</a:t>
            </a:r>
            <a:r>
              <a:rPr lang="en-US" sz="2400" dirty="0" smtClean="0"/>
              <a:t>alue </a:t>
            </a:r>
            <a:r>
              <a:rPr lang="en-US" sz="2400" dirty="0"/>
              <a:t>streams for energy </a:t>
            </a:r>
            <a:r>
              <a:rPr lang="en-US" sz="2400" dirty="0" smtClean="0"/>
              <a:t>stored in vehicle batteries  </a:t>
            </a:r>
            <a:r>
              <a:rPr lang="en-US" sz="2400" dirty="0"/>
              <a:t>may include demand charge reduction, peak load reduction, energy arbitrage, price responsive opportunities, voltage support, and congestion </a:t>
            </a:r>
            <a:r>
              <a:rPr lang="en-US" sz="2400" dirty="0" smtClean="0"/>
              <a:t>management</a:t>
            </a:r>
            <a:endParaRPr lang="en-US" sz="2400" b="1" dirty="0">
              <a:solidFill>
                <a:srgbClr val="000000"/>
              </a:solidFill>
              <a:latin typeface="Calibri" pitchFamily="2"/>
            </a:endParaRPr>
          </a:p>
          <a:p>
            <a:pPr marL="108000" lvl="0" indent="0">
              <a:spcAft>
                <a:spcPts val="1199"/>
              </a:spcAft>
              <a:buNone/>
            </a:pPr>
            <a:r>
              <a:rPr lang="en-US" sz="2400" b="1" i="1" dirty="0">
                <a:latin typeface="Calibri" pitchFamily="2"/>
              </a:rPr>
              <a:t>Based on the data described below</a:t>
            </a:r>
            <a:r>
              <a:rPr lang="en-US" sz="2400" b="1" i="1" dirty="0" smtClean="0">
                <a:latin typeface="Calibri" pitchFamily="2"/>
              </a:rPr>
              <a:t>, </a:t>
            </a:r>
            <a:r>
              <a:rPr lang="en-US" sz="2400" b="1" i="1" dirty="0">
                <a:latin typeface="Calibri" pitchFamily="2"/>
              </a:rPr>
              <a:t>w</a:t>
            </a:r>
            <a:r>
              <a:rPr lang="en-US" sz="2400" b="1" i="1" dirty="0" smtClean="0">
                <a:latin typeface="Calibri" pitchFamily="2"/>
              </a:rPr>
              <a:t>e suggest  ERCOT's </a:t>
            </a:r>
            <a:r>
              <a:rPr lang="en-US" sz="2400" b="1" i="1" dirty="0">
                <a:latin typeface="Calibri" pitchFamily="2"/>
              </a:rPr>
              <a:t>Future Case  </a:t>
            </a:r>
            <a:r>
              <a:rPr lang="en-US" sz="2400" b="1" i="1" dirty="0" smtClean="0">
                <a:latin typeface="Calibri" pitchFamily="2"/>
              </a:rPr>
              <a:t>should assume </a:t>
            </a:r>
            <a:r>
              <a:rPr lang="en-US" sz="2400" b="1" i="1" dirty="0">
                <a:latin typeface="Calibri" pitchFamily="2"/>
              </a:rPr>
              <a:t>that  </a:t>
            </a:r>
            <a:r>
              <a:rPr lang="en-US" sz="2400" b="1" u="sng" dirty="0" smtClean="0">
                <a:latin typeface="Calibri" pitchFamily="2"/>
              </a:rPr>
              <a:t>between 2.5 and 12.6 </a:t>
            </a:r>
            <a:r>
              <a:rPr lang="en-US" sz="2400" b="1" u="sng" spc="11" dirty="0" smtClean="0">
                <a:solidFill>
                  <a:srgbClr val="000000"/>
                </a:solidFill>
                <a:latin typeface="Calibri" pitchFamily="2"/>
              </a:rPr>
              <a:t>million </a:t>
            </a:r>
            <a:r>
              <a:rPr lang="en-US" sz="2400" b="1" i="1" spc="11" dirty="0">
                <a:solidFill>
                  <a:srgbClr val="000000"/>
                </a:solidFill>
                <a:latin typeface="Calibri" pitchFamily="2"/>
              </a:rPr>
              <a:t>electric vehicles will </a:t>
            </a:r>
            <a:r>
              <a:rPr lang="en-US" sz="2400" b="1" i="1" spc="11" dirty="0" smtClean="0">
                <a:solidFill>
                  <a:srgbClr val="000000"/>
                </a:solidFill>
                <a:latin typeface="Calibri" pitchFamily="2"/>
              </a:rPr>
              <a:t>be on the road in </a:t>
            </a:r>
            <a:r>
              <a:rPr lang="en-US" sz="2400" b="1" i="1" spc="11" dirty="0">
                <a:solidFill>
                  <a:srgbClr val="000000"/>
                </a:solidFill>
                <a:latin typeface="Calibri" pitchFamily="2"/>
              </a:rPr>
              <a:t>Texas in </a:t>
            </a:r>
            <a:r>
              <a:rPr lang="en-US" sz="2400" b="1" i="1" spc="11" dirty="0" smtClean="0">
                <a:solidFill>
                  <a:srgbClr val="000000"/>
                </a:solidFill>
                <a:latin typeface="Calibri" pitchFamily="2"/>
              </a:rPr>
              <a:t>2033</a:t>
            </a:r>
          </a:p>
          <a:p>
            <a:pPr marL="108000" lvl="0" indent="0">
              <a:spcAft>
                <a:spcPts val="1199"/>
              </a:spcAft>
              <a:buNone/>
            </a:pPr>
            <a:r>
              <a:rPr lang="en-US" sz="2400" b="1" i="1" u="sng" spc="11" dirty="0" smtClean="0">
                <a:solidFill>
                  <a:srgbClr val="000000"/>
                </a:solidFill>
                <a:latin typeface="Calibri" pitchFamily="2"/>
              </a:rPr>
              <a:t>While these numbers seem large: </a:t>
            </a:r>
          </a:p>
          <a:p>
            <a:pPr marL="540000" lvl="1" indent="0">
              <a:spcAft>
                <a:spcPts val="1199"/>
              </a:spcAft>
              <a:buNone/>
            </a:pPr>
            <a:r>
              <a:rPr lang="en-US" sz="1970" b="1" i="1" spc="11" dirty="0" smtClean="0">
                <a:solidFill>
                  <a:srgbClr val="000000"/>
                </a:solidFill>
                <a:latin typeface="Calibri" pitchFamily="2"/>
              </a:rPr>
              <a:t>In 2016 there were  24 million vehicle s for 28 million people  or 1.8 vehicles per driver.  </a:t>
            </a:r>
          </a:p>
          <a:p>
            <a:pPr marL="540000" lvl="1" indent="0">
              <a:spcAft>
                <a:spcPts val="1199"/>
              </a:spcAft>
              <a:buNone/>
            </a:pPr>
            <a:r>
              <a:rPr lang="en-US" sz="1970" b="1" i="1" spc="11" dirty="0" smtClean="0">
                <a:solidFill>
                  <a:srgbClr val="000000"/>
                </a:solidFill>
                <a:latin typeface="Calibri" pitchFamily="2"/>
              </a:rPr>
              <a:t>It is estimated there will be 37 million </a:t>
            </a:r>
            <a:r>
              <a:rPr lang="en-US" sz="1970" b="1" i="1" spc="11" dirty="0">
                <a:solidFill>
                  <a:srgbClr val="000000"/>
                </a:solidFill>
                <a:latin typeface="Calibri" pitchFamily="2"/>
              </a:rPr>
              <a:t>T</a:t>
            </a:r>
            <a:r>
              <a:rPr lang="en-US" sz="1970" b="1" i="1" spc="11" dirty="0" smtClean="0">
                <a:solidFill>
                  <a:srgbClr val="000000"/>
                </a:solidFill>
                <a:latin typeface="Calibri" pitchFamily="2"/>
              </a:rPr>
              <a:t>exans by 2035, 21 million drivers and there could be as many 38 million vehicles </a:t>
            </a:r>
            <a:endParaRPr lang="en-US" sz="1970" b="1" i="1" spc="11" dirty="0">
              <a:solidFill>
                <a:srgbClr val="000000"/>
              </a:solidFill>
              <a:latin typeface="Calibri" pitchFamily="2"/>
            </a:endParaRPr>
          </a:p>
          <a:p>
            <a:pPr lvl="0">
              <a:spcAft>
                <a:spcPts val="1199"/>
              </a:spcAft>
            </a:pPr>
            <a:endParaRPr lang="en-US" sz="2400" dirty="0">
              <a:latin typeface="Calibri"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0" y="1266825"/>
            <a:ext cx="5638800" cy="5959475"/>
          </a:xfrm>
        </p:spPr>
        <p:txBody>
          <a:bodyPr>
            <a:normAutofit/>
          </a:bodyPr>
          <a:lstStyle>
            <a:defPPr marL="432000" marR="0" lvl="0" indent="-324000">
              <a:spcBef>
                <a:spcPts val="0"/>
              </a:spcBef>
              <a:spcAft>
                <a:spcPts val="1528"/>
              </a:spcAft>
              <a:buSzPct val="45000"/>
              <a:buFont typeface="StarSymbol"/>
              <a:buNone/>
              <a:defRPr lang="en-US"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en-US"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en-US"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en-US"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en-US"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5pPr>
            <a:lvl6pPr marL="2592000" marR="0" lvl="5"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6pPr>
            <a:lvl7pPr marL="3024000" marR="0" lvl="6"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9pPr>
          </a:lstStyle>
          <a:p>
            <a:pPr marL="619649" indent="-171450"/>
            <a:r>
              <a:rPr lang="en-US" sz="1200" dirty="0" smtClean="0"/>
              <a:t>,More </a:t>
            </a:r>
            <a:r>
              <a:rPr lang="en-US" sz="1200" dirty="0"/>
              <a:t>than 90 per cent of all passenger vehicles in the U.S., Canada, Europe and other rich countries could be electric by 2040</a:t>
            </a:r>
            <a:r>
              <a:rPr lang="en-US" sz="1200" dirty="0" smtClean="0"/>
              <a:t>.</a:t>
            </a:r>
            <a:r>
              <a:rPr lang="en-US" sz="1200" dirty="0"/>
              <a:t> </a:t>
            </a:r>
            <a:r>
              <a:rPr lang="en-US" sz="800" dirty="0"/>
              <a:t>Electric Cars May Rule the World’s Roads by 2040 </a:t>
            </a:r>
            <a:r>
              <a:rPr lang="en-US" sz="800" dirty="0" smtClean="0"/>
              <a:t> National Geographic  </a:t>
            </a:r>
            <a:r>
              <a:rPr lang="en-US" sz="800" dirty="0"/>
              <a:t>September </a:t>
            </a:r>
            <a:r>
              <a:rPr lang="en-US" sz="800" dirty="0" smtClean="0"/>
              <a:t>2017</a:t>
            </a:r>
          </a:p>
          <a:p>
            <a:pPr marL="619649" indent="-171450"/>
            <a:r>
              <a:rPr lang="en-US" sz="1200" dirty="0" smtClean="0"/>
              <a:t>Rethink X, an </a:t>
            </a:r>
            <a:r>
              <a:rPr lang="en-US" sz="1200" dirty="0"/>
              <a:t>independent think tank, is even more bullish, saying most </a:t>
            </a:r>
            <a:r>
              <a:rPr lang="en-US" sz="1200" b="1" dirty="0"/>
              <a:t>U.S. vehicles will be electric by 2030, just 13 years from </a:t>
            </a:r>
            <a:r>
              <a:rPr lang="en-US" sz="1200" b="1" dirty="0" smtClean="0"/>
              <a:t>now.</a:t>
            </a:r>
          </a:p>
          <a:p>
            <a:pPr marL="619649" indent="-171450"/>
            <a:r>
              <a:rPr lang="en-US" sz="1200" b="1" dirty="0" smtClean="0"/>
              <a:t>A </a:t>
            </a:r>
            <a:r>
              <a:rPr lang="en-US" sz="1200" b="1" dirty="0"/>
              <a:t>November 2017 study by the Boston Consulting Group predicted </a:t>
            </a:r>
            <a:r>
              <a:rPr lang="en-US" sz="1200" b="1" u="sng" dirty="0"/>
              <a:t>Electrified Vehicles to Take Half of Global Auto Market by 2030</a:t>
            </a:r>
          </a:p>
          <a:p>
            <a:r>
              <a:rPr lang="en-US" sz="1200" dirty="0"/>
              <a:t>After 2025, falling battery prices and rising consumer demand based on TCO will drive rapidly increasing sales of all electrified vehicles, and especially BEVs. The adoption of electrified vehicles for shared mobility </a:t>
            </a:r>
            <a:r>
              <a:rPr lang="en-US" sz="1200" dirty="0" smtClean="0"/>
              <a:t>will </a:t>
            </a:r>
            <a:r>
              <a:rPr lang="en-US" sz="1200" dirty="0"/>
              <a:t>accelerate because their higher mileage will result in more rapid payback of the </a:t>
            </a:r>
            <a:r>
              <a:rPr lang="en-US" sz="1200" dirty="0" smtClean="0"/>
              <a:t>investment.</a:t>
            </a:r>
            <a:endParaRPr lang="en-US" sz="1200" dirty="0"/>
          </a:p>
          <a:p>
            <a:r>
              <a:rPr lang="en-US" sz="1200" b="1" dirty="0"/>
              <a:t>Bloomberg New  Energy Finance (BNEF) recently bumped up its estimate of the EV market share in 2040 from </a:t>
            </a:r>
            <a:r>
              <a:rPr lang="en-US" sz="1200" b="1" dirty="0" smtClean="0"/>
              <a:t>35% of </a:t>
            </a:r>
            <a:r>
              <a:rPr lang="en-US" sz="1200" b="1" dirty="0"/>
              <a:t>all new car sales to </a:t>
            </a:r>
            <a:r>
              <a:rPr lang="en-US" sz="1200" b="1" dirty="0" smtClean="0"/>
              <a:t>54%:</a:t>
            </a:r>
            <a:endParaRPr lang="en-US" sz="1200" b="1" dirty="0"/>
          </a:p>
          <a:p>
            <a:pPr marL="880199" lvl="1" indent="0">
              <a:buNone/>
            </a:pPr>
            <a:r>
              <a:rPr lang="en-US" sz="1200" i="1" dirty="0"/>
              <a:t>The EV revolution is going to hit the car market even harder and faster than BNEF predicted a year ago. EVs are on track to accelerate to 54% of new car sales by 2040. Tumbling battery prices mean that EVs will have lower lifetime costs, and will be cheaper to </a:t>
            </a:r>
            <a:r>
              <a:rPr lang="en-US" sz="1200" i="1" dirty="0" smtClean="0"/>
              <a:t>buy than </a:t>
            </a:r>
            <a:r>
              <a:rPr lang="en-US" sz="1200" i="1" dirty="0"/>
              <a:t>internal combustion engine (ICE) cars in most </a:t>
            </a:r>
            <a:r>
              <a:rPr lang="en-US" sz="1200" b="1" i="1" dirty="0"/>
              <a:t>countries by 2025-29</a:t>
            </a:r>
            <a:r>
              <a:rPr lang="en-US" sz="1200" b="1" i="1" dirty="0" smtClean="0"/>
              <a:t>.</a:t>
            </a:r>
            <a:endParaRPr lang="en-US" sz="1200" b="1" i="1" dirty="0"/>
          </a:p>
          <a:p>
            <a:pPr marL="880199" lvl="1" indent="0">
              <a:buNone/>
            </a:pPr>
            <a:r>
              <a:rPr lang="en-US" sz="1200" b="1" i="1" dirty="0"/>
              <a:t>The real take-off for EVs will happen in the second half of the 2020’s due to plunging lithium-ion battery prices, which are set to fall by more than 70% by 2030</a:t>
            </a:r>
            <a:r>
              <a:rPr lang="en-US" sz="1200" dirty="0" smtClean="0"/>
              <a:t>.</a:t>
            </a:r>
          </a:p>
          <a:p>
            <a:pPr marL="880199" lvl="1" indent="0">
              <a:buNone/>
            </a:pPr>
            <a:endParaRPr lang="en-US" sz="1200" dirty="0" smtClean="0"/>
          </a:p>
          <a:p>
            <a:pPr marL="880199" lvl="1" indent="0">
              <a:buNone/>
            </a:pPr>
            <a:endParaRPr lang="en-US" sz="1200" dirty="0" smtClean="0"/>
          </a:p>
          <a:p>
            <a:pPr marL="880199" lvl="1" indent="0">
              <a:buNone/>
            </a:pPr>
            <a:endParaRPr lang="en-US" sz="1200" dirty="0" smtClean="0"/>
          </a:p>
          <a:p>
            <a:pPr marL="880199" lvl="1" indent="0">
              <a:buNone/>
            </a:pPr>
            <a:endParaRPr lang="en-US" sz="1200" dirty="0" smtClean="0"/>
          </a:p>
          <a:p>
            <a:pPr marL="880199" lvl="1" indent="0">
              <a:buNone/>
            </a:pPr>
            <a:endParaRPr lang="en-US" sz="1200" dirty="0"/>
          </a:p>
        </p:txBody>
      </p:sp>
      <p:sp>
        <p:nvSpPr>
          <p:cNvPr id="3" name="Title 2"/>
          <p:cNvSpPr txBox="1">
            <a:spLocks noGrp="1"/>
          </p:cNvSpPr>
          <p:nvPr>
            <p:ph type="title" idx="4294967295"/>
          </p:nvPr>
        </p:nvSpPr>
        <p:spPr>
          <a:xfrm>
            <a:off x="0" y="31750"/>
            <a:ext cx="7018338" cy="12493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How fast?</a:t>
            </a:r>
          </a:p>
        </p:txBody>
      </p:sp>
      <p:pic>
        <p:nvPicPr>
          <p:cNvPr id="5" name="Picture 4"/>
          <p:cNvPicPr>
            <a:picLocks noChangeAspect="1"/>
          </p:cNvPicPr>
          <p:nvPr/>
        </p:nvPicPr>
        <p:blipFill>
          <a:blip r:embed="rId3">
            <a:lum/>
            <a:alphaModFix/>
          </a:blip>
          <a:srcRect/>
          <a:stretch>
            <a:fillRect/>
          </a:stretch>
        </p:blipFill>
        <p:spPr>
          <a:xfrm>
            <a:off x="5669948" y="928968"/>
            <a:ext cx="3309554" cy="48380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 </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a:t>Based on how  quickly horses and buggies disappeared in the early </a:t>
            </a:r>
            <a:r>
              <a:rPr lang="en-US" sz="2400" dirty="0" smtClean="0"/>
              <a:t>1900’s-the transformation could occur in 15 years or less</a:t>
            </a:r>
          </a:p>
          <a:p>
            <a:r>
              <a:rPr lang="en-US" sz="2400" dirty="0" smtClean="0"/>
              <a:t>Other 15 year technology changes   </a:t>
            </a:r>
          </a:p>
          <a:p>
            <a:pPr lvl="1"/>
            <a:r>
              <a:rPr lang="en-US" sz="1900" dirty="0" smtClean="0"/>
              <a:t>Radio to TV </a:t>
            </a:r>
          </a:p>
          <a:p>
            <a:pPr lvl="1"/>
            <a:r>
              <a:rPr lang="en-US" sz="1900" dirty="0" smtClean="0"/>
              <a:t>Digital cameras</a:t>
            </a:r>
          </a:p>
          <a:p>
            <a:pPr lvl="1"/>
            <a:r>
              <a:rPr lang="en-US" sz="1900" dirty="0" smtClean="0"/>
              <a:t>Mobile phones</a:t>
            </a:r>
          </a:p>
          <a:p>
            <a:pPr lvl="1"/>
            <a:r>
              <a:rPr lang="en-US" sz="1900" dirty="0" smtClean="0"/>
              <a:t>Microwave ovens</a:t>
            </a:r>
          </a:p>
          <a:p>
            <a:pPr lvl="1"/>
            <a:r>
              <a:rPr lang="en-US" sz="1900" dirty="0" smtClean="0"/>
              <a:t>Mainframes </a:t>
            </a:r>
            <a:r>
              <a:rPr lang="en-US" sz="1900" dirty="0"/>
              <a:t>to </a:t>
            </a:r>
            <a:r>
              <a:rPr lang="en-US" sz="1900" dirty="0" smtClean="0"/>
              <a:t>desktops and then to </a:t>
            </a:r>
            <a:r>
              <a:rPr lang="en-US" sz="1900" dirty="0"/>
              <a:t>laptops and </a:t>
            </a:r>
            <a:r>
              <a:rPr lang="en-US" sz="1900" dirty="0" smtClean="0"/>
              <a:t>tablets</a:t>
            </a:r>
          </a:p>
          <a:p>
            <a:pPr lvl="1"/>
            <a:r>
              <a:rPr lang="en-US" sz="1900" dirty="0" smtClean="0"/>
              <a:t>renewable energy</a:t>
            </a:r>
            <a:endParaRPr lang="en-US" sz="19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37898" y="2638425"/>
            <a:ext cx="33527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5038725" y="657225"/>
            <a:ext cx="3429000" cy="1754326"/>
          </a:xfrm>
          <a:prstGeom prst="rect">
            <a:avLst/>
          </a:prstGeom>
          <a:noFill/>
        </p:spPr>
        <p:txBody>
          <a:bodyPr wrap="square" rtlCol="0">
            <a:spAutoFit/>
          </a:bodyPr>
          <a:lstStyle/>
          <a:p>
            <a:pPr algn="ctr"/>
            <a:r>
              <a:rPr lang="en-US" b="1" dirty="0">
                <a:latin typeface="Adobe Gothic Std B" pitchFamily="34" charset="-128"/>
                <a:ea typeface="Adobe Gothic Std B" pitchFamily="34" charset="-128"/>
              </a:rPr>
              <a:t>EV sales could hit the rapid-growth part of the technology-adoption S-curve as soon as 2026, in the estimation of Bloomberg New Energy Finance</a:t>
            </a:r>
          </a:p>
        </p:txBody>
      </p:sp>
    </p:spTree>
    <p:extLst>
      <p:ext uri="{BB962C8B-B14F-4D97-AF65-F5344CB8AC3E}">
        <p14:creationId xmlns:p14="http://schemas.microsoft.com/office/powerpoint/2010/main" val="208739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How many? </a:t>
            </a:r>
            <a:endParaRPr lang="en-US" dirty="0"/>
          </a:p>
        </p:txBody>
      </p:sp>
      <p:sp>
        <p:nvSpPr>
          <p:cNvPr id="7" name="Content Placeholder 6"/>
          <p:cNvSpPr>
            <a:spLocks noGrp="1"/>
          </p:cNvSpPr>
          <p:nvPr>
            <p:ph sz="half" idx="1"/>
          </p:nvPr>
        </p:nvSpPr>
        <p:spPr/>
        <p:txBody>
          <a:bodyPr/>
          <a:lstStyle/>
          <a:p>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590559889"/>
              </p:ext>
            </p:extLst>
          </p:nvPr>
        </p:nvGraphicFramePr>
        <p:xfrm>
          <a:off x="4605338" y="1765300"/>
          <a:ext cx="3879849" cy="4414520"/>
        </p:xfrm>
        <a:graphic>
          <a:graphicData uri="http://schemas.openxmlformats.org/drawingml/2006/table">
            <a:tbl>
              <a:tblPr firstRow="1" bandRow="1">
                <a:tableStyleId>{5C22544A-7EE6-4342-B048-85BDC9FD1C3A}</a:tableStyleId>
              </a:tblPr>
              <a:tblGrid>
                <a:gridCol w="1293283"/>
                <a:gridCol w="1293283"/>
                <a:gridCol w="1293283"/>
              </a:tblGrid>
              <a:tr h="370840">
                <a:tc>
                  <a:txBody>
                    <a:bodyPr/>
                    <a:lstStyle/>
                    <a:p>
                      <a:r>
                        <a:rPr lang="en-US" dirty="0" smtClean="0"/>
                        <a:t>company</a:t>
                      </a:r>
                      <a:endParaRPr lang="en-US" dirty="0"/>
                    </a:p>
                  </a:txBody>
                  <a:tcPr/>
                </a:tc>
                <a:tc>
                  <a:txBody>
                    <a:bodyPr/>
                    <a:lstStyle/>
                    <a:p>
                      <a:r>
                        <a:rPr lang="en-US" dirty="0" smtClean="0"/>
                        <a:t>%</a:t>
                      </a:r>
                      <a:r>
                        <a:rPr lang="en-US" baseline="0" dirty="0" smtClean="0"/>
                        <a:t> sales </a:t>
                      </a:r>
                      <a:endParaRPr lang="en-US" dirty="0"/>
                    </a:p>
                  </a:txBody>
                  <a:tcPr/>
                </a:tc>
                <a:tc>
                  <a:txBody>
                    <a:bodyPr/>
                    <a:lstStyle/>
                    <a:p>
                      <a:r>
                        <a:rPr lang="en-US" dirty="0" smtClean="0"/>
                        <a:t>date</a:t>
                      </a:r>
                      <a:endParaRPr lang="en-US" dirty="0"/>
                    </a:p>
                  </a:txBody>
                  <a:tcPr/>
                </a:tc>
              </a:tr>
              <a:tr h="370840">
                <a:tc>
                  <a:txBody>
                    <a:bodyPr/>
                    <a:lstStyle/>
                    <a:p>
                      <a:r>
                        <a:rPr lang="en-US" dirty="0" smtClean="0"/>
                        <a:t>Bloomberg</a:t>
                      </a:r>
                      <a:endParaRPr lang="en-US" dirty="0"/>
                    </a:p>
                  </a:txBody>
                  <a:tcPr/>
                </a:tc>
                <a:tc>
                  <a:txBody>
                    <a:bodyPr/>
                    <a:lstStyle/>
                    <a:p>
                      <a:r>
                        <a:rPr lang="en-US" dirty="0" smtClean="0"/>
                        <a:t>54%</a:t>
                      </a:r>
                      <a:endParaRPr lang="en-US" dirty="0"/>
                    </a:p>
                  </a:txBody>
                  <a:tcPr/>
                </a:tc>
                <a:tc>
                  <a:txBody>
                    <a:bodyPr/>
                    <a:lstStyle/>
                    <a:p>
                      <a:r>
                        <a:rPr lang="en-US" dirty="0" smtClean="0"/>
                        <a:t>2040</a:t>
                      </a:r>
                      <a:endParaRPr lang="en-US" dirty="0"/>
                    </a:p>
                  </a:txBody>
                  <a:tcPr/>
                </a:tc>
              </a:tr>
              <a:tr h="370840">
                <a:tc>
                  <a:txBody>
                    <a:bodyPr/>
                    <a:lstStyle/>
                    <a:p>
                      <a:r>
                        <a:rPr lang="en-US" dirty="0" smtClean="0"/>
                        <a:t>Morgan Stanley</a:t>
                      </a:r>
                      <a:endParaRPr lang="en-US" dirty="0"/>
                    </a:p>
                  </a:txBody>
                  <a:tcPr/>
                </a:tc>
                <a:tc>
                  <a:txBody>
                    <a:bodyPr/>
                    <a:lstStyle/>
                    <a:p>
                      <a:r>
                        <a:rPr lang="en-US" dirty="0" smtClean="0"/>
                        <a:t>50%</a:t>
                      </a:r>
                      <a:endParaRPr lang="en-US" dirty="0"/>
                    </a:p>
                  </a:txBody>
                  <a:tcPr/>
                </a:tc>
                <a:tc>
                  <a:txBody>
                    <a:bodyPr/>
                    <a:lstStyle/>
                    <a:p>
                      <a:r>
                        <a:rPr lang="en-US" dirty="0" smtClean="0"/>
                        <a:t>2040</a:t>
                      </a:r>
                      <a:endParaRPr lang="en-US" dirty="0"/>
                    </a:p>
                  </a:txBody>
                  <a:tcPr/>
                </a:tc>
              </a:tr>
              <a:tr h="329565">
                <a:tc>
                  <a:txBody>
                    <a:bodyPr/>
                    <a:lstStyle/>
                    <a:p>
                      <a:r>
                        <a:rPr lang="en-US" dirty="0" smtClean="0"/>
                        <a:t>Electrix</a:t>
                      </a:r>
                      <a:endParaRPr lang="en-US" dirty="0"/>
                    </a:p>
                  </a:txBody>
                  <a:tcPr/>
                </a:tc>
                <a:tc>
                  <a:txBody>
                    <a:bodyPr/>
                    <a:lstStyle/>
                    <a:p>
                      <a:r>
                        <a:rPr lang="en-US" dirty="0" smtClean="0"/>
                        <a:t>100%</a:t>
                      </a:r>
                      <a:endParaRPr lang="en-US" dirty="0"/>
                    </a:p>
                  </a:txBody>
                  <a:tcPr/>
                </a:tc>
                <a:tc>
                  <a:txBody>
                    <a:bodyPr/>
                    <a:lstStyle/>
                    <a:p>
                      <a:r>
                        <a:rPr lang="en-US" dirty="0" smtClean="0"/>
                        <a:t>2035</a:t>
                      </a:r>
                      <a:endParaRPr lang="en-US" dirty="0"/>
                    </a:p>
                  </a:txBody>
                  <a:tcPr/>
                </a:tc>
              </a:tr>
              <a:tr h="370840">
                <a:tc>
                  <a:txBody>
                    <a:bodyPr/>
                    <a:lstStyle/>
                    <a:p>
                      <a:r>
                        <a:rPr lang="en-US" dirty="0" smtClean="0"/>
                        <a:t>Bernstein</a:t>
                      </a:r>
                      <a:endParaRPr lang="en-US" dirty="0"/>
                    </a:p>
                  </a:txBody>
                  <a:tcPr/>
                </a:tc>
                <a:tc>
                  <a:txBody>
                    <a:bodyPr/>
                    <a:lstStyle/>
                    <a:p>
                      <a:r>
                        <a:rPr lang="en-US" dirty="0" smtClean="0"/>
                        <a:t>40%</a:t>
                      </a:r>
                      <a:endParaRPr lang="en-US" dirty="0"/>
                    </a:p>
                  </a:txBody>
                  <a:tcPr/>
                </a:tc>
                <a:tc>
                  <a:txBody>
                    <a:bodyPr/>
                    <a:lstStyle/>
                    <a:p>
                      <a:r>
                        <a:rPr lang="en-US" dirty="0" smtClean="0"/>
                        <a:t>2037</a:t>
                      </a:r>
                      <a:endParaRPr lang="en-US" dirty="0"/>
                    </a:p>
                  </a:txBody>
                  <a:tcPr/>
                </a:tc>
              </a:tr>
              <a:tr h="370840">
                <a:tc>
                  <a:txBody>
                    <a:bodyPr/>
                    <a:lstStyle/>
                    <a:p>
                      <a:r>
                        <a:rPr lang="en-US" dirty="0" smtClean="0"/>
                        <a:t>Wood </a:t>
                      </a:r>
                    </a:p>
                    <a:p>
                      <a:r>
                        <a:rPr lang="en-US" dirty="0" smtClean="0"/>
                        <a:t>Mc Kenzie</a:t>
                      </a:r>
                      <a:endParaRPr lang="en-US" dirty="0"/>
                    </a:p>
                  </a:txBody>
                  <a:tcPr/>
                </a:tc>
                <a:tc>
                  <a:txBody>
                    <a:bodyPr/>
                    <a:lstStyle/>
                    <a:p>
                      <a:r>
                        <a:rPr lang="en-US" dirty="0" smtClean="0"/>
                        <a:t>21%</a:t>
                      </a:r>
                      <a:endParaRPr lang="en-US" dirty="0"/>
                    </a:p>
                  </a:txBody>
                  <a:tcPr/>
                </a:tc>
                <a:tc>
                  <a:txBody>
                    <a:bodyPr/>
                    <a:lstStyle/>
                    <a:p>
                      <a:r>
                        <a:rPr lang="en-US" dirty="0" smtClean="0"/>
                        <a:t>2035</a:t>
                      </a:r>
                      <a:endParaRPr lang="en-US" dirty="0"/>
                    </a:p>
                  </a:txBody>
                  <a:tcPr/>
                </a:tc>
              </a:tr>
              <a:tr h="370840">
                <a:tc>
                  <a:txBody>
                    <a:bodyPr/>
                    <a:lstStyle/>
                    <a:p>
                      <a:r>
                        <a:rPr lang="en-US" dirty="0" smtClean="0"/>
                        <a:t>Boston consulting</a:t>
                      </a:r>
                      <a:r>
                        <a:rPr lang="en-US" baseline="0" dirty="0" smtClean="0"/>
                        <a:t> Group</a:t>
                      </a:r>
                      <a:endParaRPr lang="en-US" dirty="0"/>
                    </a:p>
                  </a:txBody>
                  <a:tcPr/>
                </a:tc>
                <a:tc>
                  <a:txBody>
                    <a:bodyPr/>
                    <a:lstStyle/>
                    <a:p>
                      <a:r>
                        <a:rPr lang="en-US" dirty="0" smtClean="0"/>
                        <a:t>50%</a:t>
                      </a:r>
                      <a:endParaRPr lang="en-US" dirty="0"/>
                    </a:p>
                  </a:txBody>
                  <a:tcPr/>
                </a:tc>
                <a:tc>
                  <a:txBody>
                    <a:bodyPr/>
                    <a:lstStyle/>
                    <a:p>
                      <a:r>
                        <a:rPr lang="en-US" dirty="0" smtClean="0"/>
                        <a:t>2030</a:t>
                      </a:r>
                      <a:endParaRPr lang="en-US" dirty="0"/>
                    </a:p>
                  </a:txBody>
                  <a:tcPr/>
                </a:tc>
              </a:tr>
              <a:tr h="370840">
                <a:tc>
                  <a:txBody>
                    <a:bodyPr/>
                    <a:lstStyle/>
                    <a:p>
                      <a:r>
                        <a:rPr lang="en-US" dirty="0" smtClean="0"/>
                        <a:t>Mc Kenzie</a:t>
                      </a:r>
                      <a:endParaRPr lang="en-US" dirty="0"/>
                    </a:p>
                  </a:txBody>
                  <a:tcPr/>
                </a:tc>
                <a:tc>
                  <a:txBody>
                    <a:bodyPr/>
                    <a:lstStyle/>
                    <a:p>
                      <a:r>
                        <a:rPr lang="en-US" dirty="0" smtClean="0"/>
                        <a:t>10-15% </a:t>
                      </a:r>
                      <a:endParaRPr lang="en-US" dirty="0"/>
                    </a:p>
                  </a:txBody>
                  <a:tcPr/>
                </a:tc>
                <a:tc>
                  <a:txBody>
                    <a:bodyPr/>
                    <a:lstStyle/>
                    <a:p>
                      <a:r>
                        <a:rPr lang="en-US" dirty="0" smtClean="0"/>
                        <a:t>2030</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571625"/>
            <a:ext cx="3962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76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95263"/>
            <a:ext cx="8620125" cy="1908176"/>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3200" dirty="0"/>
              <a:t>The </a:t>
            </a:r>
            <a:r>
              <a:rPr lang="en-US" sz="3200" dirty="0" smtClean="0"/>
              <a:t> EV  </a:t>
            </a:r>
            <a:r>
              <a:rPr lang="en-US" sz="3200" dirty="0"/>
              <a:t>tide will turn </a:t>
            </a:r>
            <a:r>
              <a:rPr lang="en-US" sz="3200" dirty="0" smtClean="0"/>
              <a:t>without U.S. </a:t>
            </a:r>
            <a:r>
              <a:rPr lang="en-US" sz="3200" dirty="0"/>
              <a:t>mandates or incentives</a:t>
            </a:r>
          </a:p>
        </p:txBody>
      </p:sp>
      <p:sp>
        <p:nvSpPr>
          <p:cNvPr id="3" name="Text Placeholder 2"/>
          <p:cNvSpPr txBox="1">
            <a:spLocks noGrp="1"/>
          </p:cNvSpPr>
          <p:nvPr>
            <p:ph type="body" idx="4294967295"/>
          </p:nvPr>
        </p:nvSpPr>
        <p:spPr>
          <a:xfrm>
            <a:off x="0" y="1824038"/>
            <a:ext cx="9069388" cy="5492750"/>
          </a:xfrm>
        </p:spPr>
        <p:txBody>
          <a:bodyPr/>
          <a:lstStyle>
            <a:defPPr marL="432000" marR="0" lvl="0" indent="-324000">
              <a:spcBef>
                <a:spcPts val="0"/>
              </a:spcBef>
              <a:spcAft>
                <a:spcPts val="1528"/>
              </a:spcAft>
              <a:buSzPct val="45000"/>
              <a:buFont typeface="StarSymbol"/>
              <a:buNone/>
              <a:defRPr lang="en-US" sz="3470" b="0" i="0" u="none" strike="noStrike" kern="1200">
                <a:ln>
                  <a:noFill/>
                </a:ln>
                <a:latin typeface="Liberation Sans" pitchFamily="34"/>
                <a:ea typeface="Droid Sans Fallback" pitchFamily="2"/>
                <a:cs typeface="Lohit Hindi" pitchFamily="2"/>
              </a:defRPr>
            </a:defPPr>
            <a:lvl1pPr marL="432000" marR="0" lvl="0" indent="-324000">
              <a:spcBef>
                <a:spcPts val="0"/>
              </a:spcBef>
              <a:spcAft>
                <a:spcPts val="1528"/>
              </a:spcAft>
              <a:buSzPct val="45000"/>
              <a:buFont typeface="StarSymbol"/>
              <a:buChar char="●"/>
              <a:defRPr lang="en-US" sz="3470" b="0" i="0" u="none" strike="noStrike" kern="1200">
                <a:ln>
                  <a:noFill/>
                </a:ln>
                <a:latin typeface="Liberation Sans" pitchFamily="34"/>
                <a:ea typeface="Droid Sans Fallback" pitchFamily="2"/>
                <a:cs typeface="Lohit Hindi" pitchFamily="2"/>
              </a:defRPr>
            </a:lvl1pPr>
            <a:lvl2pPr marL="864000" marR="0" lvl="1" indent="-324000">
              <a:spcBef>
                <a:spcPts val="0"/>
              </a:spcBef>
              <a:spcAft>
                <a:spcPts val="1225"/>
              </a:spcAft>
              <a:buSzPct val="75000"/>
              <a:buFont typeface="StarSymbol"/>
              <a:buChar char="–"/>
              <a:defRPr lang="en-US" sz="3040" b="0" i="0" u="none" strike="noStrike" kern="1200">
                <a:ln>
                  <a:noFill/>
                </a:ln>
                <a:latin typeface="Liberation Sans" pitchFamily="34"/>
                <a:ea typeface="Droid Sans Fallback" pitchFamily="2"/>
                <a:cs typeface="Lohit Hindi" pitchFamily="2"/>
              </a:defRPr>
            </a:lvl2pPr>
            <a:lvl3pPr marL="1295999" marR="0" lvl="2" indent="-288000">
              <a:spcBef>
                <a:spcPts val="0"/>
              </a:spcBef>
              <a:spcAft>
                <a:spcPts val="916"/>
              </a:spcAft>
              <a:buSzPct val="45000"/>
              <a:buFont typeface="StarSymbol"/>
              <a:buChar char="●"/>
              <a:defRPr lang="en-US" sz="2600" b="0" i="0" u="none" strike="noStrike" kern="1200">
                <a:ln>
                  <a:noFill/>
                </a:ln>
                <a:latin typeface="Liberation Sans" pitchFamily="34"/>
                <a:ea typeface="Droid Sans Fallback" pitchFamily="2"/>
                <a:cs typeface="Lohit Hindi" pitchFamily="2"/>
              </a:defRPr>
            </a:lvl3pPr>
            <a:lvl4pPr marL="1728000" marR="0" lvl="3" indent="-216000">
              <a:spcBef>
                <a:spcPts val="0"/>
              </a:spcBef>
              <a:spcAft>
                <a:spcPts val="609"/>
              </a:spcAft>
              <a:buSzPct val="75000"/>
              <a:buFont typeface="StarSymbol"/>
              <a:buChar char="–"/>
              <a:defRPr lang="en-US" sz="2170" b="0" i="0" u="none" strike="noStrike" kern="1200">
                <a:ln>
                  <a:noFill/>
                </a:ln>
                <a:latin typeface="Liberation Sans" pitchFamily="34"/>
                <a:ea typeface="Droid Sans Fallback" pitchFamily="2"/>
                <a:cs typeface="Lohit Hindi" pitchFamily="2"/>
              </a:defRPr>
            </a:lvl4pPr>
            <a:lvl5pPr marL="2160000" marR="0" lvl="4"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5pPr>
            <a:lvl6pPr marL="2592000" marR="0" lvl="5"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6pPr>
            <a:lvl7pPr marL="3024000" marR="0" lvl="6"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7pPr>
            <a:lvl8pPr marL="3456000" marR="0" lvl="7"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8pPr>
            <a:lvl9pPr marL="3887999" marR="0" lvl="8" indent="-216000">
              <a:spcBef>
                <a:spcPts val="0"/>
              </a:spcBef>
              <a:spcAft>
                <a:spcPts val="303"/>
              </a:spcAft>
              <a:buSzPct val="45000"/>
              <a:buFont typeface="StarSymbol"/>
              <a:buChar char="●"/>
              <a:defRPr lang="en-US" sz="2170" b="0" i="0" u="none" strike="noStrike" kern="1200">
                <a:ln>
                  <a:noFill/>
                </a:ln>
                <a:latin typeface="Liberation Sans" pitchFamily="34"/>
                <a:ea typeface="Droid Sans Fallback" pitchFamily="2"/>
                <a:cs typeface="Lohit Hindi" pitchFamily="2"/>
              </a:defRPr>
            </a:lvl9pPr>
          </a:lstStyle>
          <a:p>
            <a:pPr lvl="0"/>
            <a:r>
              <a:rPr lang="en-US" sz="2400" b="1" dirty="0" smtClean="0">
                <a:latin typeface="Calibri" pitchFamily="34"/>
              </a:rPr>
              <a:t>Seven countries have </a:t>
            </a:r>
            <a:r>
              <a:rPr lang="en-US" sz="2400" b="1" dirty="0">
                <a:latin typeface="Calibri" pitchFamily="34"/>
              </a:rPr>
              <a:t>announced they </a:t>
            </a:r>
            <a:r>
              <a:rPr lang="en-US" sz="2400" b="1" dirty="0" smtClean="0">
                <a:latin typeface="Calibri" pitchFamily="34"/>
              </a:rPr>
              <a:t>are </a:t>
            </a:r>
            <a:r>
              <a:rPr lang="en-US" sz="2400" b="1" dirty="0">
                <a:latin typeface="Calibri" pitchFamily="34"/>
              </a:rPr>
              <a:t>considering banning new fossil vehicle sales by 2040 or </a:t>
            </a:r>
            <a:r>
              <a:rPr lang="en-US" sz="2400" b="1" dirty="0" smtClean="0">
                <a:latin typeface="Calibri" pitchFamily="34"/>
              </a:rPr>
              <a:t>earlier. </a:t>
            </a:r>
            <a:r>
              <a:rPr lang="en-US" sz="2400" b="1" spc="11" dirty="0" smtClean="0">
                <a:latin typeface="Calibri" pitchFamily="34"/>
              </a:rPr>
              <a:t>Norway </a:t>
            </a:r>
            <a:r>
              <a:rPr lang="en-US" sz="2400" b="1" spc="11" dirty="0">
                <a:latin typeface="Calibri" pitchFamily="34"/>
              </a:rPr>
              <a:t>will ban the sale of </a:t>
            </a:r>
            <a:r>
              <a:rPr lang="en-US" sz="2400" b="1" spc="11" dirty="0" smtClean="0">
                <a:latin typeface="Calibri" pitchFamily="34"/>
              </a:rPr>
              <a:t>non-electric </a:t>
            </a:r>
            <a:r>
              <a:rPr lang="en-US" sz="2400" b="1" spc="11" dirty="0">
                <a:latin typeface="Calibri" pitchFamily="34"/>
              </a:rPr>
              <a:t>vehicles after 2025. </a:t>
            </a:r>
            <a:r>
              <a:rPr lang="en-US" sz="2400" b="1" spc="11" dirty="0" smtClean="0">
                <a:latin typeface="Calibri" pitchFamily="34"/>
              </a:rPr>
              <a:t>India has said no new ICEs by 2030 . Governments </a:t>
            </a:r>
            <a:r>
              <a:rPr lang="en-US" sz="2400" b="1" spc="11" dirty="0">
                <a:latin typeface="Calibri" pitchFamily="34"/>
              </a:rPr>
              <a:t>in the UK., the Netherlands, and France have promised the same by 2040. </a:t>
            </a:r>
            <a:r>
              <a:rPr lang="en-US" sz="2400" b="1" spc="11" dirty="0" smtClean="0">
                <a:latin typeface="Calibri" pitchFamily="34"/>
              </a:rPr>
              <a:t>Germany </a:t>
            </a:r>
            <a:r>
              <a:rPr lang="en-US" sz="2400" b="1" dirty="0" smtClean="0">
                <a:latin typeface="Calibri" pitchFamily="34"/>
              </a:rPr>
              <a:t>and </a:t>
            </a:r>
            <a:r>
              <a:rPr lang="en-US" sz="2400" b="1" dirty="0">
                <a:latin typeface="Calibri" pitchFamily="34"/>
              </a:rPr>
              <a:t>China are committed and discussing similar dates. California has begun </a:t>
            </a:r>
            <a:r>
              <a:rPr lang="en-US" sz="2400" b="1" dirty="0" smtClean="0">
                <a:latin typeface="Calibri" pitchFamily="34"/>
              </a:rPr>
              <a:t>similar discussions and </a:t>
            </a:r>
            <a:r>
              <a:rPr lang="en-US" sz="2400" b="1" dirty="0">
                <a:latin typeface="Calibri" pitchFamily="34"/>
              </a:rPr>
              <a:t>thirteen states usually follow their lead</a:t>
            </a:r>
            <a:r>
              <a:rPr lang="en-US" sz="2400" dirty="0">
                <a:latin typeface="Calibri" pitchFamily="34"/>
              </a:rPr>
              <a:t>.</a:t>
            </a:r>
          </a:p>
          <a:p>
            <a:pPr marL="441000" lvl="1" indent="-228600">
              <a:spcAft>
                <a:spcPts val="1199"/>
              </a:spcAft>
            </a:pPr>
            <a:r>
              <a:rPr lang="en-US" sz="2400" b="1" dirty="0">
                <a:solidFill>
                  <a:srgbClr val="000000"/>
                </a:solidFill>
                <a:latin typeface="Calibri" pitchFamily="34"/>
              </a:rPr>
              <a:t>Eight car manufacturers have upped the number of electric vehicles they plan to </a:t>
            </a:r>
            <a:r>
              <a:rPr lang="en-US" sz="2400" b="1" dirty="0" smtClean="0">
                <a:solidFill>
                  <a:srgbClr val="000000"/>
                </a:solidFill>
                <a:latin typeface="Calibri" pitchFamily="34"/>
              </a:rPr>
              <a:t>offer.  </a:t>
            </a:r>
            <a:r>
              <a:rPr lang="en-US" sz="2400" b="1" dirty="0">
                <a:solidFill>
                  <a:srgbClr val="000000"/>
                </a:solidFill>
                <a:latin typeface="Calibri" pitchFamily="34"/>
              </a:rPr>
              <a:t>Volvo has announced they are phasing out </a:t>
            </a:r>
            <a:r>
              <a:rPr lang="en-US" sz="2400" b="1" dirty="0" smtClean="0">
                <a:solidFill>
                  <a:srgbClr val="000000"/>
                </a:solidFill>
                <a:latin typeface="Calibri" pitchFamily="34"/>
              </a:rPr>
              <a:t>non- electrified vehicles </a:t>
            </a:r>
            <a:r>
              <a:rPr lang="en-US" sz="2400" b="1" dirty="0">
                <a:solidFill>
                  <a:srgbClr val="000000"/>
                </a:solidFill>
                <a:latin typeface="Calibri" pitchFamily="34"/>
              </a:rPr>
              <a:t>beginning in 2019.  </a:t>
            </a:r>
          </a:p>
          <a:p>
            <a:pPr marL="441000" lvl="1" indent="-228600">
              <a:spcAft>
                <a:spcPts val="1199"/>
              </a:spcAft>
            </a:pPr>
            <a:r>
              <a:rPr lang="en-US" sz="2400" b="1" dirty="0">
                <a:solidFill>
                  <a:srgbClr val="000000"/>
                </a:solidFill>
                <a:latin typeface="Calibri" pitchFamily="34"/>
              </a:rPr>
              <a:t>Seven heavy-duty truck manufacturers </a:t>
            </a:r>
            <a:r>
              <a:rPr lang="en-US" sz="2400" b="1" dirty="0" smtClean="0">
                <a:solidFill>
                  <a:srgbClr val="000000"/>
                </a:solidFill>
                <a:latin typeface="Calibri" pitchFamily="34"/>
              </a:rPr>
              <a:t>are developing </a:t>
            </a:r>
            <a:r>
              <a:rPr lang="en-US" sz="2400" b="1" dirty="0">
                <a:solidFill>
                  <a:srgbClr val="000000"/>
                </a:solidFill>
                <a:latin typeface="Calibri" pitchFamily="34"/>
              </a:rPr>
              <a:t>heavy-duty electric trucks and/or have announced new </a:t>
            </a:r>
            <a:r>
              <a:rPr lang="en-US" sz="2400" b="1" dirty="0" smtClean="0">
                <a:solidFill>
                  <a:srgbClr val="000000"/>
                </a:solidFill>
                <a:latin typeface="Calibri" pitchFamily="34"/>
              </a:rPr>
              <a:t>products.</a:t>
            </a:r>
            <a:endParaRPr lang="en-US" sz="2400" b="1" dirty="0">
              <a:solidFill>
                <a:srgbClr val="000000"/>
              </a:solidFill>
              <a:latin typeface="Calibri" pitchFamily="34"/>
            </a:endParaRPr>
          </a:p>
        </p:txBody>
      </p:sp>
    </p:spTree>
    <p:extLst>
      <p:ext uri="{BB962C8B-B14F-4D97-AF65-F5344CB8AC3E}">
        <p14:creationId xmlns:p14="http://schemas.microsoft.com/office/powerpoint/2010/main" val="158773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872" y="352933"/>
            <a:ext cx="8275129" cy="1260475"/>
          </a:xfrm>
        </p:spPr>
        <p:txBody>
          <a:bodyPr>
            <a:normAutofit/>
          </a:bodyPr>
          <a:lstStyle/>
          <a:p>
            <a:r>
              <a:rPr lang="en-US" sz="3600" dirty="0" smtClean="0"/>
              <a:t>Projected number of </a:t>
            </a:r>
            <a:r>
              <a:rPr lang="en-US" sz="3600" dirty="0" err="1" smtClean="0"/>
              <a:t>Evs</a:t>
            </a:r>
            <a:r>
              <a:rPr lang="en-US" sz="3600" dirty="0" smtClean="0"/>
              <a:t> by 2033  </a:t>
            </a:r>
            <a:endParaRPr lang="en-US" sz="3600" dirty="0"/>
          </a:p>
        </p:txBody>
      </p:sp>
      <p:sp>
        <p:nvSpPr>
          <p:cNvPr id="6" name="Text Placeholder 5"/>
          <p:cNvSpPr>
            <a:spLocks noGrp="1"/>
          </p:cNvSpPr>
          <p:nvPr>
            <p:ph type="body" idx="1"/>
          </p:nvPr>
        </p:nvSpPr>
        <p:spPr/>
        <p:txBody>
          <a:bodyPr/>
          <a:lstStyle/>
          <a:p>
            <a:r>
              <a:rPr lang="en-US" dirty="0" smtClean="0"/>
              <a:t>Low 2.53 million vehicles</a:t>
            </a:r>
            <a:endParaRPr lang="en-US" dirty="0"/>
          </a:p>
        </p:txBody>
      </p:sp>
      <p:sp>
        <p:nvSpPr>
          <p:cNvPr id="7" name="Text Placeholder 6"/>
          <p:cNvSpPr>
            <a:spLocks noGrp="1"/>
          </p:cNvSpPr>
          <p:nvPr>
            <p:ph type="body" sz="half" idx="3"/>
          </p:nvPr>
        </p:nvSpPr>
        <p:spPr/>
        <p:txBody>
          <a:bodyPr/>
          <a:lstStyle/>
          <a:p>
            <a:r>
              <a:rPr lang="en-US" dirty="0" smtClean="0"/>
              <a:t>High 12.64 million vehicles</a:t>
            </a:r>
            <a:endParaRPr lang="en-US"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542925" y="2486025"/>
            <a:ext cx="38798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81525" y="2409825"/>
            <a:ext cx="3879850" cy="40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flipH="1">
            <a:off x="4505325" y="5086350"/>
            <a:ext cx="533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Left Arrow 9"/>
          <p:cNvSpPr/>
          <p:nvPr/>
        </p:nvSpPr>
        <p:spPr>
          <a:xfrm>
            <a:off x="8534400" y="5128641"/>
            <a:ext cx="4892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912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13935</TotalTime>
  <Words>1288</Words>
  <Application>Microsoft Office PowerPoint</Application>
  <PresentationFormat>Custom</PresentationFormat>
  <Paragraphs>128</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How will growth in Electric vehicles impact the Grid </vt:lpstr>
      <vt:lpstr>   </vt:lpstr>
      <vt:lpstr>The 2018 LTSA predicts 3 million electric vehicles by 2030 –  --that seems too  low to me </vt:lpstr>
      <vt:lpstr>How Fast- How Many?  are we at the tipping point?</vt:lpstr>
      <vt:lpstr>How fast?</vt:lpstr>
      <vt:lpstr>How fast? </vt:lpstr>
      <vt:lpstr>How many? </vt:lpstr>
      <vt:lpstr>The  EV  tide will turn without U.S. mandates or incentives</vt:lpstr>
      <vt:lpstr>Projected number of Evs by 2033  </vt:lpstr>
      <vt:lpstr>Estimated Light duty electric vehicle demand </vt:lpstr>
      <vt:lpstr>How will Evs affect demand </vt:lpstr>
      <vt:lpstr> V2G can provide REG up and down services –  with appropriate controls to assure the driver gets home</vt:lpstr>
      <vt:lpstr>Policy questions that might lead to protocol revisions:</vt:lpstr>
      <vt:lpstr>What we don’t know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“Smitty” Smith  Director of Special Projects  Public Citizen’s Texas Office</dc:title>
  <dc:creator>Tom Smitty Smith</dc:creator>
  <cp:lastModifiedBy>Tom Smitty Smith</cp:lastModifiedBy>
  <cp:revision>70</cp:revision>
  <dcterms:created xsi:type="dcterms:W3CDTF">2017-11-13T09:01:55Z</dcterms:created>
  <dcterms:modified xsi:type="dcterms:W3CDTF">2018-01-30T14:15:45Z</dcterms:modified>
</cp:coreProperties>
</file>