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50" r:id="rId2"/>
  </p:sldMasterIdLst>
  <p:notesMasterIdLst>
    <p:notesMasterId r:id="rId15"/>
  </p:notesMasterIdLst>
  <p:sldIdLst>
    <p:sldId id="263" r:id="rId3"/>
    <p:sldId id="282" r:id="rId4"/>
    <p:sldId id="283" r:id="rId5"/>
    <p:sldId id="285" r:id="rId6"/>
    <p:sldId id="296" r:id="rId7"/>
    <p:sldId id="294" r:id="rId8"/>
    <p:sldId id="293" r:id="rId9"/>
    <p:sldId id="288" r:id="rId10"/>
    <p:sldId id="297" r:id="rId11"/>
    <p:sldId id="298" r:id="rId12"/>
    <p:sldId id="291" r:id="rId13"/>
    <p:sldId id="29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ldy, Christopher" initials="C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70494" autoAdjust="0"/>
  </p:normalViewPr>
  <p:slideViewPr>
    <p:cSldViewPr>
      <p:cViewPr varScale="1">
        <p:scale>
          <a:sx n="62" d="100"/>
          <a:sy n="62" d="100"/>
        </p:scale>
        <p:origin x="-19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AD717-E6FF-4F9F-B16C-569FAE5D7773}" type="datetimeFigureOut">
              <a:rPr lang="en-US" altLang="en-US"/>
              <a:pPr>
                <a:defRPr/>
              </a:pPr>
              <a:t>1/29/2018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86E11E-5BBA-40FC-9398-1813F66D2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207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86E11E-5BBA-40FC-9398-1813F66D2AE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2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ERCOT indicated that the approved</a:t>
            </a:r>
            <a:r>
              <a:rPr lang="en-US" baseline="0" dirty="0" smtClean="0"/>
              <a:t> project could serve up to 717 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86E11E-5BBA-40FC-9398-1813F66D2AE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75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aseline="0" dirty="0" smtClean="0"/>
              <a:t>- It should be noted the projections will vary from station to station by year, these are aggregate totals.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- More loads have been added since the date of the study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- The 2018 total is already greater than </a:t>
            </a:r>
            <a:r>
              <a:rPr lang="en-US" sz="1600" dirty="0" err="1" smtClean="0"/>
              <a:t>Oncor’s</a:t>
            </a:r>
            <a:r>
              <a:rPr lang="en-US" sz="1600" dirty="0" smtClean="0"/>
              <a:t> original</a:t>
            </a:r>
            <a:r>
              <a:rPr lang="en-US" sz="1600" baseline="0" dirty="0" smtClean="0"/>
              <a:t> FWTP submittal (425 MW) for 2021</a:t>
            </a:r>
            <a:endParaRPr lang="en-US" sz="1600" dirty="0" smtClean="0"/>
          </a:p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7F8D5-2277-D641-BB43-4D0CBACC326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options require longer lead time required to install 345 kV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Immediate reactive compensation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Approved project – 717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Option 1 –</a:t>
            </a:r>
            <a:r>
              <a:rPr lang="en-US" baseline="0" dirty="0" smtClean="0"/>
              <a:t> 917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 smtClean="0"/>
              <a:t>Option 2 – 1037 MW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86E11E-5BBA-40FC-9398-1813F66D2AE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63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rc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5" b="64877"/>
          <a:stretch>
            <a:fillRect/>
          </a:stretch>
        </p:blipFill>
        <p:spPr bwMode="auto">
          <a:xfrm>
            <a:off x="184150" y="2146300"/>
            <a:ext cx="895985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034338" y="6161088"/>
            <a:ext cx="1109662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6" name="Picture 10" descr="Oncor_2color_RGB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724525"/>
            <a:ext cx="2603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428457" cy="2768031"/>
          </a:xfrm>
        </p:spPr>
        <p:txBody>
          <a:bodyPr lIns="365760">
            <a:noAutofit/>
          </a:bodyPr>
          <a:lstStyle>
            <a:lvl1pPr algn="l">
              <a:defRPr sz="32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768030"/>
            <a:ext cx="7428457" cy="1752600"/>
          </a:xfrm>
        </p:spPr>
        <p:txBody>
          <a:bodyPr lIns="36576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717073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90575" y="6161088"/>
            <a:ext cx="504825" cy="347662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58F3ED7-48ED-4DCD-BB20-80F77C07EB00}" type="datetimeFigureOut">
              <a:rPr lang="en-US" altLang="en-US"/>
              <a:pPr>
                <a:defRPr/>
              </a:pPr>
              <a:t>1/29/2018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7950" y="6161088"/>
            <a:ext cx="3194050" cy="347662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4488" y="6161088"/>
            <a:ext cx="347662" cy="347662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E4FDB09-6176-49FD-A8CA-446A9C5B0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600200"/>
            <a:ext cx="3814186" cy="4525963"/>
          </a:xfrm>
        </p:spPr>
        <p:txBody>
          <a:bodyPr lIns="18288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1126" y="1600200"/>
            <a:ext cx="3840258" cy="4525963"/>
          </a:xfrm>
        </p:spPr>
        <p:txBody>
          <a:bodyPr lIns="182880"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19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918" y="1535113"/>
            <a:ext cx="3657600" cy="639762"/>
          </a:xfrm>
        </p:spPr>
        <p:txBody>
          <a:bodyPr l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918" y="2174875"/>
            <a:ext cx="3657600" cy="3951288"/>
          </a:xfrm>
        </p:spPr>
        <p:txBody>
          <a:bodyPr l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1656" y="1535113"/>
            <a:ext cx="3657600" cy="639762"/>
          </a:xfrm>
        </p:spPr>
        <p:txBody>
          <a:bodyPr lIns="0"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1656" y="2174875"/>
            <a:ext cx="3657600" cy="3951288"/>
          </a:xfrm>
        </p:spPr>
        <p:txBody>
          <a:bodyPr l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2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0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88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25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48006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7471" y="400150"/>
            <a:ext cx="7750567" cy="4327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472" y="5367338"/>
            <a:ext cx="5486400" cy="804862"/>
          </a:xfrm>
        </p:spPr>
        <p:txBody>
          <a:bodyPr lIns="0" t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8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C4420E6-C3D6-4785-8EC6-94C87099B870}" type="datetimeFigureOut">
              <a:rPr lang="en-US" altLang="en-US"/>
              <a:pPr>
                <a:defRPr/>
              </a:pPr>
              <a:t>1/29/2018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1D64BAB-647B-4705-8E6B-5D0D9A420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82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600200"/>
            <a:ext cx="3814186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1126" y="1600200"/>
            <a:ext cx="3840258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37582F9-3071-4A15-B9E8-C94B203B3277}" type="datetimeFigureOut">
              <a:rPr lang="en-US" altLang="en-US"/>
              <a:pPr>
                <a:defRPr/>
              </a:pPr>
              <a:t>1/29/2018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006877F-6FE0-4274-8456-31598FEAF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17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918" y="1535113"/>
            <a:ext cx="3657600" cy="639762"/>
          </a:xfrm>
        </p:spPr>
        <p:txBody>
          <a:bodyPr l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918" y="2174875"/>
            <a:ext cx="3657600" cy="3951288"/>
          </a:xfrm>
        </p:spPr>
        <p:txBody>
          <a:bodyPr l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1656" y="1535113"/>
            <a:ext cx="3657600" cy="639762"/>
          </a:xfrm>
        </p:spPr>
        <p:txBody>
          <a:bodyPr lIns="0"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1656" y="2174875"/>
            <a:ext cx="3657600" cy="3951288"/>
          </a:xfrm>
        </p:spPr>
        <p:txBody>
          <a:bodyPr l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CBD2B06-B60A-4458-B697-F83C7431E674}" type="datetimeFigureOut">
              <a:rPr lang="en-US" altLang="en-US"/>
              <a:pPr>
                <a:defRPr/>
              </a:pPr>
              <a:t>1/29/2018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E99A86F-7B5B-48B6-9F4C-68D08D895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65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1B2031-F9F3-47CF-B06E-77D235552FF0}" type="datetimeFigureOut">
              <a:rPr lang="en-US" altLang="en-US"/>
              <a:pPr>
                <a:defRPr/>
              </a:pPr>
              <a:t>1/29/2018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103E96B-D686-4230-AF81-36EE32F56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97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59A6D54-DFCD-4239-920D-D8B45D935CC4}" type="datetimeFigureOut">
              <a:rPr lang="en-US" altLang="en-US"/>
              <a:pPr>
                <a:defRPr/>
              </a:pPr>
              <a:t>1/29/2018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23034DC-1DD1-482B-8724-F792A3BD5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05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0FF8762-97D7-4130-87D1-0995667D79D9}" type="datetimeFigureOut">
              <a:rPr lang="en-US" altLang="en-US"/>
              <a:pPr>
                <a:defRPr/>
              </a:pPr>
              <a:t>1/29/2018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0438734-1098-4BD2-B856-8C1D026FA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67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48006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7471" y="400150"/>
            <a:ext cx="7750567" cy="4327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472" y="5367338"/>
            <a:ext cx="5486400" cy="804862"/>
          </a:xfrm>
        </p:spPr>
        <p:txBody>
          <a:bodyPr l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A6B92F6-DA0B-419B-A12F-7339971D7387}" type="datetimeFigureOut">
              <a:rPr lang="en-US" altLang="en-US"/>
              <a:pPr>
                <a:defRPr/>
              </a:pPr>
              <a:t>1/29/2018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4000800-F1C2-4D54-A519-6B3ADE5DF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17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c_PPT.png"/>
          <p:cNvPicPr>
            <a:picLocks noChangeAspect="1"/>
          </p:cNvPicPr>
          <p:nvPr userDrawn="1"/>
        </p:nvPicPr>
        <p:blipFill>
          <a:blip r:embed="rId2"/>
          <a:srcRect r="18855" b="64878"/>
          <a:stretch>
            <a:fillRect/>
          </a:stretch>
        </p:blipFill>
        <p:spPr>
          <a:xfrm>
            <a:off x="183634" y="2146274"/>
            <a:ext cx="8960366" cy="4706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7428457" cy="2768031"/>
          </a:xfrm>
        </p:spPr>
        <p:txBody>
          <a:bodyPr lIns="365760" tIns="347472" rIns="0" bIns="0" anchor="t" anchorCtr="0">
            <a:noAutofit/>
          </a:bodyPr>
          <a:lstStyle>
            <a:lvl1pPr algn="l">
              <a:defRPr sz="3200" b="1" i="0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768030"/>
            <a:ext cx="7428457" cy="1752600"/>
          </a:xfrm>
        </p:spPr>
        <p:txBody>
          <a:bodyPr lIns="36576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717073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9840" y="6161796"/>
            <a:ext cx="505560" cy="347472"/>
          </a:xfrm>
        </p:spPr>
        <p:txBody>
          <a:bodyPr lIns="0" tIns="0" rIns="0" bIns="0" anchor="b"/>
          <a:lstStyle>
            <a:lvl1pPr>
              <a:defRPr sz="700" b="0" i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7950" y="6161796"/>
            <a:ext cx="4679950" cy="347472"/>
          </a:xfrm>
        </p:spPr>
        <p:txBody>
          <a:bodyPr lIns="0" tIns="0" rIns="0" bIns="0" anchor="b"/>
          <a:lstStyle>
            <a:lvl1pPr algn="l">
              <a:defRPr sz="700">
                <a:solidFill>
                  <a:srgbClr val="717073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943" y="6161796"/>
            <a:ext cx="347472" cy="347472"/>
          </a:xfrm>
        </p:spPr>
        <p:txBody>
          <a:bodyPr lIns="0" tIns="0" rIns="0" bIns="0" anchor="b"/>
          <a:lstStyle>
            <a:lvl1pPr algn="ctr">
              <a:defRPr sz="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034835" y="6161796"/>
            <a:ext cx="1109165" cy="6962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Oncor_2color_RGB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1008" y="5724144"/>
            <a:ext cx="2602992" cy="11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1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ncor_Arcs_PPT_WG1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865688"/>
            <a:ext cx="42735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0"/>
            <a:ext cx="8059737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34747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408113"/>
            <a:ext cx="8059737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363" y="6340475"/>
            <a:ext cx="503237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200">
              <a:defRPr sz="700">
                <a:solidFill>
                  <a:srgbClr val="007698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>
              <a:defRPr/>
            </a:pPr>
            <a:fld id="{0023BFEE-20CA-4F62-AB81-5F8F12A481EE}" type="datetimeFigureOut">
              <a:rPr lang="en-US" altLang="en-US"/>
              <a:pPr>
                <a:defRPr/>
              </a:pPr>
              <a:t>1/29/2018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7488" y="6340475"/>
            <a:ext cx="2743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200">
              <a:defRPr sz="700">
                <a:solidFill>
                  <a:srgbClr val="717073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663" y="6340475"/>
            <a:ext cx="365125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457200">
              <a:defRPr sz="800" b="1">
                <a:solidFill>
                  <a:srgbClr val="860038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>
              <a:defRPr/>
            </a:pPr>
            <a:fld id="{E3464E7B-5372-4040-9971-E5590A060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6" descr="Oncor_2color_RGB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3"/>
          <a:stretch>
            <a:fillRect/>
          </a:stretch>
        </p:blipFill>
        <p:spPr bwMode="auto">
          <a:xfrm>
            <a:off x="8059738" y="6099175"/>
            <a:ext cx="108426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Helvetica"/>
          <a:ea typeface="+mj-ea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2200" b="1" kern="1200">
          <a:solidFill>
            <a:srgbClr val="717073"/>
          </a:solidFill>
          <a:latin typeface="Helvetica"/>
          <a:ea typeface="+mn-ea"/>
          <a:cs typeface="Helvetica"/>
        </a:defRPr>
      </a:lvl1pPr>
      <a:lvl2pPr marL="171450" indent="-17145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rgbClr val="717073"/>
          </a:solidFill>
          <a:latin typeface="Helvetica"/>
          <a:ea typeface="+mn-ea"/>
          <a:cs typeface="Helvetica"/>
        </a:defRPr>
      </a:lvl2pPr>
      <a:lvl3pPr marL="34131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900" kern="1200">
          <a:solidFill>
            <a:srgbClr val="717073"/>
          </a:solidFill>
          <a:latin typeface="Helvetica"/>
          <a:ea typeface="+mn-ea"/>
          <a:cs typeface="Helvetica"/>
        </a:defRPr>
      </a:lvl3pPr>
      <a:lvl4pPr marL="512763" indent="-1714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17073"/>
          </a:solidFill>
          <a:latin typeface="Helvetica"/>
          <a:ea typeface="+mn-ea"/>
          <a:cs typeface="Helvetica"/>
        </a:defRPr>
      </a:lvl4pPr>
      <a:lvl5pPr marL="741363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rgbClr val="717073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cor_Arcs_PPT_WG1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870988" y="4866048"/>
            <a:ext cx="4273011" cy="19871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-1"/>
            <a:ext cx="8059256" cy="1408439"/>
          </a:xfrm>
          <a:prstGeom prst="rect">
            <a:avLst/>
          </a:prstGeom>
        </p:spPr>
        <p:txBody>
          <a:bodyPr vert="horz" lIns="182880" tIns="347472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408438"/>
            <a:ext cx="8059256" cy="4690286"/>
          </a:xfrm>
          <a:prstGeom prst="rect">
            <a:avLst/>
          </a:prstGeom>
        </p:spPr>
        <p:txBody>
          <a:bodyPr vert="horz" lIns="18288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067" y="6340475"/>
            <a:ext cx="50292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7926" y="6340475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rgbClr val="717073"/>
                </a:solidFill>
                <a:latin typeface="Helvetica"/>
                <a:cs typeface="Helvetic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472" y="6340475"/>
            <a:ext cx="36576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66D27A2-659E-8546-933E-F4C0977B1FC0}" type="slidenum">
              <a:rPr lang="en-US" smtClean="0">
                <a:solidFill>
                  <a:srgbClr val="860038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  <p:pic>
        <p:nvPicPr>
          <p:cNvPr id="7" name="Picture 6" descr="Oncor_2color_RGB.jpg"/>
          <p:cNvPicPr>
            <a:picLocks noChangeAspect="1"/>
          </p:cNvPicPr>
          <p:nvPr userDrawn="1"/>
        </p:nvPicPr>
        <p:blipFill>
          <a:blip r:embed="rId11"/>
          <a:srcRect l="37373"/>
          <a:stretch>
            <a:fillRect/>
          </a:stretch>
        </p:blipFill>
        <p:spPr>
          <a:xfrm>
            <a:off x="8059256" y="6098724"/>
            <a:ext cx="1084743" cy="7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b="1" kern="1200">
          <a:solidFill>
            <a:srgbClr val="717073"/>
          </a:solidFill>
          <a:latin typeface="Helvetica"/>
          <a:ea typeface="+mn-ea"/>
          <a:cs typeface="Helvetica"/>
        </a:defRPr>
      </a:lvl1pPr>
      <a:lvl2pPr marL="171450" indent="-1714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rgbClr val="717073"/>
          </a:solidFill>
          <a:latin typeface="Helvetica"/>
          <a:ea typeface="+mn-ea"/>
          <a:cs typeface="Helvetica"/>
        </a:defRPr>
      </a:lvl2pPr>
      <a:lvl3pPr marL="341313" indent="-169863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kern="1200">
          <a:solidFill>
            <a:srgbClr val="717073"/>
          </a:solidFill>
          <a:latin typeface="Helvetica"/>
          <a:ea typeface="+mn-ea"/>
          <a:cs typeface="Helvetica"/>
        </a:defRPr>
      </a:lvl3pPr>
      <a:lvl4pPr marL="512763" indent="-17145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717073"/>
          </a:solidFill>
          <a:latin typeface="Helvetica"/>
          <a:ea typeface="+mn-ea"/>
          <a:cs typeface="Helvetica"/>
        </a:defRPr>
      </a:lvl4pPr>
      <a:lvl5pPr marL="741363" indent="-2286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717073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427913" cy="2768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Helvetica" pitchFamily="34" charset="0"/>
                <a:cs typeface="Helvetica" pitchFamily="34" charset="0"/>
              </a:rPr>
              <a:t>Far West Texas</a:t>
            </a:r>
            <a:br>
              <a:rPr lang="en-US" altLang="en-US" dirty="0" smtClean="0">
                <a:latin typeface="Helvetica" pitchFamily="34" charset="0"/>
                <a:cs typeface="Helvetica" pitchFamily="34" charset="0"/>
              </a:rPr>
            </a:br>
            <a:r>
              <a:rPr lang="en-US" altLang="en-US" dirty="0" smtClean="0">
                <a:latin typeface="Helvetica" pitchFamily="34" charset="0"/>
                <a:cs typeface="Helvetica" pitchFamily="34" charset="0"/>
              </a:rPr>
              <a:t>Dynamic Reactive Devices</a:t>
            </a:r>
            <a:r>
              <a:rPr lang="en-US" altLang="en-US" sz="40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altLang="en-US" sz="4000" dirty="0" smtClean="0">
                <a:latin typeface="Helvetica" pitchFamily="34" charset="0"/>
                <a:cs typeface="Helvetica" pitchFamily="34" charset="0"/>
              </a:rPr>
            </a:br>
            <a:endParaRPr lang="en-US" altLang="en-US" sz="40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52400" y="1752599"/>
            <a:ext cx="6705600" cy="499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None/>
              <a:defRPr sz="1600" b="1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to ERCOT Regional Planning Group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Jan 30, 2018 Meeting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Austin, TX – MET Center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Christopher Weldy, PE</a:t>
            </a:r>
          </a:p>
          <a:p>
            <a:pPr>
              <a:spcBef>
                <a:spcPct val="0"/>
              </a:spcBef>
            </a:pPr>
            <a:r>
              <a:rPr lang="en-US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christopher.weldy@oncor.com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Brent Kawakami, PE</a:t>
            </a:r>
          </a:p>
          <a:p>
            <a:pPr>
              <a:spcBef>
                <a:spcPct val="0"/>
              </a:spcBef>
            </a:pPr>
            <a:r>
              <a:rPr lang="en-US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brent.kawakami@oncor.com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When any portion of this presentation is used as a reference, please include attribution to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Oncor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Electric Delivery Company LLC 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Oncor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and include the date of the presentation.</a:t>
            </a:r>
          </a:p>
          <a:p>
            <a:pPr eaLnBrk="1" hangingPunct="1">
              <a:spcBef>
                <a:spcPct val="0"/>
              </a:spcBef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Plans are subject to change due to factors including, but not limited to, load, generation, engineering, system protection and system topology.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DRD Comparison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10</a:t>
            </a:fld>
            <a:endParaRPr lang="en-US" dirty="0">
              <a:solidFill>
                <a:srgbClr val="86003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880646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17073"/>
                </a:solidFill>
                <a:latin typeface="Helvetica"/>
                <a:cs typeface="Helvetica"/>
              </a:rPr>
              <a:t>Culberson Loop Dynamic Voltage Response for a P7.1, </a:t>
            </a:r>
            <a:r>
              <a:rPr lang="en-US" sz="1400" b="1" dirty="0">
                <a:solidFill>
                  <a:srgbClr val="717073"/>
                </a:solidFill>
                <a:latin typeface="Helvetica"/>
                <a:cs typeface="Helvetica"/>
              </a:rPr>
              <a:t>3-PH </a:t>
            </a:r>
            <a:r>
              <a:rPr lang="en-US" sz="1400" b="1" dirty="0" smtClean="0">
                <a:solidFill>
                  <a:srgbClr val="717073"/>
                </a:solidFill>
                <a:latin typeface="Helvetica"/>
                <a:cs typeface="Helvetica"/>
              </a:rPr>
              <a:t>Fault</a:t>
            </a:r>
            <a:endParaRPr lang="en-US" sz="1400" b="1" dirty="0">
              <a:solidFill>
                <a:srgbClr val="717073"/>
              </a:solidFill>
              <a:latin typeface="Helvetica"/>
              <a:cs typeface="Helvetica"/>
            </a:endParaRPr>
          </a:p>
        </p:txBody>
      </p:sp>
      <p:pic>
        <p:nvPicPr>
          <p:cNvPr id="6" name="Picture 5" descr="C:\Users\uau4\Documents\W\_R\_19_250\P7-1_3PH_Wnk-Rvrtn-1-Wnk-Rvrtn-2_03_VOLT_DR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/>
          <a:stretch/>
        </p:blipFill>
        <p:spPr bwMode="auto">
          <a:xfrm>
            <a:off x="238634" y="1143000"/>
            <a:ext cx="8676766" cy="5059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DRDs - ERCOT RPG Presentation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01/30/2018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DRD </a:t>
            </a:r>
            <a:r>
              <a:rPr lang="en-US" dirty="0"/>
              <a:t>Comparison (cont.)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11</a:t>
            </a:fld>
            <a:endParaRPr lang="en-US" dirty="0">
              <a:solidFill>
                <a:srgbClr val="860038"/>
              </a:solidFill>
            </a:endParaRPr>
          </a:p>
        </p:txBody>
      </p:sp>
      <p:pic>
        <p:nvPicPr>
          <p:cNvPr id="9" name="Picture 8" descr="C:\Users\uau4\Documents\W\_R\_19_250\P6-1-1_3PH_1172_111986_1_Rvrtn-ThrMDrw_1109_VOLT_DR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/>
          <a:stretch/>
        </p:blipFill>
        <p:spPr bwMode="auto">
          <a:xfrm>
            <a:off x="182743" y="1142999"/>
            <a:ext cx="8754657" cy="5105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4400" y="880646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17073"/>
                </a:solidFill>
                <a:latin typeface="Helvetica"/>
                <a:cs typeface="Helvetica"/>
              </a:rPr>
              <a:t>Culberson Loop Dynamic Voltage Response for a P6.1, </a:t>
            </a:r>
            <a:r>
              <a:rPr lang="en-US" sz="1400" b="1" dirty="0">
                <a:solidFill>
                  <a:srgbClr val="717073"/>
                </a:solidFill>
                <a:latin typeface="Helvetica"/>
                <a:cs typeface="Helvetica"/>
              </a:rPr>
              <a:t>3-PH </a:t>
            </a:r>
            <a:r>
              <a:rPr lang="en-US" sz="1400" b="1" dirty="0" smtClean="0">
                <a:solidFill>
                  <a:srgbClr val="717073"/>
                </a:solidFill>
                <a:latin typeface="Helvetica"/>
                <a:cs typeface="Helvetica"/>
              </a:rPr>
              <a:t>Fault</a:t>
            </a:r>
            <a:endParaRPr lang="en-US" sz="1400" b="1" dirty="0">
              <a:solidFill>
                <a:srgbClr val="717073"/>
              </a:solidFill>
              <a:latin typeface="Helvetica"/>
              <a:cs typeface="Helvetica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DRDs - ERCOT RPG Presentation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01/30/2018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90600"/>
            <a:ext cx="8059256" cy="46902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STATCOM technology recommended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SVCs inadequate for some contingencies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Synchronous Condensers exhibit oscillations, more expensive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Needs for DRDs remain after the 345 kV construction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Due to load growth and post-contingency operating conditions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12</a:t>
            </a:fld>
            <a:endParaRPr lang="en-US" dirty="0">
              <a:solidFill>
                <a:srgbClr val="860038"/>
              </a:solidFill>
            </a:endParaRPr>
          </a:p>
        </p:txBody>
      </p:sp>
      <p:pic>
        <p:nvPicPr>
          <p:cNvPr id="7" name="Picture 6" descr="C:\Users\uw3l\AppData\Local\Microsoft\Windows\Temporary Internet Files\Content.Word\P7-1_3PH_Wnk-Rvrtn-1-Wnk-Rvrtn-2_03_VOLT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/>
          <a:stretch/>
        </p:blipFill>
        <p:spPr bwMode="auto">
          <a:xfrm>
            <a:off x="990600" y="3279577"/>
            <a:ext cx="6934200" cy="33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0100" y="2966484"/>
            <a:ext cx="731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717073"/>
                </a:solidFill>
                <a:latin typeface="Helvetica"/>
                <a:cs typeface="Helvetica"/>
              </a:rPr>
              <a:t>Culberson Loop Dynamic Voltage Response for a P7.1, 3-PH Fault - STATCOMs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219200" y="4062681"/>
            <a:ext cx="6645275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DRDs - ERCOT RPG Presentation</a:t>
            </a:r>
            <a:endParaRPr lang="en-US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01/30/2018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1015" y="558659"/>
            <a:ext cx="8727767" cy="5574346"/>
            <a:chOff x="555625" y="830263"/>
            <a:chExt cx="8591310" cy="5464175"/>
          </a:xfrm>
        </p:grpSpPr>
        <p:pic>
          <p:nvPicPr>
            <p:cNvPr id="1027" name="Picture 3" descr="C:\Users\uw3l\Desktop\New Map with Riverton-Sand Lak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5625" y="830263"/>
              <a:ext cx="8093076" cy="5464175"/>
            </a:xfrm>
            <a:prstGeom prst="rect">
              <a:avLst/>
            </a:prstGeom>
            <a:noFill/>
          </p:spPr>
        </p:pic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1143000" y="3273661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+mn-cs"/>
                </a:rPr>
                <a:t>Note: Future Yucca Drive – Culberson 138 kV Line shown. CCN granted in 2015.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6400" y="3306375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860038">
                      <a:lumMod val="50000"/>
                    </a:srgbClr>
                  </a:solidFill>
                  <a:latin typeface="Arial Narrow" pitchFamily="34" charset="0"/>
                  <a:cs typeface="+mn-cs"/>
                </a:rPr>
                <a:t>Yucca Dr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343400" y="5897175"/>
              <a:ext cx="1143000" cy="1692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514600" y="2391975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710940" y="3458775"/>
              <a:ext cx="632460" cy="24384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36" idx="1"/>
            </p:cNvCxnSpPr>
            <p:nvPr/>
          </p:nvCxnSpPr>
          <p:spPr>
            <a:xfrm>
              <a:off x="7315200" y="5439975"/>
              <a:ext cx="437275" cy="1692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0" idx="5"/>
            </p:cNvCxnSpPr>
            <p:nvPr/>
          </p:nvCxnSpPr>
          <p:spPr>
            <a:xfrm>
              <a:off x="2553624" y="2430999"/>
              <a:ext cx="3008976" cy="79917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562600" y="2391975"/>
              <a:ext cx="1600200" cy="8382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7162800" y="2391975"/>
              <a:ext cx="152400" cy="3048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315200" y="2544375"/>
              <a:ext cx="609600" cy="1524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7848600" y="2315775"/>
              <a:ext cx="76200" cy="2286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634740" y="3167875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860038">
                      <a:lumMod val="50000"/>
                    </a:srgbClr>
                  </a:solidFill>
                  <a:latin typeface="Arial Narrow" pitchFamily="34" charset="0"/>
                  <a:cs typeface="+mn-cs"/>
                </a:rPr>
                <a:t>Sand Lake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590800" y="2468175"/>
              <a:ext cx="1120140" cy="9906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5-Point Star 38"/>
            <p:cNvSpPr/>
            <p:nvPr/>
          </p:nvSpPr>
          <p:spPr>
            <a:xfrm>
              <a:off x="2427548" y="2210242"/>
              <a:ext cx="437275" cy="36346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4124762" y="5715442"/>
              <a:ext cx="437275" cy="36346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74223" y="1842355"/>
              <a:ext cx="12807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RIVERTON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64823" y="5727898"/>
              <a:ext cx="12807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SOLSTICE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21171" y="4872821"/>
              <a:ext cx="956029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LYNX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00" y="2053421"/>
              <a:ext cx="12807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ODESSA EHV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52475" y="5439975"/>
              <a:ext cx="139446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BAKERSFIELD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88133" y="2129621"/>
              <a:ext cx="956029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MOSS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5416633" y="5439975"/>
              <a:ext cx="1766092" cy="6264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5-Point Star 40"/>
            <p:cNvSpPr/>
            <p:nvPr/>
          </p:nvSpPr>
          <p:spPr>
            <a:xfrm>
              <a:off x="6964087" y="5211375"/>
              <a:ext cx="437275" cy="363466"/>
            </a:xfrm>
            <a:prstGeom prst="star5">
              <a:avLst>
                <a:gd name="adj" fmla="val 22891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58659"/>
          </a:xfrm>
        </p:spPr>
        <p:txBody>
          <a:bodyPr lIns="365760" tIns="91440" rIns="91440"/>
          <a:lstStyle/>
          <a:p>
            <a:r>
              <a:rPr lang="en-US" dirty="0" smtClean="0"/>
              <a:t>FAR WEST TEXAS PROJECT (PROPOSED)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2</a:t>
            </a:fld>
            <a:endParaRPr lang="en-US" dirty="0">
              <a:solidFill>
                <a:srgbClr val="860038"/>
              </a:solidFill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5562514" y="523974"/>
            <a:ext cx="2265002" cy="861030"/>
            <a:chOff x="5035062" y="352976"/>
            <a:chExt cx="2265002" cy="861030"/>
          </a:xfrm>
        </p:grpSpPr>
        <p:sp>
          <p:nvSpPr>
            <p:cNvPr id="42" name="Rectangle 41"/>
            <p:cNvSpPr/>
            <p:nvPr/>
          </p:nvSpPr>
          <p:spPr>
            <a:xfrm>
              <a:off x="5035062" y="352976"/>
              <a:ext cx="2265002" cy="861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5106344" y="429176"/>
              <a:ext cx="1206933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860038"/>
                  </a:solidFill>
                  <a:cs typeface="+mn-cs"/>
                </a:rPr>
                <a:t>345 kV LINE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500" i="1" dirty="0">
                <a:solidFill>
                  <a:srgbClr val="860038"/>
                </a:solidFill>
                <a:cs typeface="+mn-c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860038"/>
                  </a:solidFill>
                  <a:cs typeface="+mn-cs"/>
                </a:rPr>
                <a:t>345 kV AUTO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648336" y="494796"/>
              <a:ext cx="534389" cy="0"/>
            </a:xfrm>
            <a:custGeom>
              <a:avLst/>
              <a:gdLst>
                <a:gd name="connsiteX0" fmla="*/ 0 w 534389"/>
                <a:gd name="connsiteY0" fmla="*/ 0 h 0"/>
                <a:gd name="connsiteX1" fmla="*/ 534389 w 53438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389">
                  <a:moveTo>
                    <a:pt x="0" y="0"/>
                  </a:moveTo>
                  <a:lnTo>
                    <a:pt x="534389" y="0"/>
                  </a:lnTo>
                </a:path>
              </a:pathLst>
            </a:custGeom>
            <a:ln w="15875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860038"/>
                </a:solidFill>
              </a:endParaRPr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6745450" y="736763"/>
              <a:ext cx="437275" cy="36346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53717" y="4128727"/>
            <a:ext cx="115416" cy="553998"/>
          </a:xfrm>
          <a:prstGeom prst="rect">
            <a:avLst/>
          </a:prstGeom>
          <a:noFill/>
          <a:scene3d>
            <a:camera prst="orthographicFront">
              <a:rot lat="0" lon="0" rev="1080000"/>
            </a:camera>
            <a:lightRig rig="threePt" dir="t"/>
          </a:scene3d>
        </p:spPr>
        <p:txBody>
          <a:bodyPr wrap="non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860038"/>
                </a:solidFill>
                <a:latin typeface="Calibri"/>
                <a:cs typeface="+mn-cs"/>
              </a:rPr>
              <a:t>~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860038"/>
                </a:solidFill>
                <a:latin typeface="Calibri"/>
                <a:cs typeface="+mn-cs"/>
              </a:rPr>
              <a:t>~</a:t>
            </a:r>
          </a:p>
        </p:txBody>
      </p:sp>
      <p:sp>
        <p:nvSpPr>
          <p:cNvPr id="3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DRDs - ERCOT RPG Presentation</a:t>
            </a:r>
            <a:endParaRPr lang="en-US" dirty="0"/>
          </a:p>
        </p:txBody>
      </p:sp>
      <p:sp>
        <p:nvSpPr>
          <p:cNvPr id="47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01/30/2018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1015" y="558659"/>
            <a:ext cx="8727767" cy="5574346"/>
            <a:chOff x="555625" y="830263"/>
            <a:chExt cx="8591310" cy="5464175"/>
          </a:xfrm>
        </p:grpSpPr>
        <p:pic>
          <p:nvPicPr>
            <p:cNvPr id="1027" name="Picture 3" descr="C:\Users\uw3l\Desktop\New Map with Riverton-Sand Lak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5625" y="830263"/>
              <a:ext cx="8093076" cy="5464175"/>
            </a:xfrm>
            <a:prstGeom prst="rect">
              <a:avLst/>
            </a:prstGeom>
            <a:noFill/>
          </p:spPr>
        </p:pic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1143000" y="3273661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+mn-cs"/>
                </a:rPr>
                <a:t>Note: Future Yucca Drive – Culberson 138 kV Line shown. CCN granted in 2015.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6400" y="3306375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860038">
                      <a:lumMod val="50000"/>
                    </a:srgbClr>
                  </a:solidFill>
                  <a:latin typeface="Arial Narrow" pitchFamily="34" charset="0"/>
                  <a:cs typeface="+mn-cs"/>
                </a:rPr>
                <a:t>Yucca Dr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343400" y="5897175"/>
              <a:ext cx="1143000" cy="1692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514600" y="2391975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Connector 21"/>
            <p:cNvCxnSpPr>
              <a:endCxn id="36" idx="1"/>
            </p:cNvCxnSpPr>
            <p:nvPr/>
          </p:nvCxnSpPr>
          <p:spPr>
            <a:xfrm>
              <a:off x="7162799" y="5439975"/>
              <a:ext cx="589676" cy="1692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0" idx="5"/>
            </p:cNvCxnSpPr>
            <p:nvPr/>
          </p:nvCxnSpPr>
          <p:spPr>
            <a:xfrm>
              <a:off x="2553624" y="2430999"/>
              <a:ext cx="3008976" cy="79917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562600" y="2391975"/>
              <a:ext cx="1600200" cy="8382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7162800" y="2391975"/>
              <a:ext cx="152400" cy="3048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315200" y="2544375"/>
              <a:ext cx="609600" cy="1524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7848600" y="2315775"/>
              <a:ext cx="76200" cy="2286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634740" y="3167875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860038">
                      <a:lumMod val="50000"/>
                    </a:srgbClr>
                  </a:solidFill>
                  <a:latin typeface="Arial Narrow" pitchFamily="34" charset="0"/>
                  <a:cs typeface="+mn-cs"/>
                </a:rPr>
                <a:t>Sand Lake</a:t>
              </a: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2427548" y="2210242"/>
              <a:ext cx="437275" cy="36346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4124762" y="5715442"/>
              <a:ext cx="437275" cy="36346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74223" y="1842355"/>
              <a:ext cx="12807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RIVERTON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64823" y="5727898"/>
              <a:ext cx="12807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SOLSTICE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00" y="2053421"/>
              <a:ext cx="12807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ODESSA EHV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52475" y="5439975"/>
              <a:ext cx="139446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BAKERSFIELD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88133" y="2129621"/>
              <a:ext cx="956029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MOSS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5416633" y="5439975"/>
              <a:ext cx="1766092" cy="6264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58659"/>
          </a:xfrm>
        </p:spPr>
        <p:txBody>
          <a:bodyPr lIns="365760" tIns="91440" rIns="91440"/>
          <a:lstStyle/>
          <a:p>
            <a:r>
              <a:rPr lang="en-US" dirty="0" smtClean="0"/>
              <a:t>FAR WEST TEXAS PROJECT (APPROVED)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3</a:t>
            </a:fld>
            <a:endParaRPr lang="en-US" dirty="0">
              <a:solidFill>
                <a:srgbClr val="860038"/>
              </a:solidFill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5562514" y="523974"/>
            <a:ext cx="2265002" cy="861030"/>
            <a:chOff x="5035062" y="352976"/>
            <a:chExt cx="2265002" cy="861030"/>
          </a:xfrm>
        </p:grpSpPr>
        <p:sp>
          <p:nvSpPr>
            <p:cNvPr id="42" name="Rectangle 41"/>
            <p:cNvSpPr/>
            <p:nvPr/>
          </p:nvSpPr>
          <p:spPr>
            <a:xfrm>
              <a:off x="5035062" y="352976"/>
              <a:ext cx="2265002" cy="861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5106344" y="429176"/>
              <a:ext cx="1206933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860038"/>
                  </a:solidFill>
                  <a:cs typeface="+mn-cs"/>
                </a:rPr>
                <a:t>345 kV LINE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500" i="1" dirty="0">
                <a:solidFill>
                  <a:srgbClr val="860038"/>
                </a:solidFill>
                <a:cs typeface="+mn-c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860038"/>
                  </a:solidFill>
                  <a:cs typeface="+mn-cs"/>
                </a:rPr>
                <a:t>345 kV AUTO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648336" y="494796"/>
              <a:ext cx="534389" cy="0"/>
            </a:xfrm>
            <a:custGeom>
              <a:avLst/>
              <a:gdLst>
                <a:gd name="connsiteX0" fmla="*/ 0 w 534389"/>
                <a:gd name="connsiteY0" fmla="*/ 0 h 0"/>
                <a:gd name="connsiteX1" fmla="*/ 534389 w 53438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389">
                  <a:moveTo>
                    <a:pt x="0" y="0"/>
                  </a:moveTo>
                  <a:lnTo>
                    <a:pt x="534389" y="0"/>
                  </a:lnTo>
                </a:path>
              </a:pathLst>
            </a:custGeom>
            <a:ln w="15875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860038"/>
                </a:solidFill>
              </a:endParaRPr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6745450" y="736763"/>
              <a:ext cx="437275" cy="36346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53717" y="4128727"/>
            <a:ext cx="115416" cy="553998"/>
          </a:xfrm>
          <a:prstGeom prst="rect">
            <a:avLst/>
          </a:prstGeom>
          <a:noFill/>
          <a:scene3d>
            <a:camera prst="orthographicFront">
              <a:rot lat="0" lon="0" rev="1080000"/>
            </a:camera>
            <a:lightRig rig="threePt" dir="t"/>
          </a:scene3d>
        </p:spPr>
        <p:txBody>
          <a:bodyPr wrap="non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860038"/>
                </a:solidFill>
                <a:latin typeface="Calibri"/>
                <a:cs typeface="+mn-cs"/>
              </a:rPr>
              <a:t>~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860038"/>
                </a:solidFill>
                <a:latin typeface="Calibri"/>
                <a:cs typeface="+mn-cs"/>
              </a:rPr>
              <a:t>~</a:t>
            </a:r>
          </a:p>
        </p:txBody>
      </p:sp>
      <p:sp>
        <p:nvSpPr>
          <p:cNvPr id="47" name="5-Point Star 46"/>
          <p:cNvSpPr/>
          <p:nvPr/>
        </p:nvSpPr>
        <p:spPr>
          <a:xfrm>
            <a:off x="2112670" y="2151859"/>
            <a:ext cx="444220" cy="370794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9" name="5-Point Star 48"/>
          <p:cNvSpPr/>
          <p:nvPr/>
        </p:nvSpPr>
        <p:spPr>
          <a:xfrm>
            <a:off x="3857986" y="5715025"/>
            <a:ext cx="444220" cy="370794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DRDs - ERCOT RPG Presentation</a:t>
            </a:r>
            <a:endParaRPr lang="en-US" dirty="0"/>
          </a:p>
        </p:txBody>
      </p:sp>
      <p:sp>
        <p:nvSpPr>
          <p:cNvPr id="37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01/30/2018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65702"/>
              </p:ext>
            </p:extLst>
          </p:nvPr>
        </p:nvGraphicFramePr>
        <p:xfrm>
          <a:off x="290366" y="4509200"/>
          <a:ext cx="8544555" cy="14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911"/>
                <a:gridCol w="1708911"/>
                <a:gridCol w="1708911"/>
                <a:gridCol w="1708911"/>
                <a:gridCol w="1708911"/>
              </a:tblGrid>
              <a:tr h="7989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2021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2022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68483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484 MW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647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MW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734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MW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762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MW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790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MW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996"/>
            <a:ext cx="9125288" cy="353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" y="-1"/>
            <a:ext cx="9134340" cy="1408439"/>
          </a:xfrm>
        </p:spPr>
        <p:txBody>
          <a:bodyPr/>
          <a:lstStyle/>
          <a:p>
            <a:r>
              <a:rPr lang="en-US" dirty="0" smtClean="0"/>
              <a:t>Culberson Loop Projected Load Growth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2" descr="C:\Users\uw3l\Desktop\2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052" y="886136"/>
            <a:ext cx="9134340" cy="354388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31" y="152400"/>
            <a:ext cx="3189269" cy="21854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04753" y="1072934"/>
            <a:ext cx="386494" cy="224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DRDs - ERCOT RPG Presentation</a:t>
            </a:r>
            <a:endParaRPr lang="en-US" dirty="0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01/30/2018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Far West Texas Project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600200"/>
            <a:ext cx="4008120" cy="4525963"/>
          </a:xfrm>
        </p:spPr>
        <p:txBody>
          <a:bodyPr/>
          <a:lstStyle/>
          <a:p>
            <a:r>
              <a:rPr lang="en-US" dirty="0" smtClean="0"/>
              <a:t>Option 1 - (917 MW)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345 kV line between Riverton – Sand Lake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345/138 kV autotransformer at Sand Lake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345 kV line between Sand Lake – Solstice (AEP)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5542" y="1600200"/>
            <a:ext cx="4068858" cy="4525963"/>
          </a:xfrm>
        </p:spPr>
        <p:txBody>
          <a:bodyPr/>
          <a:lstStyle/>
          <a:p>
            <a:r>
              <a:rPr lang="en-US" dirty="0" smtClean="0"/>
              <a:t>Option 2 - (1037 MW)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New 345 kV line between Riverton – Sand Lake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345/138 kV autotransformer at Sand Lake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New 345 kV line between Sand Lake – Solstice (AEP</a:t>
            </a:r>
            <a:r>
              <a:rPr lang="en-US" sz="2000" dirty="0" smtClean="0"/>
              <a:t>)</a:t>
            </a:r>
            <a:endParaRPr lang="en-US" dirty="0" smtClean="0"/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200 MVAR Synchronous Condenser at Culberson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5</a:t>
            </a:fld>
            <a:endParaRPr lang="en-US" dirty="0">
              <a:solidFill>
                <a:srgbClr val="860038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DRDs - ERCOT RPG Presentation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01/30/2018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00914"/>
            <a:ext cx="8059256" cy="46902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Owl Hills Tap 138 kV Sw. 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Two 250 MVAR, 138 kV DRDs at the new sw. sta.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Certain P6 contingencies result in unsolved power flow with only one DRD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Estimated Cost: $86M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6</a:t>
            </a:fld>
            <a:endParaRPr lang="en-US" dirty="0">
              <a:solidFill>
                <a:srgbClr val="860038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5990539" cy="37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DRDs - ERCOT RPG Presentation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01/30/2018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90600"/>
            <a:ext cx="8961120" cy="51081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Cases used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SSWG 2019SUM (October 2017)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DWG 2019SP (Spring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18 Contingencies with </a:t>
            </a:r>
            <a:r>
              <a:rPr lang="en-US" dirty="0"/>
              <a:t>v</a:t>
            </a:r>
            <a:r>
              <a:rPr lang="en-US" dirty="0" smtClean="0"/>
              <a:t>oltage collapse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14 Contingencies with low voltages along the Culberson Loop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Voltage collapse observed in dynamic simulations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7</a:t>
            </a:fld>
            <a:endParaRPr lang="en-US" dirty="0">
              <a:solidFill>
                <a:srgbClr val="860038"/>
              </a:solidFill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DRDs - ERCOT RPG Presentation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01/30/2018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Voltage Responses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/>
          <a:stretch/>
        </p:blipFill>
        <p:spPr>
          <a:xfrm>
            <a:off x="4579900" y="1446310"/>
            <a:ext cx="4564100" cy="2211289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8</a:t>
            </a:fld>
            <a:endParaRPr lang="en-US" dirty="0">
              <a:solidFill>
                <a:srgbClr val="860038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"/>
          <a:stretch/>
        </p:blipFill>
        <p:spPr>
          <a:xfrm>
            <a:off x="0" y="1450776"/>
            <a:ext cx="4495800" cy="217445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"/>
          <a:stretch/>
        </p:blipFill>
        <p:spPr>
          <a:xfrm>
            <a:off x="0" y="4191000"/>
            <a:ext cx="4495800" cy="2175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/>
          <a:stretch/>
        </p:blipFill>
        <p:spPr>
          <a:xfrm>
            <a:off x="4616052" y="4191000"/>
            <a:ext cx="4527948" cy="219058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2400" y="2019300"/>
            <a:ext cx="42672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14300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P1.2, 3-PH Fault 1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851253"/>
            <a:ext cx="4616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P4.2, 1-PH Fault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16052" y="3851253"/>
            <a:ext cx="4527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P7.1, 3-PH Fault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724400" y="2019300"/>
            <a:ext cx="43434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24400" y="1140771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P1.2, 3-PH Fault 2</a:t>
            </a:r>
            <a:endParaRPr lang="en-US" sz="14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0" y="4762500"/>
            <a:ext cx="42672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00600" y="4762500"/>
            <a:ext cx="42672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DRDs - ERCOT RPG Presentation</a:t>
            </a:r>
            <a:endParaRPr lang="en-US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01/30/2018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Alternatives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059256" cy="4690286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Static VAR Compensator (SVC)</a:t>
                </a:r>
              </a:p>
              <a:p>
                <a:pPr marL="51435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Provides rapid reactive power support</a:t>
                </a:r>
              </a:p>
              <a:p>
                <a:pPr marL="51435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Impedance controlling device,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Static Synchronous Compensator (STATCOM)</a:t>
                </a:r>
              </a:p>
              <a:p>
                <a:pPr marL="51435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Injects reactive current into the system</a:t>
                </a:r>
              </a:p>
              <a:p>
                <a:pPr marL="51435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Current controlling device,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Synchronous Condenser</a:t>
                </a:r>
              </a:p>
              <a:p>
                <a:pPr marL="51435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Generates its own reactive power</a:t>
                </a:r>
              </a:p>
              <a:p>
                <a:pPr marL="51435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Independent from system voltage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059256" cy="4690286"/>
              </a:xfrm>
              <a:blipFill rotWithShape="1">
                <a:blip r:embed="rId2"/>
                <a:stretch>
                  <a:fillRect t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9</a:t>
            </a:fld>
            <a:endParaRPr lang="en-US" dirty="0">
              <a:solidFill>
                <a:srgbClr val="860038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13075"/>
              </p:ext>
            </p:extLst>
          </p:nvPr>
        </p:nvGraphicFramePr>
        <p:xfrm>
          <a:off x="381000" y="4800600"/>
          <a:ext cx="8000628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8132"/>
                <a:gridCol w="2673672"/>
                <a:gridCol w="2628824"/>
              </a:tblGrid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Device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Description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Estimate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SVC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Two (2) - 150 to +250 MVAR units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$56,500,000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STATCOM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Two (2) -/+ 250 MVAR units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$77,000,000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Synchronous Condenser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Two (2) -150/+250 MVAR units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$110,000,000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DRDs - ERCOT RPG Presentation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01/30/2018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7">
      <a:dk1>
        <a:srgbClr val="860038"/>
      </a:dk1>
      <a:lt1>
        <a:sysClr val="window" lastClr="FFFFFF"/>
      </a:lt1>
      <a:dk2>
        <a:srgbClr val="EF3E42"/>
      </a:dk2>
      <a:lt2>
        <a:srgbClr val="EEECE1"/>
      </a:lt2>
      <a:accent1>
        <a:srgbClr val="007698"/>
      </a:accent1>
      <a:accent2>
        <a:srgbClr val="003D83"/>
      </a:accent2>
      <a:accent3>
        <a:srgbClr val="717073"/>
      </a:accent3>
      <a:accent4>
        <a:srgbClr val="49A942"/>
      </a:accent4>
      <a:accent5>
        <a:srgbClr val="F58025"/>
      </a:accent5>
      <a:accent6>
        <a:srgbClr val="FDB924"/>
      </a:accent6>
      <a:hlink>
        <a:srgbClr val="0000FF"/>
      </a:hlink>
      <a:folHlink>
        <a:srgbClr val="372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17">
      <a:dk1>
        <a:srgbClr val="860038"/>
      </a:dk1>
      <a:lt1>
        <a:sysClr val="window" lastClr="FFFFFF"/>
      </a:lt1>
      <a:dk2>
        <a:srgbClr val="EF3E42"/>
      </a:dk2>
      <a:lt2>
        <a:srgbClr val="EEECE1"/>
      </a:lt2>
      <a:accent1>
        <a:srgbClr val="007698"/>
      </a:accent1>
      <a:accent2>
        <a:srgbClr val="003D83"/>
      </a:accent2>
      <a:accent3>
        <a:srgbClr val="717073"/>
      </a:accent3>
      <a:accent4>
        <a:srgbClr val="49A942"/>
      </a:accent4>
      <a:accent5>
        <a:srgbClr val="F58025"/>
      </a:accent5>
      <a:accent6>
        <a:srgbClr val="FDB924"/>
      </a:accent6>
      <a:hlink>
        <a:srgbClr val="0000FF"/>
      </a:hlink>
      <a:folHlink>
        <a:srgbClr val="372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3407</TotalTime>
  <Words>762</Words>
  <Application>Microsoft Office PowerPoint</Application>
  <PresentationFormat>On-screen Show (4:3)</PresentationFormat>
  <Paragraphs>161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2_Office Theme</vt:lpstr>
      <vt:lpstr>Far West Texas Dynamic Reactive Devices </vt:lpstr>
      <vt:lpstr>FAR WEST TEXAS PROJECT (PROPOSED)</vt:lpstr>
      <vt:lpstr>FAR WEST TEXAS PROJECT (APPROVED)</vt:lpstr>
      <vt:lpstr>Culberson Loop Projected Load Growth</vt:lpstr>
      <vt:lpstr>ERCOT Far West Texas Project Additions</vt:lpstr>
      <vt:lpstr>Project Description</vt:lpstr>
      <vt:lpstr>Base Case Analysis</vt:lpstr>
      <vt:lpstr>Dynamic Voltage Responses</vt:lpstr>
      <vt:lpstr>Project Alternatives</vt:lpstr>
      <vt:lpstr>DRD Comparison</vt:lpstr>
      <vt:lpstr>DRD Comparison (cont.)</vt:lpstr>
      <vt:lpstr>Final Recommendation</vt:lpstr>
    </vt:vector>
  </TitlesOfParts>
  <Company>Oncor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Transmission Planning</dc:title>
  <dc:creator>Jung, Sam</dc:creator>
  <cp:lastModifiedBy>Oncor Employee</cp:lastModifiedBy>
  <cp:revision>124</cp:revision>
  <dcterms:created xsi:type="dcterms:W3CDTF">2017-03-27T19:10:59Z</dcterms:created>
  <dcterms:modified xsi:type="dcterms:W3CDTF">2018-01-29T17:58:42Z</dcterms:modified>
</cp:coreProperties>
</file>