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2"/>
  </p:notesMasterIdLst>
  <p:handoutMasterIdLst>
    <p:handoutMasterId r:id="rId13"/>
  </p:handoutMasterIdLst>
  <p:sldIdLst>
    <p:sldId id="588" r:id="rId3"/>
    <p:sldId id="605" r:id="rId4"/>
    <p:sldId id="485" r:id="rId5"/>
    <p:sldId id="608" r:id="rId6"/>
    <p:sldId id="546" r:id="rId7"/>
    <p:sldId id="609" r:id="rId8"/>
    <p:sldId id="496" r:id="rId9"/>
    <p:sldId id="612" r:id="rId10"/>
    <p:sldId id="585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18" autoAdjust="0"/>
    <p:restoredTop sz="57330" autoAdjust="0"/>
  </p:normalViewPr>
  <p:slideViewPr>
    <p:cSldViewPr>
      <p:cViewPr varScale="1">
        <p:scale>
          <a:sx n="39" d="100"/>
          <a:sy n="39" d="100"/>
        </p:scale>
        <p:origin x="28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980" cy="465773"/>
          </a:xfrm>
          <a:prstGeom prst="rect">
            <a:avLst/>
          </a:prstGeom>
        </p:spPr>
        <p:txBody>
          <a:bodyPr vert="horz" lIns="91569" tIns="45784" rIns="91569" bIns="457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2" y="0"/>
            <a:ext cx="3043980" cy="465773"/>
          </a:xfrm>
          <a:prstGeom prst="rect">
            <a:avLst/>
          </a:prstGeom>
        </p:spPr>
        <p:txBody>
          <a:bodyPr vert="horz" lIns="91569" tIns="45784" rIns="91569" bIns="45784" rtlCol="0"/>
          <a:lstStyle>
            <a:lvl1pPr algn="r">
              <a:defRPr sz="1200"/>
            </a:lvl1pPr>
          </a:lstStyle>
          <a:p>
            <a:fld id="{9A83A4C1-088C-A248-B80A-5508C8B837A3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43980" cy="465773"/>
          </a:xfrm>
          <a:prstGeom prst="rect">
            <a:avLst/>
          </a:prstGeom>
        </p:spPr>
        <p:txBody>
          <a:bodyPr vert="horz" lIns="91569" tIns="45784" rIns="91569" bIns="457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2" y="8841738"/>
            <a:ext cx="3043980" cy="465773"/>
          </a:xfrm>
          <a:prstGeom prst="rect">
            <a:avLst/>
          </a:prstGeom>
        </p:spPr>
        <p:txBody>
          <a:bodyPr vert="horz" lIns="91569" tIns="45784" rIns="91569" bIns="45784" rtlCol="0" anchor="b"/>
          <a:lstStyle>
            <a:lvl1pPr algn="r">
              <a:defRPr sz="1200"/>
            </a:lvl1pPr>
          </a:lstStyle>
          <a:p>
            <a:fld id="{B8157999-7459-1F4D-82FB-2A16485CE9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62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9" tIns="46655" rIns="93309" bIns="466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09" tIns="46655" rIns="93309" bIns="46655" rtlCol="0"/>
          <a:lstStyle>
            <a:lvl1pPr algn="r">
              <a:defRPr sz="1200"/>
            </a:lvl1pPr>
          </a:lstStyle>
          <a:p>
            <a:fld id="{A1571B07-21BC-4F69-9543-C73B555573C8}" type="datetimeFigureOut">
              <a:rPr lang="en-US" smtClean="0"/>
              <a:t>1/30/2018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9" tIns="46655" rIns="93309" bIns="4665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09" tIns="46655" rIns="93309" bIns="4665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09" tIns="46655" rIns="93309" bIns="466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09" tIns="46655" rIns="93309" bIns="46655" rtlCol="0" anchor="b"/>
          <a:lstStyle>
            <a:lvl1pPr algn="r">
              <a:defRPr sz="1200"/>
            </a:lvl1pPr>
          </a:lstStyle>
          <a:p>
            <a:fld id="{43C82D10-BDA6-45AE-9BC8-77CC6BDA97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3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82D10-BDA6-45AE-9BC8-77CC6BDA972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1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5FD85-6BBE-4326-AD9C-FCFF175A5BC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91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82D10-BDA6-45AE-9BC8-77CC6BDA972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9pPr>
          </a:lstStyle>
          <a:p>
            <a:fld id="{6D9ED728-655A-4AF4-8D1F-FC285A786A07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66469-F530-4262-92F2-4BDCF1E693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78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82D10-BDA6-45AE-9BC8-77CC6BDA972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715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82D10-BDA6-45AE-9BC8-77CC6BDA972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42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1200"/>
              </a:spcAft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82D10-BDA6-45AE-9BC8-77CC6BDA97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0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82D10-BDA6-45AE-9BC8-77CC6BDA972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8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258" y="0"/>
            <a:ext cx="6833541" cy="968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1763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1763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AFC2DC-C1A4-4210-982C-678E8F72048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6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387985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" y="188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9" descr="COASeal_4C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451850" y="6208713"/>
            <a:ext cx="61753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455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251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825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2515"/>
            <a:ext cx="2133600" cy="365125"/>
          </a:xfrm>
          <a:prstGeom prst="rect">
            <a:avLst/>
          </a:prstGeom>
        </p:spPr>
        <p:txBody>
          <a:bodyPr/>
          <a:lstStyle/>
          <a:p>
            <a:fld id="{94B419B7-A1E1-E14E-836A-C6300C68A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9778" y="0"/>
            <a:ext cx="6937022" cy="98777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9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49875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6205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91661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251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825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2515"/>
            <a:ext cx="2133600" cy="365125"/>
          </a:xfrm>
          <a:prstGeom prst="rect">
            <a:avLst/>
          </a:prstGeom>
        </p:spPr>
        <p:txBody>
          <a:bodyPr/>
          <a:lstStyle/>
          <a:p>
            <a:fld id="{94B419B7-A1E1-E14E-836A-C6300C68A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749778" y="0"/>
            <a:ext cx="6937022" cy="987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Click to edit Master title style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6361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406" y="0"/>
            <a:ext cx="6899393" cy="98777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251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25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2515"/>
            <a:ext cx="2133600" cy="365125"/>
          </a:xfrm>
          <a:prstGeom prst="rect">
            <a:avLst/>
          </a:prstGeom>
        </p:spPr>
        <p:txBody>
          <a:bodyPr/>
          <a:lstStyle/>
          <a:p>
            <a:fld id="{94B419B7-A1E1-E14E-836A-C6300C68A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5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88815"/>
            <a:ext cx="2057400" cy="483734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8815"/>
            <a:ext cx="6019800" cy="48373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251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25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2515"/>
            <a:ext cx="2133600" cy="365125"/>
          </a:xfrm>
          <a:prstGeom prst="rect">
            <a:avLst/>
          </a:prstGeom>
        </p:spPr>
        <p:txBody>
          <a:bodyPr/>
          <a:lstStyle/>
          <a:p>
            <a:fld id="{94B419B7-A1E1-E14E-836A-C6300C68A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787406" y="0"/>
            <a:ext cx="6899393" cy="987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Click to edit Master title style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008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592" y="0"/>
            <a:ext cx="6918207" cy="9595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817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81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817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36270-E5F2-4828-B9C9-A6DE97DC68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2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9778" y="0"/>
            <a:ext cx="6937022" cy="98777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17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81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1763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68B2A1-269C-498C-8778-E46FBD802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40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430" y="0"/>
            <a:ext cx="7772400" cy="9783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7636"/>
            <a:ext cx="6400800" cy="2821164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728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72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728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B419B7-A1E1-E14E-836A-C6300C68A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4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258" y="0"/>
            <a:ext cx="6833541" cy="968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251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25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2515"/>
            <a:ext cx="2133600" cy="365125"/>
          </a:xfrm>
          <a:prstGeom prst="rect">
            <a:avLst/>
          </a:prstGeom>
        </p:spPr>
        <p:txBody>
          <a:bodyPr/>
          <a:lstStyle/>
          <a:p>
            <a:fld id="{94B419B7-A1E1-E14E-836A-C6300C68A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092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092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0926"/>
            <a:ext cx="2133600" cy="365125"/>
          </a:xfrm>
          <a:prstGeom prst="rect">
            <a:avLst/>
          </a:prstGeom>
        </p:spPr>
        <p:txBody>
          <a:bodyPr/>
          <a:lstStyle/>
          <a:p>
            <a:fld id="{94B419B7-A1E1-E14E-836A-C6300C68A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749778" y="0"/>
            <a:ext cx="6937022" cy="987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Click to edit Master title style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752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78" y="0"/>
            <a:ext cx="6937022" cy="98777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410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41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4104"/>
            <a:ext cx="2133600" cy="365125"/>
          </a:xfrm>
          <a:prstGeom prst="rect">
            <a:avLst/>
          </a:prstGeom>
        </p:spPr>
        <p:txBody>
          <a:bodyPr/>
          <a:lstStyle/>
          <a:p>
            <a:fld id="{94B419B7-A1E1-E14E-836A-C6300C68A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0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556" y="0"/>
            <a:ext cx="6965244" cy="9595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65693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6569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65693"/>
            <a:ext cx="2133600" cy="365125"/>
          </a:xfrm>
          <a:prstGeom prst="rect">
            <a:avLst/>
          </a:prstGeom>
        </p:spPr>
        <p:txBody>
          <a:bodyPr/>
          <a:lstStyle/>
          <a:p>
            <a:fld id="{94B419B7-A1E1-E14E-836A-C6300C68A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7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592" y="0"/>
            <a:ext cx="6918207" cy="9595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8251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825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82515"/>
            <a:ext cx="2133600" cy="365125"/>
          </a:xfrm>
          <a:prstGeom prst="rect">
            <a:avLst/>
          </a:prstGeom>
        </p:spPr>
        <p:txBody>
          <a:bodyPr/>
          <a:lstStyle/>
          <a:p>
            <a:fld id="{94B419B7-A1E1-E14E-836A-C6300C68A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8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44550"/>
          </a:xfrm>
          <a:prstGeom prst="rect">
            <a:avLst/>
          </a:prstGeom>
          <a:solidFill>
            <a:srgbClr val="00539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933575" y="-41275"/>
            <a:ext cx="6753225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8" descr="AELogo_4c_WithWhiteReg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07950"/>
            <a:ext cx="1198563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494463"/>
            <a:ext cx="9144000" cy="365125"/>
          </a:xfrm>
          <a:prstGeom prst="rect">
            <a:avLst/>
          </a:prstGeom>
          <a:solidFill>
            <a:srgbClr val="057D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81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a typeface="Geneva" pitchFamily="-1" charset="-128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81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81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1F7E300-F7E7-403B-9CA0-EA71C6D5E4E5}" type="slidenum">
              <a:rPr lang="en-US">
                <a:solidFill>
                  <a:prstClr val="white"/>
                </a:solidFill>
                <a:ea typeface="Geneva" pitchFamily="-1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ea typeface="Geneva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241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89" r:id="rId3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Helvetica"/>
          <a:ea typeface="Geneva" pitchFamily="-1" charset="-128"/>
          <a:cs typeface="Geneva" pitchFamily="-1" charset="-128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-1" charset="0"/>
          <a:ea typeface="Geneva" pitchFamily="-1" charset="-128"/>
          <a:cs typeface="Geneva" pitchFamily="-1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-1" charset="0"/>
          <a:ea typeface="Geneva" pitchFamily="-1" charset="-128"/>
          <a:cs typeface="Geneva" pitchFamily="-1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-1" charset="0"/>
          <a:ea typeface="Geneva" pitchFamily="-1" charset="-128"/>
          <a:cs typeface="Geneva" pitchFamily="-1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-1" charset="0"/>
          <a:ea typeface="Geneva" pitchFamily="-1" charset="-128"/>
          <a:cs typeface="Geneva" pitchFamily="-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-1" charset="0"/>
          <a:ea typeface="Geneva" pitchFamily="-1" charset="-128"/>
          <a:cs typeface="Geneva" pitchFamily="-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-1" charset="0"/>
          <a:ea typeface="Geneva" pitchFamily="-1" charset="-128"/>
          <a:cs typeface="Geneva" pitchFamily="-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-1" charset="0"/>
          <a:ea typeface="Geneva" pitchFamily="-1" charset="-128"/>
          <a:cs typeface="Geneva" pitchFamily="-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-1" charset="0"/>
          <a:ea typeface="Geneva" pitchFamily="-1" charset="-128"/>
          <a:cs typeface="Geneva" pitchFamily="-1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Helvetica"/>
          <a:ea typeface="Geneva" pitchFamily="-1" charset="-128"/>
          <a:cs typeface="Geneva" pitchFamily="-1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Helvetica"/>
          <a:ea typeface="Geneva" pitchFamily="-1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Helvetica"/>
          <a:ea typeface="Geneva" pitchFamily="-1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"/>
          <a:ea typeface="Geneva" pitchFamily="-1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"/>
          <a:ea typeface="Geneva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44185"/>
          </a:xfrm>
          <a:prstGeom prst="rect">
            <a:avLst/>
          </a:prstGeom>
          <a:solidFill>
            <a:srgbClr val="00539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934348" y="-42054"/>
            <a:ext cx="6752452" cy="96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AELogo_4c_WithWhiteReg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457200" y="108464"/>
            <a:ext cx="1198362" cy="6936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93914"/>
            <a:ext cx="9144000" cy="365125"/>
          </a:xfrm>
          <a:prstGeom prst="rect">
            <a:avLst/>
          </a:prstGeom>
          <a:solidFill>
            <a:srgbClr val="057D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8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84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8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/>
              </a:defRPr>
            </a:lvl1pPr>
          </a:lstStyle>
          <a:p>
            <a:fld id="{94B419B7-A1E1-E14E-836A-C6300C68A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6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l.popham@austinenergy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314624" y="1812925"/>
            <a:ext cx="40386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Geneva"/>
                <a:cs typeface="Geneva"/>
              </a:defRPr>
            </a:lvl9pPr>
          </a:lstStyle>
          <a:p>
            <a:pPr lvl="0" algn="ctr" defTabSz="457200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3600" b="1" dirty="0" smtClean="0">
                <a:solidFill>
                  <a:srgbClr val="01277E"/>
                </a:solidFill>
              </a:rPr>
              <a:t>ERCOT: EVs and Infrastructure</a:t>
            </a:r>
            <a:endParaRPr lang="en-US" altLang="en-US" sz="2000" dirty="0">
              <a:solidFill>
                <a:srgbClr val="01277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3886200"/>
            <a:ext cx="4572000" cy="19774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277E"/>
                </a:solidFill>
                <a:effectLst/>
                <a:uLnTx/>
                <a:uFillTx/>
                <a:latin typeface="Helvetica" pitchFamily="34" charset="0"/>
              </a:rPr>
              <a:t>Karl Popham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srgbClr val="01277E"/>
              </a:solidFill>
              <a:effectLst/>
              <a:uLnTx/>
              <a:uFillTx/>
              <a:latin typeface="Helvetica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277E"/>
                </a:solidFill>
                <a:effectLst/>
                <a:uLnTx/>
                <a:uFillTx/>
                <a:latin typeface="Helvetica" pitchFamily="34" charset="0"/>
              </a:rPr>
              <a:t>Electric Vehicles &amp; Emerging Technologies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750" dirty="0" smtClean="0">
                <a:solidFill>
                  <a:srgbClr val="01277E"/>
                </a:solidFill>
                <a:latin typeface="Helvetica" pitchFamily="34" charset="0"/>
              </a:rPr>
              <a:t>Austin Energy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itchFamily="34" charset="0"/>
                <a:hlinkClick r:id="rId3"/>
              </a:rPr>
              <a:t>Karl.popham</a:t>
            </a:r>
            <a:r>
              <a:rPr lang="en-US" sz="1750" dirty="0" smtClean="0">
                <a:solidFill>
                  <a:srgbClr val="00B0F0"/>
                </a:solidFill>
                <a:latin typeface="Helvetica" pitchFamily="34" charset="0"/>
                <a:hlinkClick r:id="rId3"/>
              </a:rPr>
              <a:t>@austinenergy.com</a:t>
            </a:r>
            <a:endParaRPr lang="en-US" sz="1750" dirty="0" smtClean="0">
              <a:solidFill>
                <a:srgbClr val="00B0F0"/>
              </a:solidFill>
              <a:latin typeface="Helvetica" pitchFamily="34" charset="0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50" dirty="0" smtClean="0">
              <a:solidFill>
                <a:srgbClr val="01277E"/>
              </a:solidFill>
              <a:latin typeface="Helvetica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750" dirty="0" smtClean="0">
              <a:solidFill>
                <a:srgbClr val="01277E"/>
              </a:solidFill>
              <a:latin typeface="Helvetica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750" dirty="0" smtClean="0">
                <a:solidFill>
                  <a:srgbClr val="01277E"/>
                </a:solidFill>
                <a:latin typeface="Helvetica" pitchFamily="34" charset="0"/>
              </a:rPr>
              <a:t>January 30</a:t>
            </a:r>
            <a:r>
              <a:rPr lang="en-US" sz="1750" baseline="30000" dirty="0" smtClean="0">
                <a:solidFill>
                  <a:srgbClr val="01277E"/>
                </a:solidFill>
                <a:latin typeface="Helvetica" pitchFamily="34" charset="0"/>
              </a:rPr>
              <a:t>th</a:t>
            </a:r>
            <a:r>
              <a:rPr lang="en-US" sz="1750" dirty="0" smtClean="0">
                <a:solidFill>
                  <a:srgbClr val="01277E"/>
                </a:solidFill>
                <a:latin typeface="Helvetica" pitchFamily="34" charset="0"/>
              </a:rPr>
              <a:t>, 2018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srgbClr val="01277E"/>
              </a:solidFill>
              <a:effectLst/>
              <a:uLnTx/>
              <a:uFillTx/>
              <a:latin typeface="Helvetic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297" r="7504"/>
          <a:stretch/>
        </p:blipFill>
        <p:spPr>
          <a:xfrm>
            <a:off x="1" y="838200"/>
            <a:ext cx="4114800" cy="55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FC2DC-C1A4-4210-982C-678E8F7204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52600" y="49798"/>
            <a:ext cx="82296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Helvetica"/>
                <a:ea typeface="Geneva" pitchFamily="-1" charset="-128"/>
                <a:cs typeface="Geneva" pitchFamily="-1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9pPr>
          </a:lstStyle>
          <a:p>
            <a:pPr>
              <a:defRPr/>
            </a:pPr>
            <a:r>
              <a:rPr lang="en-US" dirty="0" smtClean="0">
                <a:latin typeface="Helvetica" pitchFamily="34" charset="0"/>
                <a:ea typeface="ＭＳ Ｐゴシック" charset="-128"/>
                <a:cs typeface="Helvetica" pitchFamily="34" charset="0"/>
              </a:rPr>
              <a:t>EV Program Metrics (Austin)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600" y="1371600"/>
            <a:ext cx="4495800" cy="4114800"/>
            <a:chOff x="381000" y="1143000"/>
            <a:chExt cx="4038600" cy="25716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143000"/>
              <a:ext cx="4038600" cy="257166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231460" y="1205828"/>
              <a:ext cx="99309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tx2"/>
                  </a:solidFill>
                </a:rPr>
                <a:t>(Cumulative)</a:t>
              </a:r>
              <a:endParaRPr lang="en-US" sz="105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96813" y="1371600"/>
            <a:ext cx="4567507" cy="4031143"/>
            <a:chOff x="4495800" y="990600"/>
            <a:chExt cx="3576907" cy="27683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5800" y="990600"/>
              <a:ext cx="3576907" cy="276832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29039" y="1230696"/>
              <a:ext cx="902812" cy="337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tx2"/>
                  </a:solidFill>
                </a:rPr>
                <a:t>(Cumulative)</a:t>
              </a:r>
              <a:endParaRPr lang="en-US" sz="105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97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3684"/>
          <a:stretch/>
        </p:blipFill>
        <p:spPr>
          <a:xfrm>
            <a:off x="914400" y="1752600"/>
            <a:ext cx="7315200" cy="466597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752600" y="-53975"/>
            <a:ext cx="6834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Helvetica"/>
                <a:ea typeface="Geneva" pitchFamily="-1" charset="-128"/>
                <a:cs typeface="Geneva" pitchFamily="-1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9pPr>
          </a:lstStyle>
          <a:p>
            <a:r>
              <a:rPr lang="en-US" altLang="en-US" dirty="0" smtClean="0">
                <a:latin typeface="Helvetica" pitchFamily="34" charset="0"/>
                <a:ea typeface="Geneva"/>
                <a:cs typeface="Geneva"/>
              </a:rPr>
              <a:t>Batteries getting bigger | 60-80kWh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914400"/>
            <a:ext cx="7315200" cy="600757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Geneva" pitchFamily="-1" charset="-128"/>
                <a:cs typeface="Geneva" pitchFamily="-1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Geneva" pitchFamily="-1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Geneva" pitchFamily="-1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Geneva" pitchFamily="-1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Geneva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dirty="0" smtClean="0">
                <a:latin typeface="Helvetica" pitchFamily="34" charset="0"/>
                <a:ea typeface="Geneva"/>
                <a:cs typeface="Geneva"/>
              </a:rPr>
              <a:t>With increased range, one EV is moving to 10x the capacity of a single residential storage system.</a:t>
            </a:r>
            <a:endParaRPr lang="en-US" altLang="en-US" sz="2000" b="1" dirty="0" smtClean="0">
              <a:latin typeface="Helvetica" pitchFamily="34" charset="0"/>
              <a:ea typeface="Geneva"/>
              <a:cs typeface="Geneva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81763"/>
            <a:ext cx="2133600" cy="365125"/>
          </a:xfrm>
        </p:spPr>
        <p:txBody>
          <a:bodyPr/>
          <a:lstStyle/>
          <a:p>
            <a:fld id="{13BDEAA3-27B3-4619-B942-A036F3C16ACA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 rot="17967606">
            <a:off x="1835426" y="3947089"/>
            <a:ext cx="1095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Range in Miles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852613" y="98425"/>
            <a:ext cx="683418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8435" name="Title 1"/>
          <p:cNvSpPr txBox="1">
            <a:spLocks/>
          </p:cNvSpPr>
          <p:nvPr/>
        </p:nvSpPr>
        <p:spPr bwMode="auto">
          <a:xfrm>
            <a:off x="1690739" y="117475"/>
            <a:ext cx="7508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Public Charging &amp; Rebates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9pPr>
          </a:lstStyle>
          <a:p>
            <a:fld id="{E3F3485F-44B4-41CD-B82D-037152EB1799}" type="slidenum">
              <a:rPr lang="en-US" altLang="en-US">
                <a:solidFill>
                  <a:schemeClr val="bg1"/>
                </a:solidFill>
                <a:latin typeface="Helvetica" pitchFamily="34" charset="0"/>
              </a:rPr>
              <a:pPr/>
              <a:t>4</a:t>
            </a:fld>
            <a:endParaRPr lang="en-US" altLang="en-US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r="9601"/>
          <a:stretch>
            <a:fillRect/>
          </a:stretch>
        </p:blipFill>
        <p:spPr bwMode="auto">
          <a:xfrm>
            <a:off x="3101975" y="838200"/>
            <a:ext cx="2901950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2809875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2" r="1665"/>
          <a:stretch>
            <a:fillRect/>
          </a:stretch>
        </p:blipFill>
        <p:spPr bwMode="auto">
          <a:xfrm>
            <a:off x="6286500" y="838200"/>
            <a:ext cx="29083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0" name="Group 1"/>
          <p:cNvGrpSpPr>
            <a:grpSpLocks/>
          </p:cNvGrpSpPr>
          <p:nvPr/>
        </p:nvGrpSpPr>
        <p:grpSpPr bwMode="auto">
          <a:xfrm>
            <a:off x="6361113" y="914400"/>
            <a:ext cx="2789237" cy="2679700"/>
            <a:chOff x="6360329" y="914400"/>
            <a:chExt cx="2790363" cy="2680162"/>
          </a:xfrm>
        </p:grpSpPr>
        <p:sp>
          <p:nvSpPr>
            <p:cNvPr id="18443" name="TextBox 10"/>
            <p:cNvSpPr txBox="1">
              <a:spLocks noChangeArrowheads="1"/>
            </p:cNvSpPr>
            <p:nvPr/>
          </p:nvSpPr>
          <p:spPr bwMode="auto">
            <a:xfrm>
              <a:off x="6433482" y="3132897"/>
              <a:ext cx="26440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Grande"/>
                  <a:ea typeface="Geneva"/>
                  <a:cs typeface="Geneva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Grande"/>
                  <a:ea typeface="Geneva"/>
                  <a:cs typeface="Geneva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Grande"/>
                  <a:ea typeface="Geneva"/>
                  <a:cs typeface="Geneva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Grande"/>
                  <a:ea typeface="Geneva"/>
                  <a:cs typeface="Geneva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Grande"/>
                  <a:ea typeface="Geneva"/>
                  <a:cs typeface="Geneva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/>
                  <a:ea typeface="Geneva"/>
                  <a:cs typeface="Geneva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/>
                  <a:ea typeface="Geneva"/>
                  <a:cs typeface="Geneva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/>
                  <a:ea typeface="Geneva"/>
                  <a:cs typeface="Geneva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/>
                  <a:ea typeface="Geneva"/>
                  <a:cs typeface="Geneva"/>
                </a:defRPr>
              </a:lvl9pPr>
            </a:lstStyle>
            <a:p>
              <a:r>
                <a:rPr lang="en-US" altLang="en-US" sz="2400">
                  <a:solidFill>
                    <a:schemeClr val="bg1"/>
                  </a:solidFill>
                  <a:latin typeface="Helvetica" pitchFamily="34" charset="0"/>
                </a:rPr>
                <a:t>100% Texas Wind</a:t>
              </a:r>
            </a:p>
          </p:txBody>
        </p:sp>
        <p:sp>
          <p:nvSpPr>
            <p:cNvPr id="18444" name="TextBox 11"/>
            <p:cNvSpPr txBox="1">
              <a:spLocks noChangeArrowheads="1"/>
            </p:cNvSpPr>
            <p:nvPr/>
          </p:nvSpPr>
          <p:spPr bwMode="auto">
            <a:xfrm>
              <a:off x="6360329" y="914400"/>
              <a:ext cx="2790363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Grande"/>
                  <a:ea typeface="Geneva"/>
                  <a:cs typeface="Geneva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Grande"/>
                  <a:ea typeface="Geneva"/>
                  <a:cs typeface="Geneva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Grande"/>
                  <a:ea typeface="Geneva"/>
                  <a:cs typeface="Geneva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Grande"/>
                  <a:ea typeface="Geneva"/>
                  <a:cs typeface="Geneva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Grande"/>
                  <a:ea typeface="Geneva"/>
                  <a:cs typeface="Geneva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/>
                  <a:ea typeface="Geneva"/>
                  <a:cs typeface="Geneva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/>
                  <a:ea typeface="Geneva"/>
                  <a:cs typeface="Geneva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/>
                  <a:ea typeface="Geneva"/>
                  <a:cs typeface="Geneva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/>
                  <a:ea typeface="Geneva"/>
                  <a:cs typeface="Geneva"/>
                </a:defRPr>
              </a:lvl9pPr>
            </a:lstStyle>
            <a:p>
              <a:pPr algn="ctr"/>
              <a:r>
                <a:rPr lang="en-US" altLang="en-US" sz="4000" dirty="0">
                  <a:solidFill>
                    <a:schemeClr val="bg1"/>
                  </a:solidFill>
                  <a:latin typeface="Helvetica" pitchFamily="34" charset="0"/>
                </a:rPr>
                <a:t>$4.17/</a:t>
              </a:r>
              <a:r>
                <a:rPr lang="en-US" altLang="en-US" sz="4000" dirty="0" err="1">
                  <a:solidFill>
                    <a:schemeClr val="bg1"/>
                  </a:solidFill>
                  <a:latin typeface="Helvetica" pitchFamily="34" charset="0"/>
                </a:rPr>
                <a:t>mo</a:t>
              </a:r>
              <a:r>
                <a:rPr lang="en-US" altLang="en-US" sz="4000" dirty="0">
                  <a:solidFill>
                    <a:schemeClr val="bg1"/>
                  </a:solidFill>
                  <a:latin typeface="Helvetica" pitchFamily="34" charset="0"/>
                </a:rPr>
                <a:t> or </a:t>
              </a:r>
            </a:p>
            <a:p>
              <a:pPr algn="ctr"/>
              <a:r>
                <a:rPr lang="en-US" altLang="en-US" sz="4000" dirty="0">
                  <a:solidFill>
                    <a:schemeClr val="bg1"/>
                  </a:solidFill>
                  <a:latin typeface="Helvetica" pitchFamily="34" charset="0"/>
                </a:rPr>
                <a:t>$2.00/</a:t>
              </a:r>
              <a:r>
                <a:rPr lang="en-US" altLang="en-US" sz="4000" dirty="0" err="1">
                  <a:solidFill>
                    <a:schemeClr val="bg1"/>
                  </a:solidFill>
                  <a:latin typeface="Helvetica" pitchFamily="34" charset="0"/>
                </a:rPr>
                <a:t>hr</a:t>
              </a:r>
              <a:endParaRPr lang="en-US" altLang="en-US" sz="4000" dirty="0">
                <a:solidFill>
                  <a:schemeClr val="bg1"/>
                </a:solidFill>
                <a:latin typeface="Helvetica" pitchFamily="34" charset="0"/>
              </a:endParaRPr>
            </a:p>
            <a:p>
              <a:endParaRPr lang="en-US" altLang="en-US" sz="40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444500" y="2980094"/>
              <a:ext cx="262202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1" name="TextBox 13"/>
          <p:cNvSpPr txBox="1">
            <a:spLocks noChangeArrowheads="1"/>
          </p:cNvSpPr>
          <p:nvPr/>
        </p:nvSpPr>
        <p:spPr bwMode="auto">
          <a:xfrm>
            <a:off x="685800" y="914400"/>
            <a:ext cx="27336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  <a:latin typeface="Helvetica" pitchFamily="34" charset="0"/>
              </a:rPr>
              <a:t>600+ </a:t>
            </a:r>
          </a:p>
          <a:p>
            <a:pPr algn="ctr"/>
            <a:r>
              <a:rPr lang="en-US" altLang="en-US" sz="4000" dirty="0">
                <a:solidFill>
                  <a:schemeClr val="bg1"/>
                </a:solidFill>
                <a:latin typeface="Helvetica" pitchFamily="34" charset="0"/>
              </a:rPr>
              <a:t>Ports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95338"/>
            <a:ext cx="9156700" cy="46037"/>
          </a:xfrm>
          <a:prstGeom prst="rect">
            <a:avLst/>
          </a:prstGeom>
          <a:solidFill>
            <a:srgbClr val="0053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4C131-E7D3-47BF-8F71-D1F0BABCB4A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" y="962408"/>
            <a:ext cx="4219575" cy="551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543800" cy="801968"/>
          </a:xfrm>
        </p:spPr>
        <p:txBody>
          <a:bodyPr/>
          <a:lstStyle/>
          <a:p>
            <a:r>
              <a:rPr lang="en-US" dirty="0" smtClean="0"/>
              <a:t>Marketing</a:t>
            </a:r>
            <a:r>
              <a:rPr lang="en-US" dirty="0"/>
              <a:t> </a:t>
            </a:r>
            <a:r>
              <a:rPr lang="en-US" dirty="0" smtClean="0"/>
              <a:t>&amp; Outreach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927115"/>
            <a:ext cx="3763083" cy="5486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038599" y="1724450"/>
            <a:ext cx="1103905" cy="1552150"/>
            <a:chOff x="-1967183" y="3048587"/>
            <a:chExt cx="1103905" cy="15521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967183" y="3324847"/>
              <a:ext cx="1103905" cy="127589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-1967183" y="3048587"/>
              <a:ext cx="1103905" cy="2762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dirty="0" smtClean="0">
                  <a:solidFill>
                    <a:schemeClr val="bg1"/>
                  </a:solidFill>
                </a:rPr>
                <a:t> Place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86200" y="3466595"/>
            <a:ext cx="1404937" cy="1117606"/>
            <a:chOff x="-3810000" y="3200400"/>
            <a:chExt cx="1404937" cy="111760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810000" y="3527504"/>
              <a:ext cx="1404937" cy="790502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-3810000" y="3200400"/>
              <a:ext cx="1404937" cy="32710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Winner</a:t>
              </a:r>
              <a:endParaRPr lang="en-US" dirty="0"/>
            </a:p>
          </p:txBody>
        </p:sp>
      </p:grpSp>
      <p:pic>
        <p:nvPicPr>
          <p:cNvPr id="20" name="759F1E1C-0790-49E6-B368-CE4B22FD5160" descr="BC120C0C-027C-4AC6-861E-FFDB95F700A3@attloc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785" y="4734205"/>
            <a:ext cx="1133195" cy="113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2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258" y="-76200"/>
            <a:ext cx="7214542" cy="968963"/>
          </a:xfrm>
        </p:spPr>
        <p:txBody>
          <a:bodyPr>
            <a:normAutofit/>
          </a:bodyPr>
          <a:lstStyle/>
          <a:p>
            <a:r>
              <a:rPr lang="en-US" dirty="0" smtClean="0"/>
              <a:t>Fleet, Low-Income, TOU Rates</a:t>
            </a:r>
            <a:endParaRPr lang="en-US" dirty="0"/>
          </a:p>
        </p:txBody>
      </p:sp>
      <p:pic>
        <p:nvPicPr>
          <p:cNvPr id="5" name="Picture 3" descr="H:\Emerging Transportations Technologies\Marketing-Outreach-Communication\Photos\Professional-Photos (low resolution)\KDavisAustinEnergy7541.jpg"/>
          <p:cNvPicPr>
            <a:picLocks noChangeAspect="1" noChangeArrowheads="1"/>
          </p:cNvPicPr>
          <p:nvPr/>
        </p:nvPicPr>
        <p:blipFill rotWithShape="1">
          <a:blip r:embed="rId3"/>
          <a:srcRect l="21627" t="5566" r="44869" b="6551"/>
          <a:stretch/>
        </p:blipFill>
        <p:spPr bwMode="auto">
          <a:xfrm>
            <a:off x="14833" y="892763"/>
            <a:ext cx="2971800" cy="556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r="8599" b="216"/>
          <a:stretch/>
        </p:blipFill>
        <p:spPr>
          <a:xfrm>
            <a:off x="2971800" y="871106"/>
            <a:ext cx="3576226" cy="5566716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81763"/>
            <a:ext cx="2133600" cy="365125"/>
          </a:xfrm>
        </p:spPr>
        <p:txBody>
          <a:bodyPr/>
          <a:lstStyle/>
          <a:p>
            <a:pPr>
              <a:defRPr/>
            </a:pPr>
            <a:fld id="{37E4C131-E7D3-47BF-8F71-D1F0BABCB4A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9" r="7567"/>
          <a:stretch/>
        </p:blipFill>
        <p:spPr bwMode="auto">
          <a:xfrm>
            <a:off x="6477000" y="838200"/>
            <a:ext cx="2667000" cy="559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5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9459" y="97837"/>
            <a:ext cx="6833541" cy="968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Helvetica"/>
                <a:ea typeface="Geneva" pitchFamily="-1" charset="-128"/>
                <a:cs typeface="Geneva" pitchFamily="-1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9pPr>
          </a:lstStyle>
          <a:p>
            <a:r>
              <a:rPr lang="en-US" dirty="0" smtClean="0"/>
              <a:t>Shared &amp; Electric Transit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97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333381" y="2971800"/>
            <a:ext cx="6461882" cy="838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Geneva" pitchFamily="-1" charset="-128"/>
                <a:cs typeface="Geneva" pitchFamily="-1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Geneva" pitchFamily="-1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Geneva" pitchFamily="-1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Geneva" pitchFamily="-1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Geneva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Helvetica" pitchFamily="34" charset="0"/>
                <a:ea typeface="Geneva"/>
                <a:cs typeface="Geneva"/>
              </a:rPr>
              <a:t>Austin Energy is working with CapMetro to design a </a:t>
            </a:r>
            <a:r>
              <a:rPr lang="en-US" altLang="en-US" sz="2000" b="1" dirty="0" smtClean="0">
                <a:solidFill>
                  <a:schemeClr val="bg1"/>
                </a:solidFill>
                <a:latin typeface="Helvetica" pitchFamily="34" charset="0"/>
                <a:ea typeface="Geneva"/>
                <a:cs typeface="Geneva"/>
              </a:rPr>
              <a:t>3MW </a:t>
            </a:r>
            <a:r>
              <a:rPr lang="en-US" altLang="en-US" sz="2000" b="1" dirty="0" err="1" smtClean="0">
                <a:solidFill>
                  <a:schemeClr val="bg1"/>
                </a:solidFill>
                <a:latin typeface="Helvetica" pitchFamily="34" charset="0"/>
                <a:ea typeface="Geneva"/>
                <a:cs typeface="Geneva"/>
              </a:rPr>
              <a:t>eBus</a:t>
            </a:r>
            <a:r>
              <a:rPr lang="en-US" altLang="en-US" sz="2000" b="1" dirty="0" smtClean="0">
                <a:solidFill>
                  <a:schemeClr val="bg1"/>
                </a:solidFill>
                <a:latin typeface="Helvetica" pitchFamily="34" charset="0"/>
                <a:ea typeface="Geneva"/>
                <a:cs typeface="Geneva"/>
              </a:rPr>
              <a:t> fueling center</a:t>
            </a:r>
            <a:r>
              <a:rPr lang="en-US" altLang="en-US" sz="2000" dirty="0" smtClean="0">
                <a:solidFill>
                  <a:schemeClr val="bg1"/>
                </a:solidFill>
                <a:latin typeface="Helvetica" pitchFamily="34" charset="0"/>
                <a:ea typeface="Geneva"/>
                <a:cs typeface="Geneva"/>
              </a:rPr>
              <a:t> in North Austin as they seek to deploy 30 electric buses by 2020</a:t>
            </a:r>
            <a:r>
              <a:rPr lang="en-US" altLang="en-US" sz="2400" dirty="0" smtClean="0">
                <a:solidFill>
                  <a:schemeClr val="bg1"/>
                </a:solidFill>
                <a:latin typeface="Helvetica" pitchFamily="34" charset="0"/>
                <a:ea typeface="Geneva"/>
                <a:cs typeface="Geneva"/>
              </a:rPr>
              <a:t>. </a:t>
            </a:r>
            <a:endParaRPr lang="en-US" altLang="en-US" sz="2400" b="1" dirty="0" smtClean="0">
              <a:solidFill>
                <a:schemeClr val="bg1"/>
              </a:solidFill>
              <a:latin typeface="Helvetica" pitchFamily="34" charset="0"/>
              <a:ea typeface="Geneva"/>
              <a:cs typeface="Geneva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81763"/>
            <a:ext cx="2133600" cy="365125"/>
          </a:xfrm>
        </p:spPr>
        <p:txBody>
          <a:bodyPr/>
          <a:lstStyle/>
          <a:p>
            <a:pPr>
              <a:defRPr/>
            </a:pPr>
            <a:fld id="{37E4C131-E7D3-47BF-8F71-D1F0BABCB4A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0"/>
          <a:stretch/>
        </p:blipFill>
        <p:spPr>
          <a:xfrm>
            <a:off x="57150" y="990600"/>
            <a:ext cx="6831013" cy="5438775"/>
          </a:xfrm>
          <a:prstGeom prst="rect">
            <a:avLst/>
          </a:prstGeom>
        </p:spPr>
      </p:pic>
      <p:sp>
        <p:nvSpPr>
          <p:cNvPr id="45058" name="Title 12"/>
          <p:cNvSpPr>
            <a:spLocks noGrp="1"/>
          </p:cNvSpPr>
          <p:nvPr>
            <p:ph type="title"/>
          </p:nvPr>
        </p:nvSpPr>
        <p:spPr>
          <a:xfrm>
            <a:off x="1768475" y="-76201"/>
            <a:ext cx="7527925" cy="990601"/>
          </a:xfrm>
        </p:spPr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Geneva"/>
                <a:cs typeface="Geneva"/>
              </a:rPr>
              <a:t>Holistic EV Grid 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Geneva"/>
                <a:cs typeface="Geneva"/>
              </a:rPr>
              <a:t>Integration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Geneva"/>
              <a:cs typeface="Geneva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38938" y="1528763"/>
            <a:ext cx="2306637" cy="7143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Helvetica" pitchFamily="34" charset="0"/>
              </a:rPr>
              <a:t>Utility Scale Energy Storage + PV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26238" y="1535113"/>
            <a:ext cx="2330450" cy="7080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881188" y="2489200"/>
            <a:ext cx="1677987" cy="22844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2030413" y="4953000"/>
            <a:ext cx="2054225" cy="13096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4114800" y="4953000"/>
            <a:ext cx="2773363" cy="1309688"/>
          </a:xfrm>
          <a:prstGeom prst="roundRect">
            <a:avLst/>
          </a:prstGeom>
          <a:noFill/>
          <a:ln w="38100">
            <a:solidFill>
              <a:srgbClr val="975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6738938" y="2425700"/>
            <a:ext cx="2306637" cy="715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Helvetica" pitchFamily="34" charset="0"/>
              </a:rPr>
              <a:t>Commercial Energy Storage + PV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726238" y="2422525"/>
            <a:ext cx="2330450" cy="708025"/>
          </a:xfrm>
          <a:prstGeom prst="roundRect">
            <a:avLst/>
          </a:prstGeom>
          <a:noFill/>
          <a:ln w="38100">
            <a:solidFill>
              <a:srgbClr val="975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9751CB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43700" y="3321050"/>
            <a:ext cx="2306638" cy="7143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Helvetica" pitchFamily="34" charset="0"/>
              </a:rPr>
              <a:t>Residential Energy Storage + PV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726238" y="3322638"/>
            <a:ext cx="2330450" cy="708025"/>
          </a:xfrm>
          <a:prstGeom prst="roundRect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2179638" y="958850"/>
            <a:ext cx="4351337" cy="1411288"/>
          </a:xfrm>
          <a:prstGeom prst="roundRect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82550" y="2008188"/>
            <a:ext cx="1497013" cy="313372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073" name="TextBox 21"/>
          <p:cNvSpPr txBox="1">
            <a:spLocks noChangeArrowheads="1"/>
          </p:cNvSpPr>
          <p:nvPr/>
        </p:nvSpPr>
        <p:spPr bwMode="auto">
          <a:xfrm>
            <a:off x="7316788" y="6151563"/>
            <a:ext cx="9540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Illustrative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43700" y="4214813"/>
            <a:ext cx="2306638" cy="7159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Helvetica" pitchFamily="34" charset="0"/>
              </a:rPr>
              <a:t>DER Management Platform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726238" y="4217988"/>
            <a:ext cx="2330450" cy="70802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8251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CA29D46-1754-476E-95C5-B569A6874147}" type="slidenum">
              <a:rPr lang="en-US" altLang="en-US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1" y="1528763"/>
            <a:ext cx="762000" cy="781050"/>
          </a:xfrm>
          <a:prstGeom prst="rect">
            <a:avLst/>
          </a:prstGeom>
          <a:noFill/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4831"/>
          <a:stretch/>
        </p:blipFill>
        <p:spPr>
          <a:xfrm>
            <a:off x="1170072" y="5100504"/>
            <a:ext cx="3296725" cy="1360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226" y="914400"/>
            <a:ext cx="3657600" cy="2730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740176"/>
            <a:ext cx="3647626" cy="2720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b="2393"/>
          <a:stretch/>
        </p:blipFill>
        <p:spPr>
          <a:xfrm>
            <a:off x="1170071" y="914400"/>
            <a:ext cx="3296725" cy="3927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4822844"/>
            <a:ext cx="3269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Helvetica" pitchFamily="34" charset="0"/>
              </a:rPr>
              <a:t>austintexas.gov/</a:t>
            </a:r>
            <a:r>
              <a:rPr lang="en-US" sz="1400" dirty="0" err="1" smtClean="0">
                <a:solidFill>
                  <a:srgbClr val="000000"/>
                </a:solidFill>
                <a:latin typeface="Helvetica" pitchFamily="34" charset="0"/>
              </a:rPr>
              <a:t>smartmobilityroadmap</a:t>
            </a:r>
            <a:endParaRPr lang="en-US" sz="1400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152400"/>
            <a:ext cx="6833541" cy="968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Helvetica"/>
                <a:ea typeface="Geneva" pitchFamily="-1" charset="-128"/>
                <a:cs typeface="Geneva" pitchFamily="-1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-1" charset="0"/>
                <a:ea typeface="Geneva" pitchFamily="-1" charset="-128"/>
                <a:cs typeface="Geneva" pitchFamily="-1" charset="-128"/>
              </a:defRPr>
            </a:lvl9pPr>
          </a:lstStyle>
          <a:p>
            <a:r>
              <a:rPr lang="en-US" dirty="0" smtClean="0"/>
              <a:t>Shared, Electric &amp; Autonomous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81763"/>
            <a:ext cx="2133600" cy="365125"/>
          </a:xfrm>
        </p:spPr>
        <p:txBody>
          <a:bodyPr/>
          <a:lstStyle/>
          <a:p>
            <a:pPr>
              <a:defRPr/>
            </a:pPr>
            <a:fld id="{37E4C131-E7D3-47BF-8F71-D1F0BABCB4A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AECorpSlide0314">
  <a:themeElements>
    <a:clrScheme name="Custom 24">
      <a:dk1>
        <a:srgbClr val="01277E"/>
      </a:dk1>
      <a:lt1>
        <a:sysClr val="window" lastClr="FFFFFF"/>
      </a:lt1>
      <a:dk2>
        <a:srgbClr val="000000"/>
      </a:dk2>
      <a:lt2>
        <a:srgbClr val="EEECE1"/>
      </a:lt2>
      <a:accent1>
        <a:srgbClr val="4F81BD"/>
      </a:accent1>
      <a:accent2>
        <a:srgbClr val="3D60BA"/>
      </a:accent2>
      <a:accent3>
        <a:srgbClr val="9BBB59"/>
      </a:accent3>
      <a:accent4>
        <a:srgbClr val="EFFFFB"/>
      </a:accent4>
      <a:accent5>
        <a:srgbClr val="4BACC6"/>
      </a:accent5>
      <a:accent6>
        <a:srgbClr val="306A8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eCorporatePresentationTemplate1">
  <a:themeElements>
    <a:clrScheme name="Custom 24">
      <a:dk1>
        <a:srgbClr val="01277E"/>
      </a:dk1>
      <a:lt1>
        <a:sysClr val="window" lastClr="FFFFFF"/>
      </a:lt1>
      <a:dk2>
        <a:srgbClr val="000000"/>
      </a:dk2>
      <a:lt2>
        <a:srgbClr val="EEECE1"/>
      </a:lt2>
      <a:accent1>
        <a:srgbClr val="4F81BD"/>
      </a:accent1>
      <a:accent2>
        <a:srgbClr val="3D60BA"/>
      </a:accent2>
      <a:accent3>
        <a:srgbClr val="9BBB59"/>
      </a:accent3>
      <a:accent4>
        <a:srgbClr val="EFFFFB"/>
      </a:accent4>
      <a:accent5>
        <a:srgbClr val="4BACC6"/>
      </a:accent5>
      <a:accent6>
        <a:srgbClr val="306A8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11876</TotalTime>
  <Words>164</Words>
  <Application>Microsoft Office PowerPoint</Application>
  <PresentationFormat>On-screen Show (4:3)</PresentationFormat>
  <Paragraphs>51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Geneva</vt:lpstr>
      <vt:lpstr>Helvetica</vt:lpstr>
      <vt:lpstr>Lucida Grande</vt:lpstr>
      <vt:lpstr>3_AECorpSlide0314</vt:lpstr>
      <vt:lpstr>aeCorporatePresentationTemplate1</vt:lpstr>
      <vt:lpstr>PowerPoint Presentation</vt:lpstr>
      <vt:lpstr>PowerPoint Presentation</vt:lpstr>
      <vt:lpstr>PowerPoint Presentation</vt:lpstr>
      <vt:lpstr>PowerPoint Presentation</vt:lpstr>
      <vt:lpstr>Marketing &amp; Outreach</vt:lpstr>
      <vt:lpstr>Fleet, Low-Income, TOU Rates</vt:lpstr>
      <vt:lpstr>PowerPoint Presentation</vt:lpstr>
      <vt:lpstr>Holistic EV Grid Integration</vt:lpstr>
      <vt:lpstr>PowerPoint Presentation</vt:lpstr>
    </vt:vector>
  </TitlesOfParts>
  <Company>Austin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Freberg, Cameron</dc:creator>
  <cp:lastModifiedBy>Popham, Karl</cp:lastModifiedBy>
  <cp:revision>308</cp:revision>
  <cp:lastPrinted>2017-10-03T21:31:06Z</cp:lastPrinted>
  <dcterms:created xsi:type="dcterms:W3CDTF">2016-03-01T22:43:23Z</dcterms:created>
  <dcterms:modified xsi:type="dcterms:W3CDTF">2018-01-30T14:26:16Z</dcterms:modified>
</cp:coreProperties>
</file>