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58" r:id="rId4"/>
    <p:sldId id="262" r:id="rId5"/>
    <p:sldId id="263" r:id="rId6"/>
    <p:sldId id="264" r:id="rId7"/>
    <p:sldId id="265"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58" autoAdjust="0"/>
    <p:restoredTop sz="94660"/>
  </p:normalViewPr>
  <p:slideViewPr>
    <p:cSldViewPr snapToGrid="0">
      <p:cViewPr>
        <p:scale>
          <a:sx n="101" d="100"/>
          <a:sy n="101" d="100"/>
        </p:scale>
        <p:origin x="-96" y="-46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73D0D46-40A3-4597-A497-A5F10193839D}" type="datetimeFigureOut">
              <a:rPr lang="en-US" smtClean="0"/>
              <a:t>1/29/2018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242002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3D0D46-40A3-4597-A497-A5F10193839D}" type="datetimeFigureOut">
              <a:rPr lang="en-US" smtClean="0"/>
              <a:t>1/29/2018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4822454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3D0D46-40A3-4597-A497-A5F10193839D}" type="datetimeFigureOut">
              <a:rPr lang="en-US" smtClean="0"/>
              <a:t>1/29/2018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2998236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3D0D46-40A3-4597-A497-A5F10193839D}" type="datetimeFigureOut">
              <a:rPr lang="en-US" smtClean="0"/>
              <a:t>1/29/2018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330181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73D0D46-40A3-4597-A497-A5F10193839D}" type="datetimeFigureOut">
              <a:rPr lang="en-US" smtClean="0"/>
              <a:t>1/29/2018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1851853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73D0D46-40A3-4597-A497-A5F10193839D}" type="datetimeFigureOut">
              <a:rPr lang="en-US" smtClean="0"/>
              <a:t>1/29/2018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8864321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73D0D46-40A3-4597-A497-A5F10193839D}" type="datetimeFigureOut">
              <a:rPr lang="en-US" smtClean="0"/>
              <a:t>1/29/2018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3791342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73D0D46-40A3-4597-A497-A5F10193839D}" type="datetimeFigureOut">
              <a:rPr lang="en-US" smtClean="0"/>
              <a:t>1/29/2018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8154772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3D0D46-40A3-4597-A497-A5F10193839D}" type="datetimeFigureOut">
              <a:rPr lang="en-US" smtClean="0"/>
              <a:t>1/29/2018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6210483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3D0D46-40A3-4597-A497-A5F10193839D}" type="datetimeFigureOut">
              <a:rPr lang="en-US" smtClean="0"/>
              <a:t>1/29/2018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2226504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3D0D46-40A3-4597-A497-A5F10193839D}" type="datetimeFigureOut">
              <a:rPr lang="en-US" smtClean="0"/>
              <a:t>1/29/2018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4250567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3D0D46-40A3-4597-A497-A5F10193839D}" type="datetimeFigureOut">
              <a:rPr lang="en-US" smtClean="0"/>
              <a:t>1/29/2018</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80FE78-2EBE-4BD9-AA1E-946C24E9D4C8}" type="slidenum">
              <a:rPr lang="en-US" smtClean="0"/>
              <a:t>‹#›</a:t>
            </a:fld>
            <a:endParaRPr lang="en-US" dirty="0"/>
          </a:p>
        </p:txBody>
      </p:sp>
    </p:spTree>
    <p:extLst>
      <p:ext uri="{BB962C8B-B14F-4D97-AF65-F5344CB8AC3E}">
        <p14:creationId xmlns:p14="http://schemas.microsoft.com/office/powerpoint/2010/main" val="4629677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Operations Working Group	</a:t>
            </a:r>
            <a:endParaRPr lang="en-US" dirty="0"/>
          </a:p>
        </p:txBody>
      </p:sp>
      <p:sp>
        <p:nvSpPr>
          <p:cNvPr id="3" name="Subtitle 2"/>
          <p:cNvSpPr>
            <a:spLocks noGrp="1"/>
          </p:cNvSpPr>
          <p:nvPr>
            <p:ph type="subTitle" idx="1"/>
          </p:nvPr>
        </p:nvSpPr>
        <p:spPr/>
        <p:txBody>
          <a:bodyPr/>
          <a:lstStyle/>
          <a:p>
            <a:r>
              <a:rPr lang="en-US" dirty="0" smtClean="0"/>
              <a:t>Chair- Rick Gillean</a:t>
            </a:r>
          </a:p>
          <a:p>
            <a:r>
              <a:rPr lang="en-US" dirty="0" smtClean="0"/>
              <a:t>Vice-Chair- Rickey Floyd</a:t>
            </a:r>
          </a:p>
          <a:p>
            <a:r>
              <a:rPr lang="en-US" dirty="0" smtClean="0"/>
              <a:t>02/02/2018</a:t>
            </a:r>
            <a:endParaRPr lang="en-US" dirty="0"/>
          </a:p>
        </p:txBody>
      </p:sp>
    </p:spTree>
    <p:extLst>
      <p:ext uri="{BB962C8B-B14F-4D97-AF65-F5344CB8AC3E}">
        <p14:creationId xmlns:p14="http://schemas.microsoft.com/office/powerpoint/2010/main" val="743565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b="1" dirty="0">
                <a:solidFill>
                  <a:prstClr val="black"/>
                </a:solidFill>
                <a:latin typeface="Calibri" panose="020F0502020204030204"/>
              </a:rPr>
              <a:t>SCR 793, This System Change Request (SCR) is intended to provide situational awareness of </a:t>
            </a:r>
            <a:r>
              <a:rPr lang="en-US" sz="2400" b="1" dirty="0" err="1">
                <a:solidFill>
                  <a:prstClr val="black"/>
                </a:solidFill>
                <a:latin typeface="Calibri" panose="020F0502020204030204"/>
              </a:rPr>
              <a:t>Subsynchronous</a:t>
            </a:r>
            <a:r>
              <a:rPr lang="en-US" sz="2400" b="1" dirty="0">
                <a:solidFill>
                  <a:prstClr val="black"/>
                </a:solidFill>
                <a:latin typeface="Calibri" panose="020F0502020204030204"/>
              </a:rPr>
              <a:t> Resonance (SSR) precursor conditions. </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lvl="0" indent="0">
              <a:buNone/>
            </a:pPr>
            <a:r>
              <a:rPr lang="en-US" dirty="0">
                <a:solidFill>
                  <a:prstClr val="black"/>
                </a:solidFill>
              </a:rPr>
              <a:t>OWG reached consensus to move out of OWG. </a:t>
            </a:r>
            <a:r>
              <a:rPr lang="en-US" dirty="0" smtClean="0">
                <a:solidFill>
                  <a:prstClr val="black"/>
                </a:solidFill>
              </a:rPr>
              <a:t>  </a:t>
            </a:r>
            <a:r>
              <a:rPr lang="en-US" dirty="0">
                <a:solidFill>
                  <a:prstClr val="black"/>
                </a:solidFill>
              </a:rPr>
              <a:t>Even though SCR specifically references Cross Texas, it would apply to all TDSPs. </a:t>
            </a:r>
          </a:p>
          <a:p>
            <a:pPr marL="0" indent="0">
              <a:buNone/>
            </a:pPr>
            <a:endParaRPr lang="en-US" dirty="0"/>
          </a:p>
        </p:txBody>
      </p:sp>
    </p:spTree>
    <p:extLst>
      <p:ext uri="{BB962C8B-B14F-4D97-AF65-F5344CB8AC3E}">
        <p14:creationId xmlns:p14="http://schemas.microsoft.com/office/powerpoint/2010/main" val="3948163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r>
              <a:rPr lang="en-US" sz="2200" b="1" dirty="0">
                <a:latin typeface="+mn-lt"/>
              </a:rPr>
              <a:t/>
            </a:r>
            <a:br>
              <a:rPr lang="en-US" sz="2200" b="1" dirty="0">
                <a:latin typeface="+mn-lt"/>
              </a:rPr>
            </a:br>
            <a:r>
              <a:rPr lang="en-US" sz="2400" b="1" dirty="0" smtClean="0">
                <a:latin typeface="+mn-lt"/>
              </a:rPr>
              <a:t>NPRR </a:t>
            </a:r>
            <a:r>
              <a:rPr lang="en-US" sz="2400" b="1" dirty="0">
                <a:latin typeface="+mn-lt"/>
              </a:rPr>
              <a:t>849, Clarification of the Range of Voltage Set Points at a Generation Resource’s Point of Interconnection (POI). </a:t>
            </a:r>
            <a:br>
              <a:rPr lang="en-US" sz="2400" b="1" dirty="0">
                <a:latin typeface="+mn-lt"/>
              </a:rPr>
            </a:br>
            <a:endParaRPr lang="en-US" sz="2400" b="1" dirty="0">
              <a:latin typeface="+mn-lt"/>
            </a:endParaRPr>
          </a:p>
        </p:txBody>
      </p:sp>
      <p:sp>
        <p:nvSpPr>
          <p:cNvPr id="3" name="Content Placeholder 2"/>
          <p:cNvSpPr>
            <a:spLocks noGrp="1"/>
          </p:cNvSpPr>
          <p:nvPr>
            <p:ph idx="1"/>
          </p:nvPr>
        </p:nvSpPr>
        <p:spPr/>
        <p:txBody>
          <a:bodyPr>
            <a:noAutofit/>
          </a:bodyPr>
          <a:lstStyle/>
          <a:p>
            <a:pPr marL="0" indent="0">
              <a:buNone/>
            </a:pPr>
            <a:endParaRPr lang="en-US" sz="1600" dirty="0"/>
          </a:p>
          <a:p>
            <a:pPr marL="0" indent="0">
              <a:buNone/>
            </a:pPr>
            <a:endParaRPr lang="en-US" sz="1600" dirty="0" smtClean="0"/>
          </a:p>
          <a:p>
            <a:pPr marL="0" indent="0">
              <a:buNone/>
            </a:pPr>
            <a:r>
              <a:rPr lang="en-US" sz="2000" dirty="0" smtClean="0"/>
              <a:t>Stephen </a:t>
            </a:r>
            <a:r>
              <a:rPr lang="en-US" sz="2000" dirty="0"/>
              <a:t>Solis with ERCOT reported on discussion held at last OWG meeting during which there was a call for a workshop.  Mr. Solis stated that ERCOT does not want to have a workshop arguing that it was overkill. From ERCOT’s viewpoint, they are simply minimizing the existing requirements.  However, after Walter Reid with the Wind Coalition adamantly disagreed with the changes being proposed by ERCOT, OWG members decided that a workshop was warranted.  Mr. Solis conceded to holding a workshop but ask that generators send their technical experts as opposed to their compliance personnel in order getting stuck on language.  Finally, it was agreed that a series of meetings might be necessary but that a WebEx would be the best choice to get the process started and to ensure that the right folks are involved.  </a:t>
            </a:r>
          </a:p>
          <a:p>
            <a:pPr marL="0" indent="0">
              <a:buNone/>
            </a:pPr>
            <a:endParaRPr lang="en-US" sz="2000" dirty="0"/>
          </a:p>
        </p:txBody>
      </p:sp>
    </p:spTree>
    <p:extLst>
      <p:ext uri="{BB962C8B-B14F-4D97-AF65-F5344CB8AC3E}">
        <p14:creationId xmlns:p14="http://schemas.microsoft.com/office/powerpoint/2010/main" val="26665754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r>
              <a:rPr lang="en-US" sz="2200" b="1" dirty="0" smtClean="0">
                <a:latin typeface="+mn-lt"/>
              </a:rPr>
              <a:t>NPRR </a:t>
            </a:r>
            <a:r>
              <a:rPr lang="en-US" sz="2200" b="1" dirty="0">
                <a:latin typeface="+mn-lt"/>
              </a:rPr>
              <a:t>851, Procedure for Managing Disconnections for Bidirectional Electrical Connections at Transmission Level Voltages.</a:t>
            </a:r>
          </a:p>
        </p:txBody>
      </p:sp>
      <p:sp>
        <p:nvSpPr>
          <p:cNvPr id="3" name="Content Placeholder 2"/>
          <p:cNvSpPr>
            <a:spLocks noGrp="1"/>
          </p:cNvSpPr>
          <p:nvPr>
            <p:ph idx="1"/>
          </p:nvPr>
        </p:nvSpPr>
        <p:spPr/>
        <p:txBody>
          <a:bodyPr>
            <a:noAutofit/>
          </a:bodyPr>
          <a:lstStyle/>
          <a:p>
            <a:pPr marL="0" indent="0">
              <a:buNone/>
            </a:pPr>
            <a:endParaRPr lang="en-US" sz="2200" dirty="0" smtClean="0"/>
          </a:p>
          <a:p>
            <a:pPr marL="0" indent="0">
              <a:buNone/>
            </a:pPr>
            <a:endParaRPr lang="en-US" sz="2200" dirty="0"/>
          </a:p>
          <a:p>
            <a:pPr marL="0" indent="0">
              <a:buNone/>
            </a:pPr>
            <a:r>
              <a:rPr lang="en-US" sz="2200" dirty="0" smtClean="0"/>
              <a:t>OWG tabled NPRR 851. </a:t>
            </a:r>
          </a:p>
        </p:txBody>
      </p:sp>
    </p:spTree>
    <p:extLst>
      <p:ext uri="{BB962C8B-B14F-4D97-AF65-F5344CB8AC3E}">
        <p14:creationId xmlns:p14="http://schemas.microsoft.com/office/powerpoint/2010/main" val="12095359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latin typeface="Calibri" panose="020F0502020204030204" pitchFamily="34" charset="0"/>
              </a:rPr>
              <a:t>Draft </a:t>
            </a:r>
            <a:r>
              <a:rPr lang="en-US" sz="2400" b="1" dirty="0">
                <a:latin typeface="Calibri" panose="020F0502020204030204" pitchFamily="34" charset="0"/>
              </a:rPr>
              <a:t>NOGRR Regarding the Clarification of Automatic Under-Frequency Load Shed (UFLS) Requirement. </a:t>
            </a:r>
          </a:p>
        </p:txBody>
      </p:sp>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buNone/>
            </a:pPr>
            <a:r>
              <a:rPr lang="en-US" dirty="0" smtClean="0"/>
              <a:t>OWG </a:t>
            </a:r>
            <a:r>
              <a:rPr lang="en-US" dirty="0"/>
              <a:t>reached consensus </a:t>
            </a:r>
            <a:r>
              <a:rPr lang="en-US" dirty="0" smtClean="0"/>
              <a:t>to move out of OWG. </a:t>
            </a:r>
            <a:endParaRPr lang="en-US" dirty="0"/>
          </a:p>
        </p:txBody>
      </p:sp>
    </p:spTree>
    <p:extLst>
      <p:ext uri="{BB962C8B-B14F-4D97-AF65-F5344CB8AC3E}">
        <p14:creationId xmlns:p14="http://schemas.microsoft.com/office/powerpoint/2010/main" val="31478058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200" b="1" dirty="0" smtClean="0">
                <a:latin typeface="Calibri" panose="020F0502020204030204" pitchFamily="34" charset="0"/>
              </a:rPr>
              <a:t>Southern </a:t>
            </a:r>
            <a:r>
              <a:rPr lang="en-US" sz="2200" b="1" dirty="0">
                <a:latin typeface="Calibri" panose="020F0502020204030204" pitchFamily="34" charset="0"/>
              </a:rPr>
              <a:t>Cross Transmission (SCT) Directive 9: Ancillary Services; Issues related to Most Severe Single Contingency (MSSC) and the Margin between Minimum Responsive Reserve Service (RRS) Procurement and Contingency Reserve Requirements. </a:t>
            </a:r>
          </a:p>
        </p:txBody>
      </p:sp>
      <p:sp>
        <p:nvSpPr>
          <p:cNvPr id="3" name="Content Placeholder 2"/>
          <p:cNvSpPr>
            <a:spLocks noGrp="1"/>
          </p:cNvSpPr>
          <p:nvPr>
            <p:ph idx="1"/>
          </p:nvPr>
        </p:nvSpPr>
        <p:spPr/>
        <p:txBody>
          <a:bodyPr/>
          <a:lstStyle/>
          <a:p>
            <a:pPr marL="0" indent="0">
              <a:buNone/>
            </a:pPr>
            <a:endParaRPr lang="en-US" dirty="0" smtClean="0"/>
          </a:p>
          <a:p>
            <a:pPr marL="0" indent="0">
              <a:buNone/>
            </a:pPr>
            <a:r>
              <a:rPr lang="en-US" dirty="0" smtClean="0"/>
              <a:t>OWG tabled until the next meeting.</a:t>
            </a:r>
            <a:endParaRPr lang="en-US" dirty="0"/>
          </a:p>
        </p:txBody>
      </p:sp>
    </p:spTree>
    <p:extLst>
      <p:ext uri="{BB962C8B-B14F-4D97-AF65-F5344CB8AC3E}">
        <p14:creationId xmlns:p14="http://schemas.microsoft.com/office/powerpoint/2010/main" val="7605735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Joint </a:t>
            </a:r>
            <a:r>
              <a:rPr lang="en-US" dirty="0"/>
              <a:t>Meeting of QMWG and OWG re: Generation Islanding. </a:t>
            </a:r>
          </a:p>
        </p:txBody>
      </p:sp>
      <p:sp>
        <p:nvSpPr>
          <p:cNvPr id="3" name="Content Placeholder 2"/>
          <p:cNvSpPr>
            <a:spLocks noGrp="1"/>
          </p:cNvSpPr>
          <p:nvPr>
            <p:ph idx="1"/>
          </p:nvPr>
        </p:nvSpPr>
        <p:spPr/>
        <p:txBody>
          <a:bodyPr/>
          <a:lstStyle/>
          <a:p>
            <a:pPr marL="0" indent="0">
              <a:buNone/>
            </a:pPr>
            <a:endParaRPr lang="en-US" dirty="0"/>
          </a:p>
          <a:p>
            <a:pPr marL="0" indent="0">
              <a:buNone/>
            </a:pPr>
            <a:endParaRPr lang="en-US" dirty="0" smtClean="0"/>
          </a:p>
          <a:p>
            <a:pPr marL="0" indent="0">
              <a:buNone/>
            </a:pPr>
            <a:r>
              <a:rPr lang="en-US" dirty="0" smtClean="0"/>
              <a:t>QMWG Chair Eric Goff will address  OWG at the next meeting on 01/02/18.</a:t>
            </a:r>
            <a:endParaRPr lang="en-US" dirty="0"/>
          </a:p>
        </p:txBody>
      </p:sp>
    </p:spTree>
    <p:extLst>
      <p:ext uri="{BB962C8B-B14F-4D97-AF65-F5344CB8AC3E}">
        <p14:creationId xmlns:p14="http://schemas.microsoft.com/office/powerpoint/2010/main" val="12088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430</TotalTime>
  <Words>322</Words>
  <Application>Microsoft Office PowerPoint</Application>
  <PresentationFormat>Custom</PresentationFormat>
  <Paragraphs>27</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Operations Working Group </vt:lpstr>
      <vt:lpstr>SCR 793, This System Change Request (SCR) is intended to provide situational awareness of Subsynchronous Resonance (SSR) precursor conditions. </vt:lpstr>
      <vt:lpstr> NPRR 849, Clarification of the Range of Voltage Set Points at a Generation Resource’s Point of Interconnection (POI).  </vt:lpstr>
      <vt:lpstr>NPRR 851, Procedure for Managing Disconnections for Bidirectional Electrical Connections at Transmission Level Voltages.</vt:lpstr>
      <vt:lpstr>Draft NOGRR Regarding the Clarification of Automatic Under-Frequency Load Shed (UFLS) Requirement. </vt:lpstr>
      <vt:lpstr>Southern Cross Transmission (SCT) Directive 9: Ancillary Services; Issues related to Most Severe Single Contingency (MSSC) and the Margin between Minimum Responsive Reserve Service (RRS) Procurement and Contingency Reserve Requirements. </vt:lpstr>
      <vt:lpstr>Joint Meeting of QMWG and OWG re: Generation Islanding. </vt:lpstr>
    </vt:vector>
  </TitlesOfParts>
  <Company>Garland Power &amp; Light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Operations Working Group</dc:title>
  <dc:creator>Carter, Matt</dc:creator>
  <cp:lastModifiedBy>LSP</cp:lastModifiedBy>
  <cp:revision>49</cp:revision>
  <dcterms:created xsi:type="dcterms:W3CDTF">2017-05-03T20:12:06Z</dcterms:created>
  <dcterms:modified xsi:type="dcterms:W3CDTF">2018-01-29T21:37:33Z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722B413E-14ED-44AB-BA37-C0F7103B7B0E</vt:lpwstr>
  </property>
  <property fmtid="{D5CDD505-2E9C-101B-9397-08002B2CF9AE}" pid="3" name="ArticulatePath">
    <vt:lpwstr>Presentation1</vt:lpwstr>
  </property>
</Properties>
</file>