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256" r:id="rId2"/>
    <p:sldId id="258" r:id="rId3"/>
    <p:sldId id="259" r:id="rId4"/>
    <p:sldId id="260" r:id="rId5"/>
    <p:sldId id="261" r:id="rId6"/>
    <p:sldId id="262" r:id="rId7"/>
    <p:sldId id="263" r:id="rId8"/>
  </p:sldIdLst>
  <p:sldSz cx="9144000" cy="5143500" type="screen16x9"/>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361" autoAdjust="0"/>
  </p:normalViewPr>
  <p:slideViewPr>
    <p:cSldViewPr>
      <p:cViewPr>
        <p:scale>
          <a:sx n="157" d="100"/>
          <a:sy n="157" d="100"/>
        </p:scale>
        <p:origin x="-294" y="-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a:defRPr sz="1200"/>
            </a:lvl1pPr>
          </a:lstStyle>
          <a:p>
            <a:fld id="{7A1DC30D-DF68-4CA0-9784-B2EA943F72F4}" type="datetimeFigureOut">
              <a:rPr lang="en-US" smtClean="0"/>
              <a:t>1/30/2018</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a:defRPr sz="1200"/>
            </a:lvl1pPr>
          </a:lstStyle>
          <a:p>
            <a:fld id="{7857F09D-C4E7-4501-99EB-AB1F9C657A33}" type="slidenum">
              <a:rPr lang="en-US" smtClean="0"/>
              <a:t>‹#›</a:t>
            </a:fld>
            <a:endParaRPr lang="en-US"/>
          </a:p>
        </p:txBody>
      </p:sp>
    </p:spTree>
    <p:extLst>
      <p:ext uri="{BB962C8B-B14F-4D97-AF65-F5344CB8AC3E}">
        <p14:creationId xmlns:p14="http://schemas.microsoft.com/office/powerpoint/2010/main" val="23611697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EDDCF481-E38E-49D2-ACAC-98D288518E19}" type="datetimeFigureOut">
              <a:rPr lang="en-US" smtClean="0"/>
              <a:t>1/30/2018</a:t>
            </a:fld>
            <a:endParaRPr lang="en-US" dirty="0"/>
          </a:p>
        </p:txBody>
      </p:sp>
      <p:sp>
        <p:nvSpPr>
          <p:cNvPr id="4" name="Slide Image Placeholder 3"/>
          <p:cNvSpPr>
            <a:spLocks noGrp="1" noRot="1" noChangeAspect="1"/>
          </p:cNvSpPr>
          <p:nvPr>
            <p:ph type="sldImg" idx="2"/>
          </p:nvPr>
        </p:nvSpPr>
        <p:spPr>
          <a:xfrm>
            <a:off x="407988" y="698500"/>
            <a:ext cx="6207125" cy="3490913"/>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4ED8CB40-CE69-43CD-8FD6-F447A0523DC5}" type="slidenum">
              <a:rPr lang="en-US" smtClean="0"/>
              <a:t>‹#›</a:t>
            </a:fld>
            <a:endParaRPr lang="en-US" dirty="0"/>
          </a:p>
        </p:txBody>
      </p:sp>
    </p:spTree>
    <p:extLst>
      <p:ext uri="{BB962C8B-B14F-4D97-AF65-F5344CB8AC3E}">
        <p14:creationId xmlns:p14="http://schemas.microsoft.com/office/powerpoint/2010/main" val="1648715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8CB40-CE69-43CD-8FD6-F447A0523DC5}" type="slidenum">
              <a:rPr lang="en-US" smtClean="0"/>
              <a:t>2</a:t>
            </a:fld>
            <a:endParaRPr lang="en-US" dirty="0"/>
          </a:p>
        </p:txBody>
      </p:sp>
    </p:spTree>
    <p:extLst>
      <p:ext uri="{BB962C8B-B14F-4D97-AF65-F5344CB8AC3E}">
        <p14:creationId xmlns:p14="http://schemas.microsoft.com/office/powerpoint/2010/main" val="3869825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8CB40-CE69-43CD-8FD6-F447A0523DC5}" type="slidenum">
              <a:rPr lang="en-US" smtClean="0"/>
              <a:t>3</a:t>
            </a:fld>
            <a:endParaRPr lang="en-US" dirty="0"/>
          </a:p>
        </p:txBody>
      </p:sp>
    </p:spTree>
    <p:extLst>
      <p:ext uri="{BB962C8B-B14F-4D97-AF65-F5344CB8AC3E}">
        <p14:creationId xmlns:p14="http://schemas.microsoft.com/office/powerpoint/2010/main" val="38698252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8CB40-CE69-43CD-8FD6-F447A0523DC5}" type="slidenum">
              <a:rPr lang="en-US" smtClean="0"/>
              <a:t>4</a:t>
            </a:fld>
            <a:endParaRPr lang="en-US" dirty="0"/>
          </a:p>
        </p:txBody>
      </p:sp>
    </p:spTree>
    <p:extLst>
      <p:ext uri="{BB962C8B-B14F-4D97-AF65-F5344CB8AC3E}">
        <p14:creationId xmlns:p14="http://schemas.microsoft.com/office/powerpoint/2010/main" val="38698252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8CB40-CE69-43CD-8FD6-F447A0523DC5}" type="slidenum">
              <a:rPr lang="en-US" smtClean="0"/>
              <a:t>5</a:t>
            </a:fld>
            <a:endParaRPr lang="en-US" dirty="0"/>
          </a:p>
        </p:txBody>
      </p:sp>
    </p:spTree>
    <p:extLst>
      <p:ext uri="{BB962C8B-B14F-4D97-AF65-F5344CB8AC3E}">
        <p14:creationId xmlns:p14="http://schemas.microsoft.com/office/powerpoint/2010/main" val="38698252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8CB40-CE69-43CD-8FD6-F447A0523DC5}" type="slidenum">
              <a:rPr lang="en-US" smtClean="0"/>
              <a:t>6</a:t>
            </a:fld>
            <a:endParaRPr lang="en-US" dirty="0"/>
          </a:p>
        </p:txBody>
      </p:sp>
    </p:spTree>
    <p:extLst>
      <p:ext uri="{BB962C8B-B14F-4D97-AF65-F5344CB8AC3E}">
        <p14:creationId xmlns:p14="http://schemas.microsoft.com/office/powerpoint/2010/main" val="38698252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8CB40-CE69-43CD-8FD6-F447A0523DC5}" type="slidenum">
              <a:rPr lang="en-US" smtClean="0"/>
              <a:t>7</a:t>
            </a:fld>
            <a:endParaRPr lang="en-US" dirty="0"/>
          </a:p>
        </p:txBody>
      </p:sp>
    </p:spTree>
    <p:extLst>
      <p:ext uri="{BB962C8B-B14F-4D97-AF65-F5344CB8AC3E}">
        <p14:creationId xmlns:p14="http://schemas.microsoft.com/office/powerpoint/2010/main" val="3869825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28751"/>
            <a:ext cx="7543800" cy="1945481"/>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429000"/>
            <a:ext cx="6461760" cy="8001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EBB38E7-07C3-4849-9590-CEED9993B4CB}" type="datetimeFigureOut">
              <a:rPr lang="en-US" smtClean="0"/>
              <a:t>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F85A2A-3CAD-4990-88E7-58517972F932}"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BB38E7-07C3-4849-9590-CEED9993B4CB}" type="datetimeFigureOut">
              <a:rPr lang="en-US" smtClean="0"/>
              <a:t>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F85A2A-3CAD-4990-88E7-58517972F932}"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1752600" cy="4388644"/>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BB38E7-07C3-4849-9590-CEED9993B4CB}" type="datetimeFigureOut">
              <a:rPr lang="en-US" smtClean="0"/>
              <a:t>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F85A2A-3CAD-4990-88E7-58517972F932}"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BB38E7-07C3-4849-9590-CEED9993B4CB}" type="datetimeFigureOut">
              <a:rPr lang="en-US" smtClean="0"/>
              <a:t>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F85A2A-3CAD-4990-88E7-58517972F932}"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4114800"/>
            <a:ext cx="7659687" cy="8763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4" y="2889647"/>
            <a:ext cx="6135687" cy="122515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BB38E7-07C3-4849-9590-CEED9993B4CB}" type="datetimeFigureOut">
              <a:rPr lang="en-US" smtClean="0"/>
              <a:t>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F85A2A-3CAD-4990-88E7-58517972F932}"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52144"/>
            <a:ext cx="3657600" cy="34427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152144"/>
            <a:ext cx="3657600" cy="34427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EBB38E7-07C3-4849-9590-CEED9993B4CB}" type="datetimeFigureOut">
              <a:rPr lang="en-US" smtClean="0"/>
              <a:t>1/30/2018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F85A2A-3CAD-4990-88E7-58517972F932}"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3657600" cy="47982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3657600"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151335"/>
            <a:ext cx="3657600" cy="47982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1631156"/>
            <a:ext cx="3657600"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EBB38E7-07C3-4849-9590-CEED9993B4CB}" type="datetimeFigureOut">
              <a:rPr lang="en-US" smtClean="0"/>
              <a:t>1/30/2018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BF85A2A-3CAD-4990-88E7-58517972F932}"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BB38E7-07C3-4849-9590-CEED9993B4CB}" type="datetimeFigureOut">
              <a:rPr lang="en-US" smtClean="0"/>
              <a:t>1/30/2018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BF85A2A-3CAD-4990-88E7-58517972F932}"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fld id="{BEBB38E7-07C3-4849-9590-CEED9993B4CB}" type="datetimeFigureOut">
              <a:rPr lang="en-US" smtClean="0"/>
              <a:t>1/30/2018</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7BF85A2A-3CAD-4990-88E7-58517972F932}"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4121658"/>
            <a:ext cx="7772400" cy="44577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800" y="4572000"/>
            <a:ext cx="7772401" cy="4572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BB38E7-07C3-4849-9590-CEED9993B4CB}" type="datetimeFigureOut">
              <a:rPr lang="en-US" smtClean="0"/>
              <a:t>1/30/2018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F85A2A-3CAD-4990-88E7-58517972F932}" type="slidenum">
              <a:rPr lang="en-US" smtClean="0"/>
              <a:t>‹#›</a:t>
            </a:fld>
            <a:endParaRPr lang="en-US" dirty="0"/>
          </a:p>
        </p:txBody>
      </p:sp>
      <p:sp>
        <p:nvSpPr>
          <p:cNvPr id="9" name="Content Placeholder 8"/>
          <p:cNvSpPr>
            <a:spLocks noGrp="1"/>
          </p:cNvSpPr>
          <p:nvPr>
            <p:ph sz="quarter" idx="13"/>
          </p:nvPr>
        </p:nvSpPr>
        <p:spPr>
          <a:xfrm>
            <a:off x="304800" y="285750"/>
            <a:ext cx="7772400" cy="370713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4121458"/>
            <a:ext cx="7772400" cy="445970"/>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1752" y="4572000"/>
            <a:ext cx="7772400" cy="459486"/>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BEBB38E7-07C3-4849-9590-CEED9993B4CB}" type="datetimeFigureOut">
              <a:rPr lang="en-US" smtClean="0"/>
              <a:t>1/30/2018</a:t>
            </a:fld>
            <a:endParaRPr lang="en-US" dirty="0"/>
          </a:p>
        </p:txBody>
      </p:sp>
      <p:sp>
        <p:nvSpPr>
          <p:cNvPr id="9" name="Slide Number Placeholder 8"/>
          <p:cNvSpPr>
            <a:spLocks noGrp="1"/>
          </p:cNvSpPr>
          <p:nvPr>
            <p:ph type="sldNum" sz="quarter" idx="11"/>
          </p:nvPr>
        </p:nvSpPr>
        <p:spPr/>
        <p:txBody>
          <a:bodyPr/>
          <a:lstStyle/>
          <a:p>
            <a:fld id="{7BF85A2A-3CAD-4990-88E7-58517972F932}"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7620000" cy="857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00150"/>
            <a:ext cx="7620000" cy="360045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51435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4114800"/>
            <a:ext cx="685800" cy="514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4236720"/>
            <a:ext cx="548640" cy="29718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BF85A2A-3CAD-4990-88E7-58517972F932}" type="slidenum">
              <a:rPr lang="en-US" smtClean="0"/>
              <a:t>‹#›</a:t>
            </a:fld>
            <a:endParaRPr lang="en-US" dirty="0"/>
          </a:p>
        </p:txBody>
      </p:sp>
      <p:sp>
        <p:nvSpPr>
          <p:cNvPr id="5" name="Footer Placeholder 4"/>
          <p:cNvSpPr>
            <a:spLocks noGrp="1"/>
          </p:cNvSpPr>
          <p:nvPr>
            <p:ph type="ftr" sz="quarter" idx="3"/>
          </p:nvPr>
        </p:nvSpPr>
        <p:spPr>
          <a:xfrm rot="16200000">
            <a:off x="7882821" y="2990850"/>
            <a:ext cx="177546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856152" y="1188720"/>
            <a:ext cx="1828799" cy="365760"/>
          </a:xfrm>
          <a:prstGeom prst="rect">
            <a:avLst/>
          </a:prstGeom>
        </p:spPr>
        <p:txBody>
          <a:bodyPr vert="horz" lIns="91440" tIns="45720" rIns="91440" bIns="45720" rtlCol="0" anchor="ctr"/>
          <a:lstStyle>
            <a:lvl1pPr algn="l">
              <a:defRPr sz="1200">
                <a:solidFill>
                  <a:schemeClr val="bg2"/>
                </a:solidFill>
              </a:defRPr>
            </a:lvl1pPr>
          </a:lstStyle>
          <a:p>
            <a:fld id="{BEBB38E7-07C3-4849-9590-CEED9993B4CB}" type="datetimeFigureOut">
              <a:rPr lang="en-US" smtClean="0"/>
              <a:t>1/30/2018</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cid:image002.png@01CFEEDC.D5943730"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cid:image002.png@01CFEEDC.D5943730"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cid:image002.png@01CFEEDC.D5943730"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cid:image002.png@01CFEEDC.D5943730"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cid:image002.png@01CFEEDC.D5943730"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cid:image002.png@01CFEEDC.D5943730"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cid:image002.png@01CFEEDC.D594373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NPRR 863</a:t>
            </a:r>
            <a:endParaRPr lang="en-US" dirty="0"/>
          </a:p>
        </p:txBody>
      </p:sp>
      <p:sp>
        <p:nvSpPr>
          <p:cNvPr id="3" name="Subtitle 2"/>
          <p:cNvSpPr>
            <a:spLocks noGrp="1"/>
          </p:cNvSpPr>
          <p:nvPr>
            <p:ph type="subTitle" idx="1"/>
          </p:nvPr>
        </p:nvSpPr>
        <p:spPr/>
        <p:txBody>
          <a:bodyPr/>
          <a:lstStyle/>
          <a:p>
            <a:r>
              <a:rPr lang="en-US" dirty="0" smtClean="0"/>
              <a:t>January 2018 WMS</a:t>
            </a:r>
            <a:endParaRPr lang="en-US" dirty="0"/>
          </a:p>
        </p:txBody>
      </p:sp>
      <p:pic>
        <p:nvPicPr>
          <p:cNvPr id="1026" name="Picture 1" descr="cid:image002.png@01CFEEDC.D5943730"/>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8511988" y="4182679"/>
            <a:ext cx="609600" cy="364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07471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Case</a:t>
            </a:r>
            <a:endParaRPr lang="en-US" dirty="0"/>
          </a:p>
        </p:txBody>
      </p:sp>
      <p:sp>
        <p:nvSpPr>
          <p:cNvPr id="3" name="Content Placeholder 2"/>
          <p:cNvSpPr>
            <a:spLocks noGrp="1"/>
          </p:cNvSpPr>
          <p:nvPr>
            <p:ph idx="1"/>
          </p:nvPr>
        </p:nvSpPr>
        <p:spPr/>
        <p:txBody>
          <a:bodyPr>
            <a:normAutofit/>
          </a:bodyPr>
          <a:lstStyle/>
          <a:p>
            <a:r>
              <a:rPr lang="en-US" dirty="0" smtClean="0"/>
              <a:t>Reducing barriers to entry for new participants</a:t>
            </a:r>
          </a:p>
          <a:p>
            <a:r>
              <a:rPr lang="en-US" dirty="0" smtClean="0"/>
              <a:t>Compensating Resources for a service that is required by </a:t>
            </a:r>
            <a:r>
              <a:rPr lang="en-US" dirty="0" smtClean="0"/>
              <a:t>NERC Standard </a:t>
            </a:r>
            <a:r>
              <a:rPr lang="en-US" dirty="0" smtClean="0"/>
              <a:t>but is currently provided for free</a:t>
            </a:r>
          </a:p>
          <a:p>
            <a:r>
              <a:rPr lang="en-US" dirty="0" smtClean="0"/>
              <a:t>Reduce unnecessary regulatory compliance risk</a:t>
            </a:r>
          </a:p>
          <a:p>
            <a:r>
              <a:rPr lang="en-US" dirty="0" smtClean="0"/>
              <a:t>Improves price formation and efficiency by allowing quick start resources to provide RRS from an offline state </a:t>
            </a:r>
          </a:p>
          <a:p>
            <a:pPr lvl="1"/>
            <a:r>
              <a:rPr lang="en-US" dirty="0" smtClean="0"/>
              <a:t>No 0-LSL MWs to regularly accommodate</a:t>
            </a:r>
          </a:p>
          <a:p>
            <a:pPr marL="982980" lvl="1" indent="-571500">
              <a:buFont typeface="+mj-lt"/>
              <a:buAutoNum type="romanUcPeriod"/>
            </a:pPr>
            <a:endParaRPr lang="en-US" dirty="0" smtClean="0"/>
          </a:p>
          <a:p>
            <a:pPr marL="982980" lvl="1" indent="-571500">
              <a:buFont typeface="+mj-lt"/>
              <a:buAutoNum type="romanUcPeriod"/>
            </a:pPr>
            <a:endParaRPr lang="en-US" dirty="0" smtClean="0"/>
          </a:p>
          <a:p>
            <a:pPr marL="685800" indent="-571500">
              <a:buFont typeface="+mj-lt"/>
              <a:buAutoNum type="romanUcPeriod"/>
            </a:pPr>
            <a:endParaRPr lang="en-US" dirty="0"/>
          </a:p>
        </p:txBody>
      </p:sp>
      <p:pic>
        <p:nvPicPr>
          <p:cNvPr id="5" name="Picture 1" descr="cid:image002.png@01CFEEDC.D5943730"/>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511988" y="4182679"/>
            <a:ext cx="609600" cy="364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5"/>
          <p:cNvSpPr txBox="1">
            <a:spLocks/>
          </p:cNvSpPr>
          <p:nvPr/>
        </p:nvSpPr>
        <p:spPr>
          <a:xfrm>
            <a:off x="7030243" y="4857750"/>
            <a:ext cx="2133600" cy="273844"/>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649FFAE-F034-4007-980F-9CF2C61A14AB}" type="slidenum">
              <a:rPr lang="en-US" smtClean="0">
                <a:solidFill>
                  <a:prstClr val="black"/>
                </a:solidFill>
                <a:latin typeface="Arial" panose="020B0604020202020204" pitchFamily="34" charset="0"/>
                <a:cs typeface="Arial" panose="020B0604020202020204" pitchFamily="34" charset="0"/>
              </a:rPr>
              <a:pPr>
                <a:defRPr/>
              </a:pPr>
              <a:t>2</a:t>
            </a:fld>
            <a:endParaRPr lang="en-US"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4194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PFR Product Characteristics</a:t>
            </a:r>
            <a:endParaRPr lang="en-US" dirty="0"/>
          </a:p>
        </p:txBody>
      </p:sp>
      <p:sp>
        <p:nvSpPr>
          <p:cNvPr id="3" name="Content Placeholder 2"/>
          <p:cNvSpPr>
            <a:spLocks noGrp="1"/>
          </p:cNvSpPr>
          <p:nvPr>
            <p:ph idx="1"/>
          </p:nvPr>
        </p:nvSpPr>
        <p:spPr/>
        <p:txBody>
          <a:bodyPr>
            <a:normAutofit fontScale="62500" lnSpcReduction="20000"/>
          </a:bodyPr>
          <a:lstStyle/>
          <a:p>
            <a:pPr lvl="0"/>
            <a:r>
              <a:rPr lang="en-US" sz="2400" dirty="0"/>
              <a:t>May be provided by a governor with a verifiable droop of no worse than 5% and no better than 3%</a:t>
            </a:r>
          </a:p>
          <a:p>
            <a:pPr lvl="0"/>
            <a:r>
              <a:rPr lang="en-US" sz="2400" dirty="0"/>
              <a:t>May be provided by offline hydro generation operating as a synchronous condenser as is allowed under the current Protocols</a:t>
            </a:r>
          </a:p>
          <a:p>
            <a:pPr lvl="0"/>
            <a:r>
              <a:rPr lang="en-US" sz="2400" dirty="0"/>
              <a:t>May be provided by battery-type storage that can automatically respond and can maintain output for at least one hour and must mimic proportional governor response.</a:t>
            </a:r>
          </a:p>
          <a:p>
            <a:pPr lvl="1"/>
            <a:r>
              <a:rPr lang="en-US" dirty="0"/>
              <a:t>May not recharge until frequency rises above the scheduled frequency and must be recharged within 15 minutes.</a:t>
            </a:r>
          </a:p>
          <a:p>
            <a:pPr lvl="0"/>
            <a:r>
              <a:rPr lang="en-US" sz="2400" dirty="0"/>
              <a:t>Generator governors must be in service and the product must be automatically deployed by all awarded resources with no AGC input or other manual intervention</a:t>
            </a:r>
          </a:p>
          <a:p>
            <a:pPr lvl="0"/>
            <a:r>
              <a:rPr lang="en-US" sz="2400" dirty="0"/>
              <a:t>ERCOT must consider PFR provided by generators in both the HASL and the LASL</a:t>
            </a:r>
          </a:p>
          <a:p>
            <a:pPr lvl="0"/>
            <a:r>
              <a:rPr lang="en-US" sz="2400" dirty="0"/>
              <a:t>Resources not providing PFR by means of an award or self-arrangement are not required to have governors in service, but may do so.  A Protocol change to allow this provision should serve as the exemption allowed by section 4.2 of BAL001-TRE-1</a:t>
            </a:r>
            <a:r>
              <a:rPr lang="en-US" sz="2400" dirty="0" smtClean="0"/>
              <a:t>.</a:t>
            </a:r>
          </a:p>
          <a:p>
            <a:pPr lvl="1"/>
            <a:r>
              <a:rPr lang="en-US" dirty="0" smtClean="0"/>
              <a:t>Alternatively, opening up the </a:t>
            </a:r>
            <a:r>
              <a:rPr lang="en-US" dirty="0" err="1" smtClean="0"/>
              <a:t>deadband</a:t>
            </a:r>
            <a:r>
              <a:rPr lang="en-US" dirty="0" smtClean="0"/>
              <a:t> for non-PFR contracted Resources may reach a similar result</a:t>
            </a:r>
            <a:endParaRPr lang="en-US" dirty="0"/>
          </a:p>
          <a:p>
            <a:pPr marL="982980" lvl="1" indent="-571500">
              <a:buFont typeface="+mj-lt"/>
              <a:buAutoNum type="romanUcPeriod"/>
            </a:pPr>
            <a:endParaRPr lang="en-US" dirty="0" smtClean="0"/>
          </a:p>
          <a:p>
            <a:pPr marL="982980" lvl="1" indent="-571500">
              <a:buFont typeface="+mj-lt"/>
              <a:buAutoNum type="romanUcPeriod"/>
            </a:pPr>
            <a:endParaRPr lang="en-US" dirty="0" smtClean="0"/>
          </a:p>
          <a:p>
            <a:pPr marL="685800" indent="-571500">
              <a:buFont typeface="+mj-lt"/>
              <a:buAutoNum type="romanUcPeriod"/>
            </a:pPr>
            <a:endParaRPr lang="en-US" dirty="0"/>
          </a:p>
        </p:txBody>
      </p:sp>
      <p:pic>
        <p:nvPicPr>
          <p:cNvPr id="5" name="Picture 1" descr="cid:image002.png@01CFEEDC.D5943730"/>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511988" y="4182679"/>
            <a:ext cx="609600" cy="364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5"/>
          <p:cNvSpPr txBox="1">
            <a:spLocks/>
          </p:cNvSpPr>
          <p:nvPr/>
        </p:nvSpPr>
        <p:spPr>
          <a:xfrm>
            <a:off x="7030243" y="4857750"/>
            <a:ext cx="2133600" cy="273844"/>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649FFAE-F034-4007-980F-9CF2C61A14AB}" type="slidenum">
              <a:rPr lang="en-US" smtClean="0">
                <a:solidFill>
                  <a:prstClr val="black"/>
                </a:solidFill>
                <a:latin typeface="Arial" panose="020B0604020202020204" pitchFamily="34" charset="0"/>
                <a:cs typeface="Arial" panose="020B0604020202020204" pitchFamily="34" charset="0"/>
              </a:rPr>
              <a:pPr>
                <a:defRPr/>
              </a:pPr>
              <a:t>3</a:t>
            </a:fld>
            <a:endParaRPr lang="en-US"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00612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PFR Quantities</a:t>
            </a:r>
            <a:endParaRPr lang="en-US" dirty="0"/>
          </a:p>
        </p:txBody>
      </p:sp>
      <p:sp>
        <p:nvSpPr>
          <p:cNvPr id="3" name="Content Placeholder 2"/>
          <p:cNvSpPr>
            <a:spLocks noGrp="1"/>
          </p:cNvSpPr>
          <p:nvPr>
            <p:ph idx="1"/>
          </p:nvPr>
        </p:nvSpPr>
        <p:spPr/>
        <p:txBody>
          <a:bodyPr>
            <a:normAutofit fontScale="70000" lnSpcReduction="20000"/>
          </a:bodyPr>
          <a:lstStyle/>
          <a:p>
            <a:pPr lvl="0"/>
            <a:r>
              <a:rPr lang="en-US" sz="2400" dirty="0"/>
              <a:t>ERCOT to determine the amount of capacity to be withheld by the Resource fleet for PFR.  </a:t>
            </a:r>
          </a:p>
          <a:p>
            <a:pPr lvl="1"/>
            <a:r>
              <a:rPr lang="en-US" dirty="0"/>
              <a:t>Potentially acquire enough PFR to meet a minimum bias requirement x 2 in order to guard against frequency declines to 59.7 Hz, subject to a minimum of 1,150 MW</a:t>
            </a:r>
          </a:p>
          <a:p>
            <a:pPr lvl="0"/>
            <a:r>
              <a:rPr lang="en-US" sz="2400" dirty="0"/>
              <a:t>Individual Resource limitations:</a:t>
            </a:r>
          </a:p>
          <a:p>
            <a:pPr lvl="1"/>
            <a:r>
              <a:rPr lang="en-US" dirty="0"/>
              <a:t>Annual analysis to be conducted by ERCOT to determine the historical governor droop over the preceding 12 months.  The results of this analysis will become the basis for the maximum amount of PFR that can be provided.  Resources without a history will be limited to a 5% droop.</a:t>
            </a:r>
          </a:p>
          <a:p>
            <a:pPr lvl="1"/>
            <a:r>
              <a:rPr lang="en-US" dirty="0"/>
              <a:t>At the request of the generator, ERCOT may reevaluate performance to determine if performance has improved over the most recent 12 months.</a:t>
            </a:r>
          </a:p>
          <a:p>
            <a:pPr lvl="1"/>
            <a:r>
              <a:rPr lang="en-US" dirty="0"/>
              <a:t>ERCOT can reevaluate a generator’s performance at any time that they suspect performance is degrading.  </a:t>
            </a:r>
          </a:p>
          <a:p>
            <a:pPr lvl="1"/>
            <a:r>
              <a:rPr lang="en-US" dirty="0"/>
              <a:t>Any reevaluation becomes the basis for determining the amount of response a resource may provide</a:t>
            </a:r>
          </a:p>
          <a:p>
            <a:pPr marL="982980" lvl="1" indent="-571500">
              <a:buFont typeface="+mj-lt"/>
              <a:buAutoNum type="romanUcPeriod"/>
            </a:pPr>
            <a:endParaRPr lang="en-US" dirty="0" smtClean="0"/>
          </a:p>
          <a:p>
            <a:pPr marL="982980" lvl="1" indent="-571500">
              <a:buFont typeface="+mj-lt"/>
              <a:buAutoNum type="romanUcPeriod"/>
            </a:pPr>
            <a:endParaRPr lang="en-US" dirty="0" smtClean="0"/>
          </a:p>
          <a:p>
            <a:pPr marL="685800" indent="-571500">
              <a:buFont typeface="+mj-lt"/>
              <a:buAutoNum type="romanUcPeriod"/>
            </a:pPr>
            <a:endParaRPr lang="en-US" dirty="0"/>
          </a:p>
        </p:txBody>
      </p:sp>
      <p:pic>
        <p:nvPicPr>
          <p:cNvPr id="5" name="Picture 1" descr="cid:image002.png@01CFEEDC.D5943730"/>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511988" y="4182679"/>
            <a:ext cx="609600" cy="364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5"/>
          <p:cNvSpPr txBox="1">
            <a:spLocks/>
          </p:cNvSpPr>
          <p:nvPr/>
        </p:nvSpPr>
        <p:spPr>
          <a:xfrm>
            <a:off x="7030243" y="4857750"/>
            <a:ext cx="2133600" cy="273844"/>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649FFAE-F034-4007-980F-9CF2C61A14AB}" type="slidenum">
              <a:rPr lang="en-US" smtClean="0">
                <a:solidFill>
                  <a:prstClr val="black"/>
                </a:solidFill>
                <a:latin typeface="Arial" panose="020B0604020202020204" pitchFamily="34" charset="0"/>
                <a:cs typeface="Arial" panose="020B0604020202020204" pitchFamily="34" charset="0"/>
              </a:rPr>
              <a:pPr>
                <a:defRPr/>
              </a:pPr>
              <a:t>4</a:t>
            </a:fld>
            <a:endParaRPr lang="en-US"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86413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RRS Characteristics</a:t>
            </a:r>
            <a:endParaRPr lang="en-US" dirty="0"/>
          </a:p>
        </p:txBody>
      </p:sp>
      <p:sp>
        <p:nvSpPr>
          <p:cNvPr id="3" name="Content Placeholder 2"/>
          <p:cNvSpPr>
            <a:spLocks noGrp="1"/>
          </p:cNvSpPr>
          <p:nvPr>
            <p:ph idx="1"/>
          </p:nvPr>
        </p:nvSpPr>
        <p:spPr/>
        <p:txBody>
          <a:bodyPr>
            <a:normAutofit fontScale="70000" lnSpcReduction="20000"/>
          </a:bodyPr>
          <a:lstStyle/>
          <a:p>
            <a:pPr lvl="0"/>
            <a:r>
              <a:rPr lang="en-US" sz="2400" dirty="0"/>
              <a:t>May be provided by unloaded generation capacity, or offline generation capacity capable of synchronizing and ramping to its awarded amount within 10 minutes.</a:t>
            </a:r>
          </a:p>
          <a:p>
            <a:pPr lvl="1"/>
            <a:r>
              <a:rPr lang="en-US" dirty="0"/>
              <a:t>May include quick start resources or hydro operating as a synchronous condenser.</a:t>
            </a:r>
          </a:p>
          <a:p>
            <a:pPr lvl="1"/>
            <a:r>
              <a:rPr lang="en-US" dirty="0"/>
              <a:t>May be provided by frequency responsive capacity or non-frequency responsive capacity</a:t>
            </a:r>
          </a:p>
          <a:p>
            <a:pPr lvl="0"/>
            <a:r>
              <a:rPr lang="en-US" sz="2400" dirty="0"/>
              <a:t>May be provided by Load Resources capable of deploying their energy by:</a:t>
            </a:r>
          </a:p>
          <a:p>
            <a:pPr lvl="1"/>
            <a:r>
              <a:rPr lang="en-US" dirty="0"/>
              <a:t>UFR relay set at 59.7 </a:t>
            </a:r>
            <a:r>
              <a:rPr lang="en-US" dirty="0" smtClean="0"/>
              <a:t>Hz (same as today)</a:t>
            </a:r>
            <a:endParaRPr lang="en-US" dirty="0"/>
          </a:p>
          <a:p>
            <a:pPr lvl="1"/>
            <a:r>
              <a:rPr lang="en-US" dirty="0"/>
              <a:t>Manual deployment over 10 minutes </a:t>
            </a:r>
            <a:r>
              <a:rPr lang="en-US" dirty="0" smtClean="0"/>
              <a:t>(same as today</a:t>
            </a:r>
            <a:r>
              <a:rPr lang="en-US" dirty="0"/>
              <a:t>)</a:t>
            </a:r>
          </a:p>
          <a:p>
            <a:pPr lvl="0"/>
            <a:r>
              <a:rPr lang="en-US" sz="2400" dirty="0"/>
              <a:t>May be provided by battery-type storage resources subject to the following limitations:</a:t>
            </a:r>
          </a:p>
          <a:p>
            <a:pPr lvl="1"/>
            <a:r>
              <a:rPr lang="en-US" dirty="0"/>
              <a:t>Must be continuously deployable for up to 3 hours</a:t>
            </a:r>
          </a:p>
          <a:p>
            <a:pPr lvl="1"/>
            <a:r>
              <a:rPr lang="en-US" dirty="0"/>
              <a:t>May not recharge until recalled by ERCOT.</a:t>
            </a:r>
          </a:p>
          <a:p>
            <a:pPr lvl="1"/>
            <a:r>
              <a:rPr lang="en-US" dirty="0"/>
              <a:t>Must be automatically deployable at 59.7 Hz.</a:t>
            </a:r>
          </a:p>
          <a:p>
            <a:pPr marL="982980" lvl="1" indent="-571500">
              <a:buFont typeface="+mj-lt"/>
              <a:buAutoNum type="romanUcPeriod"/>
            </a:pPr>
            <a:endParaRPr lang="en-US" dirty="0" smtClean="0"/>
          </a:p>
          <a:p>
            <a:pPr marL="982980" lvl="1" indent="-571500">
              <a:buFont typeface="+mj-lt"/>
              <a:buAutoNum type="romanUcPeriod"/>
            </a:pPr>
            <a:endParaRPr lang="en-US" dirty="0" smtClean="0"/>
          </a:p>
          <a:p>
            <a:pPr marL="685800" indent="-571500">
              <a:buFont typeface="+mj-lt"/>
              <a:buAutoNum type="romanUcPeriod"/>
            </a:pPr>
            <a:endParaRPr lang="en-US" dirty="0"/>
          </a:p>
        </p:txBody>
      </p:sp>
      <p:pic>
        <p:nvPicPr>
          <p:cNvPr id="5" name="Picture 1" descr="cid:image002.png@01CFEEDC.D5943730"/>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511988" y="4182679"/>
            <a:ext cx="609600" cy="364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5"/>
          <p:cNvSpPr txBox="1">
            <a:spLocks/>
          </p:cNvSpPr>
          <p:nvPr/>
        </p:nvSpPr>
        <p:spPr>
          <a:xfrm>
            <a:off x="7030243" y="4857750"/>
            <a:ext cx="2133600" cy="273844"/>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649FFAE-F034-4007-980F-9CF2C61A14AB}" type="slidenum">
              <a:rPr lang="en-US" smtClean="0">
                <a:solidFill>
                  <a:prstClr val="black"/>
                </a:solidFill>
                <a:latin typeface="Arial" panose="020B0604020202020204" pitchFamily="34" charset="0"/>
                <a:cs typeface="Arial" panose="020B0604020202020204" pitchFamily="34" charset="0"/>
              </a:rPr>
              <a:pPr>
                <a:defRPr/>
              </a:pPr>
              <a:t>5</a:t>
            </a:fld>
            <a:endParaRPr lang="en-US"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45235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RRS Quantities</a:t>
            </a:r>
            <a:endParaRPr lang="en-US" dirty="0"/>
          </a:p>
        </p:txBody>
      </p:sp>
      <p:sp>
        <p:nvSpPr>
          <p:cNvPr id="3" name="Content Placeholder 2"/>
          <p:cNvSpPr>
            <a:spLocks noGrp="1"/>
          </p:cNvSpPr>
          <p:nvPr>
            <p:ph idx="1"/>
          </p:nvPr>
        </p:nvSpPr>
        <p:spPr/>
        <p:txBody>
          <a:bodyPr>
            <a:normAutofit fontScale="92500" lnSpcReduction="20000"/>
          </a:bodyPr>
          <a:lstStyle/>
          <a:p>
            <a:pPr lvl="0"/>
            <a:r>
              <a:rPr lang="en-US" sz="2400" dirty="0"/>
              <a:t>Shall be annually determined by ERCOT for the region, but in no case shall the quantity be below an amount equal to 2,300 MW.</a:t>
            </a:r>
          </a:p>
          <a:p>
            <a:pPr lvl="0"/>
            <a:r>
              <a:rPr lang="en-US" sz="2400" dirty="0"/>
              <a:t>LR may provide no more than X% (Suggest 50% as a starting point until experience is gleaned)</a:t>
            </a:r>
          </a:p>
          <a:p>
            <a:pPr lvl="0"/>
            <a:r>
              <a:rPr lang="en-US" sz="2400" dirty="0"/>
              <a:t>Storage resources may provide no more than Y% (Suggest 5% as a starting point until experience is gleaned)</a:t>
            </a:r>
          </a:p>
          <a:p>
            <a:pPr lvl="0"/>
            <a:r>
              <a:rPr lang="en-US" sz="2400" dirty="0"/>
              <a:t>Resource limitations:</a:t>
            </a:r>
          </a:p>
          <a:p>
            <a:pPr lvl="1"/>
            <a:r>
              <a:rPr lang="en-US" dirty="0"/>
              <a:t>Generation Resources - limited to the Resource’s emergency ramp rate x 10 minutes</a:t>
            </a:r>
          </a:p>
          <a:p>
            <a:pPr lvl="1"/>
            <a:r>
              <a:rPr lang="en-US" dirty="0"/>
              <a:t>Load Resources – 95% to 150% of their obligation </a:t>
            </a:r>
            <a:r>
              <a:rPr lang="en-US" dirty="0" smtClean="0"/>
              <a:t>(same as </a:t>
            </a:r>
            <a:r>
              <a:rPr lang="en-US" dirty="0"/>
              <a:t>today)</a:t>
            </a:r>
          </a:p>
          <a:p>
            <a:pPr lvl="1"/>
            <a:r>
              <a:rPr lang="en-US" dirty="0"/>
              <a:t>Storage Resources – 95% to 105% of their obligation</a:t>
            </a:r>
          </a:p>
          <a:p>
            <a:pPr marL="982980" lvl="1" indent="-571500">
              <a:buFont typeface="+mj-lt"/>
              <a:buAutoNum type="romanUcPeriod"/>
            </a:pPr>
            <a:endParaRPr lang="en-US" dirty="0" smtClean="0"/>
          </a:p>
          <a:p>
            <a:pPr marL="982980" lvl="1" indent="-571500">
              <a:buFont typeface="+mj-lt"/>
              <a:buAutoNum type="romanUcPeriod"/>
            </a:pPr>
            <a:endParaRPr lang="en-US" dirty="0" smtClean="0"/>
          </a:p>
          <a:p>
            <a:pPr marL="685800" indent="-571500">
              <a:buFont typeface="+mj-lt"/>
              <a:buAutoNum type="romanUcPeriod"/>
            </a:pPr>
            <a:endParaRPr lang="en-US" dirty="0"/>
          </a:p>
        </p:txBody>
      </p:sp>
      <p:pic>
        <p:nvPicPr>
          <p:cNvPr id="5" name="Picture 1" descr="cid:image002.png@01CFEEDC.D5943730"/>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511988" y="4182679"/>
            <a:ext cx="609600" cy="364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5"/>
          <p:cNvSpPr txBox="1">
            <a:spLocks/>
          </p:cNvSpPr>
          <p:nvPr/>
        </p:nvSpPr>
        <p:spPr>
          <a:xfrm>
            <a:off x="7030243" y="4857750"/>
            <a:ext cx="2133600" cy="273844"/>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649FFAE-F034-4007-980F-9CF2C61A14AB}" type="slidenum">
              <a:rPr lang="en-US" smtClean="0">
                <a:solidFill>
                  <a:prstClr val="black"/>
                </a:solidFill>
                <a:latin typeface="Arial" panose="020B0604020202020204" pitchFamily="34" charset="0"/>
                <a:cs typeface="Arial" panose="020B0604020202020204" pitchFamily="34" charset="0"/>
              </a:rPr>
              <a:pPr>
                <a:defRPr/>
              </a:pPr>
              <a:t>6</a:t>
            </a:fld>
            <a:endParaRPr lang="en-US"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61348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AS Changes minimal</a:t>
            </a:r>
            <a:endParaRPr lang="en-US" dirty="0"/>
          </a:p>
        </p:txBody>
      </p:sp>
      <p:sp>
        <p:nvSpPr>
          <p:cNvPr id="3" name="Content Placeholder 2"/>
          <p:cNvSpPr>
            <a:spLocks noGrp="1"/>
          </p:cNvSpPr>
          <p:nvPr>
            <p:ph idx="1"/>
          </p:nvPr>
        </p:nvSpPr>
        <p:spPr/>
        <p:txBody>
          <a:bodyPr>
            <a:normAutofit/>
          </a:bodyPr>
          <a:lstStyle/>
          <a:p>
            <a:pPr lvl="0"/>
            <a:r>
              <a:rPr lang="en-US" sz="2400" dirty="0" smtClean="0"/>
              <a:t>No change to URS or DRS</a:t>
            </a:r>
          </a:p>
          <a:p>
            <a:pPr lvl="0"/>
            <a:r>
              <a:rPr lang="en-US" sz="2400" dirty="0" smtClean="0"/>
              <a:t>Minimum amount of NSRS set at 1350</a:t>
            </a:r>
          </a:p>
          <a:p>
            <a:pPr lvl="0"/>
            <a:r>
              <a:rPr lang="en-US" sz="2400" dirty="0" smtClean="0"/>
              <a:t>Goal – leave total volume of procured AS at approximately </a:t>
            </a:r>
            <a:r>
              <a:rPr lang="en-US" sz="2400" smtClean="0"/>
              <a:t>same level as now</a:t>
            </a:r>
            <a:endParaRPr lang="en-US" dirty="0"/>
          </a:p>
          <a:p>
            <a:pPr marL="982980" lvl="1" indent="-571500">
              <a:buFont typeface="+mj-lt"/>
              <a:buAutoNum type="romanUcPeriod"/>
            </a:pPr>
            <a:endParaRPr lang="en-US" dirty="0" smtClean="0"/>
          </a:p>
          <a:p>
            <a:pPr marL="982980" lvl="1" indent="-571500">
              <a:buFont typeface="+mj-lt"/>
              <a:buAutoNum type="romanUcPeriod"/>
            </a:pPr>
            <a:endParaRPr lang="en-US" dirty="0" smtClean="0"/>
          </a:p>
          <a:p>
            <a:pPr marL="685800" indent="-571500">
              <a:buFont typeface="+mj-lt"/>
              <a:buAutoNum type="romanUcPeriod"/>
            </a:pPr>
            <a:endParaRPr lang="en-US" dirty="0"/>
          </a:p>
        </p:txBody>
      </p:sp>
      <p:pic>
        <p:nvPicPr>
          <p:cNvPr id="5" name="Picture 1" descr="cid:image002.png@01CFEEDC.D5943730"/>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511988" y="4182679"/>
            <a:ext cx="609600" cy="364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5"/>
          <p:cNvSpPr txBox="1">
            <a:spLocks/>
          </p:cNvSpPr>
          <p:nvPr/>
        </p:nvSpPr>
        <p:spPr>
          <a:xfrm>
            <a:off x="7030243" y="4857750"/>
            <a:ext cx="2133600" cy="273844"/>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649FFAE-F034-4007-980F-9CF2C61A14AB}" type="slidenum">
              <a:rPr lang="en-US" smtClean="0">
                <a:solidFill>
                  <a:prstClr val="black"/>
                </a:solidFill>
                <a:latin typeface="Arial" panose="020B0604020202020204" pitchFamily="34" charset="0"/>
                <a:cs typeface="Arial" panose="020B0604020202020204" pitchFamily="34" charset="0"/>
              </a:rPr>
              <a:pPr>
                <a:defRPr/>
              </a:pPr>
              <a:t>7</a:t>
            </a:fld>
            <a:endParaRPr lang="en-US"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646691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3159</TotalTime>
  <Words>685</Words>
  <Application>Microsoft Office PowerPoint</Application>
  <PresentationFormat>On-screen Show (16:9)</PresentationFormat>
  <Paragraphs>66</Paragraphs>
  <Slides>7</Slides>
  <Notes>6</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Adjacency</vt:lpstr>
      <vt:lpstr>NPRR 863</vt:lpstr>
      <vt:lpstr>Business Case</vt:lpstr>
      <vt:lpstr>PFR Product Characteristics</vt:lpstr>
      <vt:lpstr>PFR Quantities</vt:lpstr>
      <vt:lpstr>RRS Characteristics</vt:lpstr>
      <vt:lpstr>RRS Quantities</vt:lpstr>
      <vt:lpstr>Other AS Changes minimal</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Clif Lange</dc:creator>
  <cp:lastModifiedBy>Clif</cp:lastModifiedBy>
  <cp:revision>160</cp:revision>
  <cp:lastPrinted>2016-09-26T18:01:01Z</cp:lastPrinted>
  <dcterms:created xsi:type="dcterms:W3CDTF">2016-08-31T15:39:23Z</dcterms:created>
  <dcterms:modified xsi:type="dcterms:W3CDTF">2018-01-30T16:22:49Z</dcterms:modified>
</cp:coreProperties>
</file>