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8" r:id="rId2"/>
    <p:sldId id="267" r:id="rId3"/>
    <p:sldId id="266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1166" y="-480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B0449CC-C09C-4EA6-B8C5-A5B146644A58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CE94951-3A3E-4098-8E64-8C7649B0BFD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4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BD05-DC33-40D9-8F4D-00A0B7D0F615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28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BD05-DC33-40D9-8F4D-00A0B7D0F615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63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BD05-DC33-40D9-8F4D-00A0B7D0F615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372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BD05-DC33-40D9-8F4D-00A0B7D0F615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78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BD05-DC33-40D9-8F4D-00A0B7D0F615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01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BD05-DC33-40D9-8F4D-00A0B7D0F615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18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BD05-DC33-40D9-8F4D-00A0B7D0F615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71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BD05-DC33-40D9-8F4D-00A0B7D0F615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091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BD05-DC33-40D9-8F4D-00A0B7D0F615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450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BD05-DC33-40D9-8F4D-00A0B7D0F615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28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FBD05-DC33-40D9-8F4D-00A0B7D0F615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131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FBD05-DC33-40D9-8F4D-00A0B7D0F615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A2868-6BCC-44D8-96A7-ECB8C265E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031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313" y="4240586"/>
            <a:ext cx="8763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</a:t>
            </a:r>
            <a:r>
              <a:rPr lang="en-US" sz="2000" dirty="0" smtClean="0"/>
              <a:t>above list </a:t>
            </a:r>
            <a:r>
              <a:rPr lang="en-US" sz="2000" dirty="0" smtClean="0"/>
              <a:t>of </a:t>
            </a:r>
            <a:r>
              <a:rPr lang="en-US" sz="2000" dirty="0" smtClean="0"/>
              <a:t>functions may </a:t>
            </a:r>
            <a:r>
              <a:rPr lang="en-US" sz="2000" dirty="0" smtClean="0"/>
              <a:t>be applicable for </a:t>
            </a:r>
            <a:r>
              <a:rPr lang="en-US" sz="2000" dirty="0" smtClean="0"/>
              <a:t>one </a:t>
            </a:r>
            <a:r>
              <a:rPr lang="en-US" sz="2000" dirty="0" smtClean="0"/>
              <a:t>combined </a:t>
            </a:r>
            <a:r>
              <a:rPr lang="en-US" sz="2000" dirty="0" smtClean="0"/>
              <a:t>subcommittee (Retail </a:t>
            </a:r>
            <a:r>
              <a:rPr lang="en-US" sz="2000" dirty="0" smtClean="0"/>
              <a:t>and Commercial Services Subcommittee</a:t>
            </a:r>
            <a:r>
              <a:rPr lang="en-US" sz="2000" dirty="0" smtClean="0"/>
              <a:t>*).  The </a:t>
            </a:r>
            <a:r>
              <a:rPr lang="en-US" sz="2000" dirty="0" smtClean="0"/>
              <a:t>items i</a:t>
            </a:r>
            <a:r>
              <a:rPr lang="en-US" sz="2000" dirty="0" smtClean="0"/>
              <a:t>dentified are </a:t>
            </a:r>
            <a:r>
              <a:rPr lang="en-US" sz="2000" dirty="0" smtClean="0"/>
              <a:t>based on a top-down review of existing Subcommittee and Working Group charters, market issues or initiatives, and a review of ERCOT </a:t>
            </a:r>
            <a:r>
              <a:rPr lang="en-US" sz="2000" dirty="0" smtClean="0"/>
              <a:t>functions.  These responsibilities may </a:t>
            </a:r>
            <a:r>
              <a:rPr lang="en-US" sz="2000" dirty="0" smtClean="0"/>
              <a:t>not have a clearly-defined </a:t>
            </a:r>
            <a:r>
              <a:rPr lang="en-US" sz="2000" dirty="0" smtClean="0"/>
              <a:t>working group </a:t>
            </a:r>
            <a:r>
              <a:rPr lang="en-US" sz="2000" dirty="0" smtClean="0"/>
              <a:t>in the existing stakeholder process.  </a:t>
            </a:r>
            <a:r>
              <a:rPr lang="en-US" sz="2000" dirty="0" smtClean="0"/>
              <a:t>Some functions may </a:t>
            </a:r>
            <a:r>
              <a:rPr lang="en-US" sz="2000" dirty="0" smtClean="0"/>
              <a:t>also be applicable to other existing TAC Subcommittees (</a:t>
            </a:r>
            <a:r>
              <a:rPr lang="en-US" sz="2000" dirty="0" smtClean="0"/>
              <a:t>e.g. </a:t>
            </a:r>
            <a:r>
              <a:rPr lang="en-US" sz="2000" dirty="0" smtClean="0"/>
              <a:t>WMS, ROS) due to </a:t>
            </a:r>
            <a:r>
              <a:rPr lang="en-US" sz="2000" dirty="0" smtClean="0"/>
              <a:t>overlap. </a:t>
            </a:r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918959"/>
              </p:ext>
            </p:extLst>
          </p:nvPr>
        </p:nvGraphicFramePr>
        <p:xfrm>
          <a:off x="1970597" y="642705"/>
          <a:ext cx="8128000" cy="3589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589020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Data Extracts, Reports, MIS, EWS, UI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Digital Certificates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Third-party authentication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Training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Communications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BUSIDDRQ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4CP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Market Continuity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Settlements data (shadow settlements)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Settlements handbook / calendar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Monitor PUCT rulings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Retail Market standards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Retail Market performance standards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err="1" smtClean="0"/>
                        <a:t>MarkeTrak</a:t>
                      </a:r>
                      <a:r>
                        <a:rPr lang="en-US" b="0" dirty="0" smtClean="0"/>
                        <a:t> issues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TDSP/REP interface issues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Texas SET enhancements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SMT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RMGRRs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Load profiling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LPGRRs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 smtClean="0"/>
                        <a:t>COPMGRRs</a:t>
                      </a:r>
                    </a:p>
                    <a:p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91113" y="134262"/>
            <a:ext cx="408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*Placeholder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29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86169" y="1953942"/>
            <a:ext cx="6819662" cy="3416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Commercial Operations Market </a:t>
            </a:r>
            <a:r>
              <a:rPr lang="en-US" dirty="0" smtClean="0"/>
              <a:t>Guide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Load Profiling Guide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Retail Market Guide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Texas Data Transport Guides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Texas Market Test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Texas SET Implementation Guides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441819" y="931672"/>
            <a:ext cx="5308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Possible new subcommittee that would include Other </a:t>
            </a:r>
            <a:r>
              <a:rPr lang="en-US" sz="2000" dirty="0" smtClean="0"/>
              <a:t>Binding </a:t>
            </a:r>
            <a:r>
              <a:rPr lang="en-US" sz="2000" dirty="0" smtClean="0"/>
              <a:t>Documents.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4674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500" y="823415"/>
            <a:ext cx="876300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>
            <a:defPPr>
              <a:defRPr lang="en-US"/>
            </a:defPPr>
            <a:lvl1pPr marL="285750" lvl="0" indent="-285750">
              <a:buFont typeface="Arial" panose="020B0604020202020204" pitchFamily="34" charset="0"/>
              <a:buChar char="•"/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indent="0">
              <a:buNone/>
            </a:pPr>
            <a:r>
              <a:rPr lang="en-US" sz="2400" dirty="0"/>
              <a:t>Next </a:t>
            </a:r>
            <a:r>
              <a:rPr lang="en-US" sz="2400" dirty="0" smtClean="0"/>
              <a:t>Steps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919815" y="1738215"/>
            <a:ext cx="103523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TAC approval of combined Subcommittee concept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Initial update to the Board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COPS and RMS </a:t>
            </a:r>
            <a:r>
              <a:rPr lang="en-US" sz="2400" dirty="0" smtClean="0"/>
              <a:t>joint meeting </a:t>
            </a:r>
            <a:r>
              <a:rPr lang="en-US" sz="2400" dirty="0"/>
              <a:t>to elect new Subcommittee leadership, review and agree on scope and functions </a:t>
            </a:r>
            <a:r>
              <a:rPr lang="en-US" sz="2400" dirty="0" smtClean="0"/>
              <a:t>(workshop </a:t>
            </a:r>
            <a:r>
              <a:rPr lang="en-US" sz="2400" dirty="0" smtClean="0"/>
              <a:t>or </a:t>
            </a:r>
            <a:r>
              <a:rPr lang="en-US" sz="2400" dirty="0" smtClean="0"/>
              <a:t>meeting</a:t>
            </a:r>
            <a:r>
              <a:rPr lang="en-US" sz="2400" dirty="0"/>
              <a:t>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Based on agreed scope and functions, COPS and RMS propose new Subcommittee voting structure and appropriate Working Group structure 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TAC consideration and approval of Subcommittee voting and Working Group structure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New Subcommittee </a:t>
            </a:r>
            <a:r>
              <a:rPr lang="en-US" sz="2400" dirty="0" smtClean="0"/>
              <a:t>leadership </a:t>
            </a:r>
            <a:r>
              <a:rPr lang="en-US" sz="2400" dirty="0"/>
              <a:t>lead effort to update TAC Procedures and draft Subcommittee and Working Group charters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TAC consideration and approval of proposed TAC Procedures and charters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Final </a:t>
            </a:r>
            <a:r>
              <a:rPr lang="en-US" sz="2400" dirty="0" smtClean="0"/>
              <a:t>Board update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007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2320</TotalTime>
  <Words>230</Words>
  <Application>Microsoft Office PowerPoint</Application>
  <PresentationFormat>Custom</PresentationFormat>
  <Paragraphs>44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Retail Market and Commercial Operations Subcommittee (RMCOS)</dc:title>
  <dc:creator>Trenary, Michelle</dc:creator>
  <cp:lastModifiedBy>Diana Coleman</cp:lastModifiedBy>
  <cp:revision>68</cp:revision>
  <cp:lastPrinted>2018-01-09T18:53:13Z</cp:lastPrinted>
  <dcterms:created xsi:type="dcterms:W3CDTF">2017-12-06T16:04:10Z</dcterms:created>
  <dcterms:modified xsi:type="dcterms:W3CDTF">2018-01-23T15:05:39Z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