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22"/>
  </p:notesMasterIdLst>
  <p:handoutMasterIdLst>
    <p:handoutMasterId r:id="rId23"/>
  </p:handoutMasterIdLst>
  <p:sldIdLst>
    <p:sldId id="260" r:id="rId7"/>
    <p:sldId id="267" r:id="rId8"/>
    <p:sldId id="301" r:id="rId9"/>
    <p:sldId id="306" r:id="rId10"/>
    <p:sldId id="308" r:id="rId11"/>
    <p:sldId id="309" r:id="rId12"/>
    <p:sldId id="307" r:id="rId13"/>
    <p:sldId id="304" r:id="rId14"/>
    <p:sldId id="293" r:id="rId15"/>
    <p:sldId id="274" r:id="rId16"/>
    <p:sldId id="275" r:id="rId17"/>
    <p:sldId id="305" r:id="rId18"/>
    <p:sldId id="276" r:id="rId19"/>
    <p:sldId id="278" r:id="rId20"/>
    <p:sldId id="31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alvin.opheim@ercot.com" TargetMode="External"/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08880/Load_Forecast_Review.pptx" TargetMode="External"/><Relationship Id="rId2" Type="http://schemas.openxmlformats.org/officeDocument/2006/relationships/hyperlink" Target="http://www.ercot.com/content/wcm/key_documents_lists/107880/PG_317_LoadThreshold_rev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misdownload/servlets/mirDownload?mimic_duns=183529049&amp;doclookupId=59082029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438400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Load Forecast Review – 2018 RTP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Sandeep Borkar and Calvin Opheim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3098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Sandeep Borkar</a:t>
            </a:r>
            <a:endParaRPr lang="en-US" dirty="0"/>
          </a:p>
          <a:p>
            <a:r>
              <a:rPr lang="en-US" dirty="0" smtClean="0">
                <a:hlinkClick r:id="rId2"/>
              </a:rPr>
              <a:t>Sandeep.Borkar@ercot.com</a:t>
            </a:r>
            <a:endParaRPr lang="en-US" dirty="0" smtClean="0"/>
          </a:p>
          <a:p>
            <a:r>
              <a:rPr lang="en-US" dirty="0" smtClean="0"/>
              <a:t>512-248-6642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8987" y="4267200"/>
            <a:ext cx="2945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Calvin Opheim</a:t>
            </a:r>
            <a:endParaRPr lang="en-US" dirty="0"/>
          </a:p>
          <a:p>
            <a:r>
              <a:rPr lang="en-US" dirty="0" smtClean="0">
                <a:hlinkClick r:id="rId3"/>
              </a:rPr>
              <a:t>Calvin.Opheim@ercot.com</a:t>
            </a:r>
            <a:endParaRPr lang="en-US" dirty="0" smtClean="0"/>
          </a:p>
          <a:p>
            <a:r>
              <a:rPr lang="en-US" dirty="0" smtClean="0"/>
              <a:t>512-248-3944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8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853233"/>
          </a:xfrm>
        </p:spPr>
        <p:txBody>
          <a:bodyPr/>
          <a:lstStyle/>
          <a:p>
            <a:r>
              <a:rPr lang="en-US" dirty="0" smtClean="0"/>
              <a:t>PG 317 </a:t>
            </a:r>
            <a:r>
              <a:rPr lang="en-US" dirty="0"/>
              <a:t>TAC </a:t>
            </a:r>
            <a:r>
              <a:rPr lang="en-US" dirty="0" smtClean="0"/>
              <a:t>presentation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www.ercot.com/content/wcm/key_documents_lists/107880/PG_317_LoadThreshold_rev.pptx</a:t>
            </a:r>
            <a:r>
              <a:rPr lang="en-US" dirty="0" smtClean="0"/>
              <a:t>)</a:t>
            </a:r>
          </a:p>
          <a:p>
            <a:r>
              <a:rPr lang="en-US" dirty="0" smtClean="0"/>
              <a:t>PG 317 RPG presentation (Aug 2017)</a:t>
            </a:r>
          </a:p>
          <a:p>
            <a:pPr marL="400050" lvl="1" indent="0">
              <a:buNone/>
            </a:pPr>
            <a:r>
              <a:rPr lang="en-US" dirty="0"/>
              <a:t>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www.ercot.com/content/wcm/key_documents_lists/108880/Load_Forecast_Review.pptx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33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higher-of methodology (x=5%)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00028"/>
            <a:ext cx="7764563" cy="555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H="1">
            <a:off x="3907971" y="2057400"/>
            <a:ext cx="130863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review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3967512"/>
            <a:ext cx="338780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Rationale: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Historic load growth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Committed load additions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Forecast methodology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Past forecast performance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Special circumstances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en-US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171" y="4114800"/>
            <a:ext cx="33528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Preliminary RTP start cases will be shared to allow TDSPs to review the impact of load distribution on pockets within the weather zones.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55172" y="2057400"/>
            <a:ext cx="3483428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81600" y="3467100"/>
            <a:ext cx="354464" cy="480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81800" y="3467100"/>
            <a:ext cx="1769534" cy="500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71" y="1131881"/>
            <a:ext cx="7996163" cy="233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05" y="91282"/>
            <a:ext cx="8961789" cy="518318"/>
          </a:xfrm>
        </p:spPr>
        <p:txBody>
          <a:bodyPr/>
          <a:lstStyle/>
          <a:p>
            <a:r>
              <a:rPr lang="en-US" dirty="0"/>
              <a:t>Load forecast: </a:t>
            </a:r>
            <a:r>
              <a:rPr lang="en-US" dirty="0" smtClean="0"/>
              <a:t>2018 RTP load level (with self-served) – </a:t>
            </a:r>
            <a:r>
              <a:rPr lang="en-US" dirty="0" smtClean="0"/>
              <a:t>preliminary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5" y="1600200"/>
            <a:ext cx="8961789" cy="19542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05" y="3938702"/>
            <a:ext cx="3998532" cy="74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66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review per PG 3.1.7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11" y="1295400"/>
            <a:ext cx="8961789" cy="19542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14" y="3810099"/>
            <a:ext cx="8961789" cy="19542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399" y="926068"/>
            <a:ext cx="896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SSWG Load– Based on 17 SSWG cases dated 10/21/2017 less self-served load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430481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</a:t>
            </a:r>
            <a:r>
              <a:rPr lang="en-US" dirty="0"/>
              <a:t>L</a:t>
            </a:r>
            <a:r>
              <a:rPr lang="en-US" dirty="0" smtClean="0"/>
              <a:t>oad Forecast– less losses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282"/>
            <a:ext cx="8382000" cy="518318"/>
          </a:xfrm>
        </p:spPr>
        <p:txBody>
          <a:bodyPr/>
          <a:lstStyle/>
          <a:p>
            <a:r>
              <a:rPr lang="en-US" dirty="0"/>
              <a:t>Load forecast: </a:t>
            </a:r>
            <a:r>
              <a:rPr lang="en-US" dirty="0" smtClean="0"/>
              <a:t>2018 RTP load level –less self-served</a:t>
            </a:r>
            <a:r>
              <a:rPr lang="en-US" dirty="0"/>
              <a:t> </a:t>
            </a:r>
            <a:r>
              <a:rPr lang="en-US" dirty="0" smtClean="0"/>
              <a:t>and losses – </a:t>
            </a:r>
            <a:r>
              <a:rPr lang="en-US" dirty="0" smtClean="0"/>
              <a:t>preliminary (MW)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5" y="3938702"/>
            <a:ext cx="3998532" cy="7487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6" y="1524001"/>
            <a:ext cx="8875914" cy="183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1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SSWG load v/s ERCOT 90/10 (less losses and self served)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3680678" cy="2222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143000"/>
            <a:ext cx="3733800" cy="22442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1" y="3886200"/>
            <a:ext cx="3680678" cy="22123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1" y="3891490"/>
            <a:ext cx="3733800" cy="223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6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load v/s ERCOT 90/10 (less losses and self served)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1066801"/>
            <a:ext cx="4114800" cy="247325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479" y="1066801"/>
            <a:ext cx="4159786" cy="25002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933758"/>
            <a:ext cx="4114801" cy="24658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3564" y="3933759"/>
            <a:ext cx="4164702" cy="250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6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Load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Preliminary start cases with the proposed load levels have been posted on MIS Secure (no case conditioning steps were applied)</a:t>
            </a:r>
          </a:p>
          <a:p>
            <a:pPr marL="400050" lvl="1" indent="0">
              <a:buNone/>
            </a:pPr>
            <a:r>
              <a:rPr lang="en-US" sz="2000" i="1" dirty="0" smtClean="0">
                <a:hlinkClick r:id="rId2"/>
              </a:rPr>
              <a:t>Grid&gt;Regional Planning&gt;Regional </a:t>
            </a:r>
            <a:r>
              <a:rPr lang="en-US" sz="2000" i="1" dirty="0">
                <a:hlinkClick r:id="rId2"/>
              </a:rPr>
              <a:t>Transmission </a:t>
            </a:r>
            <a:r>
              <a:rPr lang="en-US" sz="2000" i="1" dirty="0" smtClean="0">
                <a:hlinkClick r:id="rId2"/>
              </a:rPr>
              <a:t>Planning&gt;2018 </a:t>
            </a:r>
            <a:r>
              <a:rPr lang="en-US" sz="2000" i="1" dirty="0">
                <a:hlinkClick r:id="rId2"/>
              </a:rPr>
              <a:t>Regional Transmission Plan </a:t>
            </a:r>
            <a:r>
              <a:rPr lang="en-US" sz="2000" i="1" dirty="0" smtClean="0">
                <a:hlinkClick r:id="rId2"/>
              </a:rPr>
              <a:t>Postings</a:t>
            </a:r>
            <a:endParaRPr lang="en-US" sz="2000" i="1" dirty="0"/>
          </a:p>
          <a:p>
            <a:r>
              <a:rPr lang="en-US" sz="2400" dirty="0" smtClean="0"/>
              <a:t>TSPs are requested to review these and provide feedback on the initial draft</a:t>
            </a:r>
          </a:p>
          <a:p>
            <a:r>
              <a:rPr lang="en-US" sz="2400" dirty="0" smtClean="0"/>
              <a:t>TSPs may choose to accept the load forecast, or </a:t>
            </a:r>
          </a:p>
          <a:p>
            <a:r>
              <a:rPr lang="en-US" sz="2400" dirty="0" smtClean="0"/>
              <a:t>TSPs may choose to provide additional justification for cases where the proposed levels are not consistent with their expectations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review: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30873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611301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dates:</a:t>
            </a:r>
          </a:p>
          <a:p>
            <a:r>
              <a:rPr lang="en-US" dirty="0" smtClean="0"/>
              <a:t>February 28, 2018: TSPs either approve or provide necessary documentation supporting additional loads. No response from TSP inferred as “No Comments”.</a:t>
            </a:r>
          </a:p>
          <a:p>
            <a:r>
              <a:rPr lang="en-US" dirty="0" smtClean="0"/>
              <a:t>March 5, 2018: RTP loads finalized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9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TPs and TOs to provide feedback on proposed load level (by February 28 2018)</a:t>
            </a:r>
          </a:p>
          <a:p>
            <a:r>
              <a:rPr lang="en-US" dirty="0" smtClean="0"/>
              <a:t>Feedback provided to </a:t>
            </a:r>
          </a:p>
          <a:p>
            <a:pPr lvl="1"/>
            <a:r>
              <a:rPr lang="en-US" dirty="0" smtClean="0"/>
              <a:t>Calvin Opheim (Calvin.Opheim@ercot.com)</a:t>
            </a:r>
          </a:p>
          <a:p>
            <a:pPr lvl="1"/>
            <a:r>
              <a:rPr lang="en-US" dirty="0" smtClean="0"/>
              <a:t>Sandeep Borkar (</a:t>
            </a:r>
            <a:r>
              <a:rPr lang="en-US" dirty="0" smtClean="0">
                <a:hlinkClick r:id="rId2"/>
              </a:rPr>
              <a:t>Sandeep.Borkar@ercot.com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ERCOT to complete Load Review and finalize RTP load levels (by March 5,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9466</TotalTime>
  <Words>362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Load forecast (MW)</vt:lpstr>
      <vt:lpstr>Load forecast: 2018 RTP load level –less self-served and losses – preliminary (MW)</vt:lpstr>
      <vt:lpstr>SSWG load v/s ERCOT 90/10 (less losses and self served)</vt:lpstr>
      <vt:lpstr>SSWG load v/s ERCOT 90/10 (less losses and self served)</vt:lpstr>
      <vt:lpstr>2018 Load review</vt:lpstr>
      <vt:lpstr>Load review: Schedule</vt:lpstr>
      <vt:lpstr>Next steps</vt:lpstr>
      <vt:lpstr>Questions</vt:lpstr>
      <vt:lpstr>PowerPoint Presentation</vt:lpstr>
      <vt:lpstr>References</vt:lpstr>
      <vt:lpstr>Bounded higher-of methodology (x=5%)</vt:lpstr>
      <vt:lpstr>Load review process</vt:lpstr>
      <vt:lpstr>Load forecast: 2018 RTP load level (with self-served) – preliminary (MW)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157</cp:revision>
  <cp:lastPrinted>2016-01-21T20:53:15Z</cp:lastPrinted>
  <dcterms:created xsi:type="dcterms:W3CDTF">2016-01-21T15:20:31Z</dcterms:created>
  <dcterms:modified xsi:type="dcterms:W3CDTF">2017-12-18T17:27:41Z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