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85" r:id="rId4"/>
    <p:sldId id="284" r:id="rId5"/>
    <p:sldId id="287" r:id="rId6"/>
    <p:sldId id="288" r:id="rId7"/>
    <p:sldId id="289" r:id="rId8"/>
    <p:sldId id="290" r:id="rId9"/>
    <p:sldId id="291" r:id="rId10"/>
    <p:sldId id="29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88000" autoAdjust="0"/>
  </p:normalViewPr>
  <p:slideViewPr>
    <p:cSldViewPr>
      <p:cViewPr>
        <p:scale>
          <a:sx n="107" d="100"/>
          <a:sy n="107" d="100"/>
        </p:scale>
        <p:origin x="-10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1/29/2018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923BE-09A6-4E62-B431-38AFC7D8D716}" type="slidenum">
              <a:rPr lang="en-US" smtClean="0"/>
              <a:t>3</a:t>
            </a:fld>
            <a:endParaRPr lang="en-US" dirty="0"/>
          </a:p>
        </p:txBody>
      </p:sp>
    </p:spTree>
    <p:extLst>
      <p:ext uri="{BB962C8B-B14F-4D97-AF65-F5344CB8AC3E}">
        <p14:creationId xmlns:p14="http://schemas.microsoft.com/office/powerpoint/2010/main" val="867923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923BE-09A6-4E62-B431-38AFC7D8D716}" type="slidenum">
              <a:rPr lang="en-US" smtClean="0"/>
              <a:t>4</a:t>
            </a:fld>
            <a:endParaRPr lang="en-US" dirty="0"/>
          </a:p>
        </p:txBody>
      </p:sp>
    </p:spTree>
    <p:extLst>
      <p:ext uri="{BB962C8B-B14F-4D97-AF65-F5344CB8AC3E}">
        <p14:creationId xmlns:p14="http://schemas.microsoft.com/office/powerpoint/2010/main" val="2295150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1/29/2018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rcot.com/calendar/2018/1/26/139402-CREDITWG-MCW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smtClean="0">
                <a:latin typeface="+mn-lt"/>
              </a:rPr>
              <a:t>Market Credit Working Group update to the Wholesale Market Subcommittee</a:t>
            </a:r>
            <a:endParaRPr lang="en-US" sz="3600" b="1" dirty="0">
              <a:latin typeface="+mn-lt"/>
            </a:endParaRP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smtClean="0"/>
              <a:t>02/28/2018</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smtClean="0"/>
              <a:t> </a:t>
            </a:r>
            <a:r>
              <a:rPr lang="en-US" b="1" dirty="0" smtClean="0"/>
              <a:t>Bill Barnes NRG, Chair</a:t>
            </a:r>
          </a:p>
          <a:p>
            <a:pPr algn="ctr"/>
            <a:r>
              <a:rPr lang="en-US" b="1" dirty="0" smtClean="0"/>
              <a:t>Josephine Wan AE, Vice Chair</a:t>
            </a:r>
            <a:endParaRPr lang="en-US" b="1" dirty="0"/>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2018 </a:t>
            </a:r>
            <a:r>
              <a:rPr lang="en-US" b="1" dirty="0" smtClean="0"/>
              <a:t>Credit </a:t>
            </a:r>
            <a:r>
              <a:rPr lang="en-US" b="1" dirty="0"/>
              <a:t>Working Group Goals </a:t>
            </a:r>
            <a:endParaRPr lang="en-US" b="1" dirty="0" smtClean="0"/>
          </a:p>
          <a:p>
            <a:pPr marL="0" indent="0">
              <a:buNone/>
            </a:pPr>
            <a:endParaRPr lang="en-US" b="1" dirty="0"/>
          </a:p>
          <a:p>
            <a:r>
              <a:rPr lang="en-US" dirty="0"/>
              <a:t>Review the implementation of NPRR800, the incorporation of a forward price curve-based methodology in collateral requirement calculations</a:t>
            </a:r>
          </a:p>
          <a:p>
            <a:r>
              <a:rPr lang="en-US" dirty="0"/>
              <a:t>Provide support to the ERCOT stakeholder process for Market Suspension and Restart (NPRR850) </a:t>
            </a:r>
          </a:p>
          <a:p>
            <a:r>
              <a:rPr lang="en-US" dirty="0"/>
              <a:t>Clarify the market’s risk tolerance/appetite level and provide regular updates on credit exposure to the ERCOT Board</a:t>
            </a:r>
          </a:p>
          <a:p>
            <a:r>
              <a:rPr lang="en-US" dirty="0"/>
              <a:t>Evaluate and quantify potential market risk under current credit rules and examine a framework for reviewing rules in flight</a:t>
            </a:r>
          </a:p>
          <a:p>
            <a:r>
              <a:rPr lang="en-US" dirty="0"/>
              <a:t>Explore potential usage of letter of credit/credit insurance</a:t>
            </a:r>
          </a:p>
          <a:p>
            <a:r>
              <a:rPr lang="en-US" dirty="0"/>
              <a:t>Pursue a calculator to allow market participants to calculate their requirements for CRR auctions</a:t>
            </a:r>
          </a:p>
          <a:p>
            <a:pPr marL="0" indent="0">
              <a:buNone/>
            </a:pP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46654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a:bodyPr>
          <a:lstStyle/>
          <a:p>
            <a:pPr>
              <a:defRPr/>
            </a:pPr>
            <a:r>
              <a:rPr lang="en-US" sz="3000" b="1" dirty="0"/>
              <a:t>General Update</a:t>
            </a:r>
          </a:p>
          <a:p>
            <a:pPr marL="457200" lvl="1" indent="0">
              <a:spcBef>
                <a:spcPts val="0"/>
              </a:spcBef>
              <a:buNone/>
              <a:defRPr/>
            </a:pPr>
            <a:endParaRPr lang="en-US" sz="2000" dirty="0"/>
          </a:p>
          <a:p>
            <a:pPr lvl="1">
              <a:spcBef>
                <a:spcPts val="0"/>
              </a:spcBef>
              <a:defRPr/>
            </a:pPr>
            <a:r>
              <a:rPr lang="en-US" sz="2000" dirty="0" smtClean="0"/>
              <a:t>January 26</a:t>
            </a:r>
            <a:r>
              <a:rPr lang="en-US" sz="2000" baseline="30000" dirty="0" smtClean="0"/>
              <a:t>th</a:t>
            </a:r>
            <a:r>
              <a:rPr lang="en-US" sz="2000" dirty="0" smtClean="0"/>
              <a:t> Joint </a:t>
            </a:r>
            <a:r>
              <a:rPr lang="en-US" sz="2000" dirty="0"/>
              <a:t>MCWG/CWG </a:t>
            </a:r>
            <a:r>
              <a:rPr lang="en-US" sz="2000" dirty="0" smtClean="0"/>
              <a:t>Meeting</a:t>
            </a:r>
          </a:p>
          <a:p>
            <a:pPr marL="457200" lvl="1" indent="0">
              <a:spcBef>
                <a:spcPts val="0"/>
              </a:spcBef>
              <a:buNone/>
              <a:defRPr/>
            </a:pPr>
            <a:endParaRPr lang="en-US" sz="2000" dirty="0">
              <a:cs typeface="Arial" panose="020B0604020202020204" pitchFamily="34" charset="0"/>
            </a:endParaRPr>
          </a:p>
          <a:p>
            <a:pPr lvl="1">
              <a:spcBef>
                <a:spcPts val="0"/>
              </a:spcBef>
              <a:defRPr/>
            </a:pPr>
            <a:r>
              <a:rPr lang="en-US" sz="2000" dirty="0" smtClean="0">
                <a:cs typeface="Arial" panose="020B0604020202020204" pitchFamily="34" charset="0"/>
              </a:rPr>
              <a:t>3 NPRRS reviewed for </a:t>
            </a:r>
            <a:r>
              <a:rPr lang="en-US" sz="2000" dirty="0">
                <a:cs typeface="Arial" panose="020B0604020202020204" pitchFamily="34" charset="0"/>
              </a:rPr>
              <a:t>their credit </a:t>
            </a:r>
            <a:r>
              <a:rPr lang="en-US" sz="2000" dirty="0" smtClean="0">
                <a:cs typeface="Arial" panose="020B0604020202020204" pitchFamily="34" charset="0"/>
              </a:rPr>
              <a:t>impacts</a:t>
            </a:r>
          </a:p>
          <a:p>
            <a:pPr lvl="1">
              <a:buFont typeface="Courier New" panose="02070309020205020404" pitchFamily="49" charset="0"/>
              <a:buChar char="o"/>
            </a:pPr>
            <a:r>
              <a:rPr lang="en-US" sz="2000" dirty="0"/>
              <a:t>861 NPRR Clarification of ERCOT’s Authority to Protect Its Jurisdictional Status</a:t>
            </a:r>
          </a:p>
          <a:p>
            <a:pPr lvl="1">
              <a:buFont typeface="Courier New" panose="02070309020205020404" pitchFamily="49" charset="0"/>
              <a:buChar char="o"/>
            </a:pPr>
            <a:r>
              <a:rPr lang="en-US" sz="2000" dirty="0"/>
              <a:t>854 NPRR NOIE TDSP Submittal of Meters with Bidirectional Flow Caused by Generation Interconnected at Distribution Voltage</a:t>
            </a:r>
          </a:p>
          <a:p>
            <a:pPr lvl="1">
              <a:buFont typeface="Courier New" panose="02070309020205020404" pitchFamily="49" charset="0"/>
              <a:buChar char="o"/>
            </a:pPr>
            <a:r>
              <a:rPr lang="en-US" sz="2000" dirty="0"/>
              <a:t>860 NPRR Day-Ahead Market (DAM) </a:t>
            </a:r>
            <a:r>
              <a:rPr lang="en-US" sz="2000" dirty="0" smtClean="0"/>
              <a:t>Clean-Up</a:t>
            </a:r>
          </a:p>
          <a:p>
            <a:pPr marL="457200" lvl="1" indent="0">
              <a:buNone/>
            </a:pPr>
            <a:endParaRPr lang="en-US" sz="2000" dirty="0" smtClean="0"/>
          </a:p>
          <a:p>
            <a:pPr marL="457200" lvl="1" indent="0">
              <a:buNone/>
            </a:pPr>
            <a:r>
              <a:rPr lang="en-US" sz="2000" dirty="0" smtClean="0">
                <a:cs typeface="Arial" panose="020B0604020202020204" pitchFamily="34" charset="0"/>
              </a:rPr>
              <a:t>All </a:t>
            </a:r>
            <a:r>
              <a:rPr lang="en-US" sz="2000" dirty="0">
                <a:cs typeface="Arial" panose="020B0604020202020204" pitchFamily="34" charset="0"/>
              </a:rPr>
              <a:t>operational </a:t>
            </a:r>
            <a:r>
              <a:rPr lang="en-US" sz="2000" dirty="0" smtClean="0">
                <a:cs typeface="Arial" panose="020B0604020202020204" pitchFamily="34" charset="0"/>
              </a:rPr>
              <a:t>without </a:t>
            </a:r>
            <a:r>
              <a:rPr lang="en-US" sz="2000" dirty="0">
                <a:cs typeface="Arial" panose="020B0604020202020204" pitchFamily="34" charset="0"/>
              </a:rPr>
              <a:t>any credit </a:t>
            </a:r>
            <a:r>
              <a:rPr lang="en-US" sz="2000" dirty="0" smtClean="0">
                <a:cs typeface="Arial" panose="020B0604020202020204" pitchFamily="34" charset="0"/>
              </a:rPr>
              <a:t>impact</a:t>
            </a: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Content Placeholder 2"/>
          <p:cNvSpPr txBox="1">
            <a:spLocks/>
          </p:cNvSpPr>
          <p:nvPr/>
        </p:nvSpPr>
        <p:spPr>
          <a:xfrm>
            <a:off x="457200" y="1219200"/>
            <a:ext cx="8229600" cy="2514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u="sng" dirty="0" smtClean="0"/>
          </a:p>
        </p:txBody>
      </p:sp>
      <p:sp>
        <p:nvSpPr>
          <p:cNvPr id="6" name="Content Placeholder 5"/>
          <p:cNvSpPr>
            <a:spLocks noGrp="1"/>
          </p:cNvSpPr>
          <p:nvPr>
            <p:ph idx="1"/>
          </p:nvPr>
        </p:nvSpPr>
        <p:spPr>
          <a:xfrm>
            <a:off x="457200" y="1600200"/>
            <a:ext cx="8229600" cy="4724400"/>
          </a:xfrm>
        </p:spPr>
        <p:txBody>
          <a:bodyPr>
            <a:normAutofit fontScale="85000" lnSpcReduction="20000"/>
          </a:bodyPr>
          <a:lstStyle/>
          <a:p>
            <a:r>
              <a:rPr lang="en-US" sz="2800" b="1" dirty="0"/>
              <a:t>2018 CWG/MCWG </a:t>
            </a:r>
            <a:r>
              <a:rPr lang="en-US" sz="2800" b="1" dirty="0" smtClean="0"/>
              <a:t>Officers</a:t>
            </a:r>
          </a:p>
          <a:p>
            <a:pPr marL="0" indent="0">
              <a:buNone/>
            </a:pPr>
            <a:r>
              <a:rPr lang="en-US" sz="2400" dirty="0"/>
              <a:t>Ms. Spells thanked the group and the officers for their work in </a:t>
            </a:r>
            <a:r>
              <a:rPr lang="en-US" sz="2400" dirty="0" smtClean="0"/>
              <a:t>2018 </a:t>
            </a:r>
            <a:r>
              <a:rPr lang="en-US" sz="2400" dirty="0"/>
              <a:t>and informed the group that the following were re-elected as officers</a:t>
            </a:r>
            <a:r>
              <a:rPr lang="en-US" sz="2400" dirty="0" smtClean="0"/>
              <a:t>:</a:t>
            </a:r>
          </a:p>
          <a:p>
            <a:pPr marL="0" indent="0">
              <a:buNone/>
            </a:pPr>
            <a:endParaRPr lang="en-US" sz="2400" dirty="0"/>
          </a:p>
          <a:p>
            <a:pPr lvl="1">
              <a:buFont typeface="Courier New" panose="02070309020205020404" pitchFamily="49" charset="0"/>
              <a:buChar char="o"/>
            </a:pPr>
            <a:r>
              <a:rPr lang="en-US" sz="2400" dirty="0"/>
              <a:t>Donald Meek – CWG Chair</a:t>
            </a:r>
          </a:p>
          <a:p>
            <a:pPr lvl="1">
              <a:buFont typeface="Courier New" panose="02070309020205020404" pitchFamily="49" charset="0"/>
              <a:buChar char="o"/>
            </a:pPr>
            <a:r>
              <a:rPr lang="en-US" sz="2400" dirty="0"/>
              <a:t>Loretto Martin – CWG Vice </a:t>
            </a:r>
            <a:r>
              <a:rPr lang="en-US" sz="2400" dirty="0" smtClean="0"/>
              <a:t>Chair</a:t>
            </a:r>
            <a:endParaRPr lang="en-US" sz="2400" dirty="0"/>
          </a:p>
          <a:p>
            <a:pPr lvl="1">
              <a:buFont typeface="Courier New" panose="02070309020205020404" pitchFamily="49" charset="0"/>
              <a:buChar char="o"/>
            </a:pPr>
            <a:r>
              <a:rPr lang="en-US" sz="2400" dirty="0"/>
              <a:t>Bill Barnes – MCWG Chair</a:t>
            </a:r>
          </a:p>
          <a:p>
            <a:pPr lvl="1">
              <a:buFont typeface="Courier New" panose="02070309020205020404" pitchFamily="49" charset="0"/>
              <a:buChar char="o"/>
            </a:pPr>
            <a:r>
              <a:rPr lang="en-US" sz="2400" dirty="0"/>
              <a:t>Josephine Wan – MCWG Vice Chair</a:t>
            </a:r>
          </a:p>
          <a:p>
            <a:pPr marL="0" indent="0">
              <a:buNone/>
            </a:pPr>
            <a:endParaRPr lang="en-US" sz="2400" dirty="0"/>
          </a:p>
          <a:p>
            <a:pPr marL="0" indent="0">
              <a:buNone/>
            </a:pPr>
            <a:r>
              <a:rPr lang="en-US" sz="2400" dirty="0" smtClean="0"/>
              <a:t>ERCOT </a:t>
            </a:r>
            <a:r>
              <a:rPr lang="en-US" sz="2400" dirty="0"/>
              <a:t>staff will submit to F&amp;A and WMS committees for confirmation</a:t>
            </a:r>
            <a:r>
              <a:rPr lang="en-US" sz="2400" dirty="0" smtClean="0"/>
              <a:t>.</a:t>
            </a:r>
          </a:p>
          <a:p>
            <a:pPr marL="0" indent="0">
              <a:buNone/>
            </a:pPr>
            <a:endParaRPr lang="en-US" sz="2400" dirty="0"/>
          </a:p>
          <a:p>
            <a:r>
              <a:rPr lang="en-US" sz="2800" b="1" dirty="0" smtClean="0"/>
              <a:t>Review </a:t>
            </a:r>
            <a:r>
              <a:rPr lang="en-US" sz="2800" b="1" dirty="0"/>
              <a:t>CWG Charter (vote</a:t>
            </a:r>
            <a:r>
              <a:rPr lang="en-US" sz="2800" b="1" dirty="0" smtClean="0"/>
              <a:t>)</a:t>
            </a:r>
          </a:p>
          <a:p>
            <a:pPr lvl="1">
              <a:buFont typeface="Courier New" panose="02070309020205020404" pitchFamily="49" charset="0"/>
              <a:buChar char="o"/>
            </a:pPr>
            <a:r>
              <a:rPr lang="en-US" sz="2400" dirty="0"/>
              <a:t>Ian </a:t>
            </a:r>
            <a:r>
              <a:rPr lang="en-US" sz="2400" dirty="0" smtClean="0"/>
              <a:t>Haley at submitted a motion </a:t>
            </a:r>
            <a:r>
              <a:rPr lang="en-US" sz="2400" dirty="0"/>
              <a:t>to reaffirmed CWG Charter for another year without change. Donald Meek seconded the motion. Motion passed.</a:t>
            </a:r>
          </a:p>
          <a:p>
            <a:endParaRPr lang="en-US" b="1" dirty="0" smtClean="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81565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073" y="381000"/>
            <a:ext cx="8229600" cy="838200"/>
          </a:xfrm>
        </p:spPr>
        <p:txBody>
          <a:bodyPr/>
          <a:lstStyle/>
          <a:p>
            <a:r>
              <a:rPr lang="en-US" dirty="0"/>
              <a:t>MCWG update to WMS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7" name="Content Placeholder 2"/>
          <p:cNvSpPr>
            <a:spLocks noGrp="1"/>
          </p:cNvSpPr>
          <p:nvPr>
            <p:ph idx="1"/>
          </p:nvPr>
        </p:nvSpPr>
        <p:spPr>
          <a:xfrm>
            <a:off x="457200" y="1295400"/>
            <a:ext cx="8229600" cy="5105400"/>
          </a:xfrm>
        </p:spPr>
        <p:txBody>
          <a:bodyPr>
            <a:normAutofit fontScale="47500" lnSpcReduction="20000"/>
          </a:bodyPr>
          <a:lstStyle/>
          <a:p>
            <a:r>
              <a:rPr lang="en-US" sz="4200" b="1" dirty="0"/>
              <a:t>Discuss NPRR850 Market Suspension and </a:t>
            </a:r>
            <a:r>
              <a:rPr lang="en-US" sz="4200" b="1" dirty="0" smtClean="0"/>
              <a:t>Restart</a:t>
            </a:r>
            <a:endParaRPr lang="en-US" sz="4200" b="1" dirty="0"/>
          </a:p>
          <a:p>
            <a:pPr marL="0" indent="0">
              <a:buNone/>
            </a:pPr>
            <a:r>
              <a:rPr lang="en-US" sz="3600" dirty="0"/>
              <a:t>Many working groups have already reviewed and filed comments with </a:t>
            </a:r>
            <a:r>
              <a:rPr lang="en-US" sz="3600" dirty="0" smtClean="0"/>
              <a:t>ERCOT.</a:t>
            </a:r>
            <a:endParaRPr lang="en-US" sz="3600" dirty="0"/>
          </a:p>
          <a:p>
            <a:pPr lvl="1">
              <a:buFont typeface="Courier New" panose="02070309020205020404" pitchFamily="49" charset="0"/>
              <a:buChar char="o"/>
            </a:pPr>
            <a:r>
              <a:rPr lang="en-US" sz="3600" dirty="0" smtClean="0"/>
              <a:t>This NPRR is currently pending for PRS.  It will </a:t>
            </a:r>
            <a:r>
              <a:rPr lang="en-US" sz="3600" dirty="0"/>
              <a:t>be review by WMS and QMWG group.  </a:t>
            </a:r>
            <a:endParaRPr lang="en-US" sz="3600" dirty="0" smtClean="0"/>
          </a:p>
          <a:p>
            <a:pPr lvl="1">
              <a:buFont typeface="Courier New" panose="02070309020205020404" pitchFamily="49" charset="0"/>
              <a:buChar char="o"/>
            </a:pPr>
            <a:endParaRPr lang="en-US" sz="3600" dirty="0"/>
          </a:p>
          <a:p>
            <a:pPr marL="457200" lvl="1" indent="0">
              <a:buNone/>
            </a:pPr>
            <a:r>
              <a:rPr lang="en-US" sz="3600" dirty="0"/>
              <a:t>The group will further </a:t>
            </a:r>
            <a:r>
              <a:rPr lang="en-US" sz="3600" dirty="0" smtClean="0"/>
              <a:t>review and discuss this NPRR </a:t>
            </a:r>
            <a:r>
              <a:rPr lang="en-US" sz="3600" dirty="0"/>
              <a:t>in the next meeting</a:t>
            </a:r>
            <a:r>
              <a:rPr lang="en-US" sz="3600" dirty="0" smtClean="0"/>
              <a:t>.</a:t>
            </a:r>
          </a:p>
          <a:p>
            <a:pPr marL="457200" lvl="1" indent="0">
              <a:buNone/>
            </a:pPr>
            <a:endParaRPr lang="en-US" sz="2900" dirty="0"/>
          </a:p>
          <a:p>
            <a:r>
              <a:rPr lang="en-US" sz="4200" b="1" dirty="0"/>
              <a:t>Discuss CRR credit calculator </a:t>
            </a:r>
            <a:r>
              <a:rPr lang="en-US" sz="4200" b="1" dirty="0" smtClean="0"/>
              <a:t>concept</a:t>
            </a:r>
          </a:p>
          <a:p>
            <a:endParaRPr lang="en-US" b="1" dirty="0" smtClean="0"/>
          </a:p>
          <a:p>
            <a:pPr marL="0" indent="0">
              <a:buNone/>
            </a:pPr>
            <a:r>
              <a:rPr lang="en-US" sz="4000" dirty="0" smtClean="0"/>
              <a:t>$10,365,293,555 </a:t>
            </a:r>
            <a:r>
              <a:rPr lang="en-US" sz="4000" dirty="0"/>
              <a:t>excess collateral has been locked for 105 markets since NPRR484 was implemented in late 2012 that could have been used for other market activities.  </a:t>
            </a:r>
            <a:endParaRPr lang="en-US" sz="4000" dirty="0" smtClean="0"/>
          </a:p>
          <a:p>
            <a:pPr lvl="1">
              <a:buFont typeface="Courier New" panose="02070309020205020404" pitchFamily="49" charset="0"/>
              <a:buChar char="o"/>
            </a:pPr>
            <a:r>
              <a:rPr lang="en-US" sz="4000" dirty="0"/>
              <a:t>Creating a CRR Credit Calculator would remove the need to manually calculate CRR credit requirements. Increasing Market Participant’s ability to accurately calculate posting requirements will eliminate excess collateral costs and should increase CRR values</a:t>
            </a:r>
            <a:r>
              <a:rPr lang="en-US" sz="4000" dirty="0" smtClean="0"/>
              <a:t>.</a:t>
            </a:r>
          </a:p>
          <a:p>
            <a:pPr lvl="1">
              <a:buFont typeface="Courier New" panose="02070309020205020404" pitchFamily="49" charset="0"/>
              <a:buChar char="o"/>
            </a:pPr>
            <a:r>
              <a:rPr lang="en-US" sz="4000" dirty="0" smtClean="0"/>
              <a:t>SCR submission form redline version has posted to ERCOT site</a:t>
            </a:r>
          </a:p>
          <a:p>
            <a:pPr lvl="1">
              <a:buFont typeface="Courier New" panose="02070309020205020404" pitchFamily="49" charset="0"/>
              <a:buChar char="o"/>
            </a:pPr>
            <a:r>
              <a:rPr lang="en-US" sz="4000" dirty="0" smtClean="0"/>
              <a:t>Numerous discussion in the group meeting between ERCOT staff and stakeholder</a:t>
            </a:r>
          </a:p>
          <a:p>
            <a:pPr marL="457200" lvl="1" indent="0">
              <a:buNone/>
            </a:pPr>
            <a:endParaRPr lang="en-US" sz="3800" dirty="0" smtClean="0"/>
          </a:p>
          <a:p>
            <a:pPr marL="0" indent="0">
              <a:buNone/>
            </a:pPr>
            <a:endParaRPr lang="en-US" sz="3800" dirty="0"/>
          </a:p>
          <a:p>
            <a:endParaRPr lang="en-US" sz="2400" b="1" dirty="0"/>
          </a:p>
          <a:p>
            <a:pPr>
              <a:buFont typeface="Courier New" panose="02070309020205020404" pitchFamily="49" charset="0"/>
              <a:buChar char="o"/>
            </a:pPr>
            <a:endParaRPr lang="en-US" sz="2400" b="1" u="sng" dirty="0" smtClean="0"/>
          </a:p>
        </p:txBody>
      </p:sp>
    </p:spTree>
    <p:extLst>
      <p:ext uri="{BB962C8B-B14F-4D97-AF65-F5344CB8AC3E}">
        <p14:creationId xmlns:p14="http://schemas.microsoft.com/office/powerpoint/2010/main" val="287252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p>
        </p:txBody>
      </p:sp>
      <p:sp>
        <p:nvSpPr>
          <p:cNvPr id="3" name="Content Placeholder 2"/>
          <p:cNvSpPr>
            <a:spLocks noGrp="1"/>
          </p:cNvSpPr>
          <p:nvPr>
            <p:ph idx="1"/>
          </p:nvPr>
        </p:nvSpPr>
        <p:spPr>
          <a:xfrm>
            <a:off x="457200" y="1371600"/>
            <a:ext cx="8229600" cy="5181600"/>
          </a:xfrm>
        </p:spPr>
        <p:txBody>
          <a:bodyPr>
            <a:normAutofit fontScale="25000" lnSpcReduction="20000"/>
          </a:bodyPr>
          <a:lstStyle/>
          <a:p>
            <a:pPr marL="0" indent="0">
              <a:buNone/>
            </a:pPr>
            <a:r>
              <a:rPr lang="en-US" sz="8000" b="1" dirty="0"/>
              <a:t>Discuss CRR credit calculator </a:t>
            </a:r>
            <a:r>
              <a:rPr lang="en-US" sz="8000" b="1" dirty="0" smtClean="0"/>
              <a:t>concept (Conti.)</a:t>
            </a:r>
          </a:p>
          <a:p>
            <a:pPr lvl="1">
              <a:buFont typeface="Courier New" panose="02070309020205020404" pitchFamily="49" charset="0"/>
              <a:buChar char="o"/>
            </a:pPr>
            <a:r>
              <a:rPr lang="en-US" sz="6400" dirty="0" smtClean="0"/>
              <a:t>The </a:t>
            </a:r>
            <a:r>
              <a:rPr lang="en-US" sz="6400" dirty="0"/>
              <a:t>group agreed to remove the second last optional item in the SCR. In addition, the last optional item in the SCR will require to draft an NPRR prior to make the change </a:t>
            </a:r>
            <a:r>
              <a:rPr lang="en-US" sz="6400" dirty="0" smtClean="0"/>
              <a:t>in </a:t>
            </a:r>
            <a:r>
              <a:rPr lang="en-US" sz="6400" dirty="0"/>
              <a:t>this SCR due to it is related to a credit report. </a:t>
            </a:r>
          </a:p>
          <a:p>
            <a:pPr marL="457200" lvl="1" indent="0">
              <a:buNone/>
            </a:pPr>
            <a:endParaRPr lang="en-US" sz="6400" dirty="0" smtClean="0"/>
          </a:p>
          <a:p>
            <a:pPr marL="457200" lvl="1" indent="0">
              <a:buNone/>
            </a:pPr>
            <a:r>
              <a:rPr lang="en-US" sz="6400" dirty="0" smtClean="0"/>
              <a:t>Ian Haley will </a:t>
            </a:r>
            <a:r>
              <a:rPr lang="en-US" sz="6400" dirty="0"/>
              <a:t>do </a:t>
            </a:r>
            <a:r>
              <a:rPr lang="en-US" sz="6400" dirty="0" smtClean="0"/>
              <a:t>a clean SCR</a:t>
            </a:r>
            <a:r>
              <a:rPr lang="en-US" sz="6400" dirty="0"/>
              <a:t>. </a:t>
            </a:r>
            <a:r>
              <a:rPr lang="en-US" sz="6400" dirty="0" smtClean="0"/>
              <a:t>Prior to </a:t>
            </a:r>
            <a:r>
              <a:rPr lang="en-US" sz="6400" dirty="0"/>
              <a:t>the next </a:t>
            </a:r>
            <a:r>
              <a:rPr lang="en-US" sz="6400" dirty="0" smtClean="0"/>
              <a:t>meeting </a:t>
            </a:r>
            <a:r>
              <a:rPr lang="en-US" sz="6400" dirty="0"/>
              <a:t>if ERCOT has not submit </a:t>
            </a:r>
            <a:r>
              <a:rPr lang="en-US" sz="6400" dirty="0" smtClean="0"/>
              <a:t>an </a:t>
            </a:r>
            <a:r>
              <a:rPr lang="en-US" sz="6400" dirty="0"/>
              <a:t>NPRR then </a:t>
            </a:r>
            <a:r>
              <a:rPr lang="en-US" sz="6400" dirty="0" smtClean="0"/>
              <a:t>Luminant will file it.</a:t>
            </a:r>
            <a:endParaRPr lang="en-US" sz="6400" dirty="0"/>
          </a:p>
          <a:p>
            <a:pPr marL="0" indent="0">
              <a:buNone/>
            </a:pPr>
            <a:endParaRPr lang="en-US" sz="8000" b="1" dirty="0" smtClean="0"/>
          </a:p>
          <a:p>
            <a:pPr marL="0" indent="0">
              <a:buNone/>
            </a:pPr>
            <a:r>
              <a:rPr lang="en-US" sz="8000" b="1" dirty="0" smtClean="0"/>
              <a:t>ERCOT Updates</a:t>
            </a:r>
          </a:p>
          <a:p>
            <a:pPr marL="0" indent="0">
              <a:buNone/>
            </a:pPr>
            <a:r>
              <a:rPr lang="en-US" sz="6400" b="1" dirty="0" smtClean="0"/>
              <a:t>ERCOT Exposure Report</a:t>
            </a:r>
            <a:endParaRPr lang="en-US" sz="6400" b="1" dirty="0"/>
          </a:p>
          <a:p>
            <a:pPr marL="0" indent="0">
              <a:buNone/>
            </a:pPr>
            <a:r>
              <a:rPr lang="en-US" sz="6400" dirty="0"/>
              <a:t>Ms. Papules at ERCOT presented an update of ERCOT credit exposure statistics for the months of November and December 2017.</a:t>
            </a:r>
          </a:p>
          <a:p>
            <a:pPr marL="0" indent="0">
              <a:buNone/>
            </a:pPr>
            <a:endParaRPr lang="en-US" sz="6400" dirty="0"/>
          </a:p>
          <a:p>
            <a:r>
              <a:rPr lang="en-US" sz="6400" b="1" dirty="0"/>
              <a:t>Changes from October 2017</a:t>
            </a:r>
            <a:r>
              <a:rPr lang="en-US" sz="6400" baseline="30000" dirty="0"/>
              <a:t> * </a:t>
            </a:r>
            <a:r>
              <a:rPr lang="en-US" sz="6400" b="1" dirty="0"/>
              <a:t>to December 2017</a:t>
            </a:r>
            <a:r>
              <a:rPr lang="en-US" sz="6400" baseline="30000" dirty="0"/>
              <a:t> </a:t>
            </a:r>
            <a:endParaRPr lang="en-US" sz="6400" dirty="0"/>
          </a:p>
          <a:p>
            <a:pPr lvl="0"/>
            <a:r>
              <a:rPr lang="en-US" sz="6400" dirty="0"/>
              <a:t>Number of active Counter-Parties increased from 216 to 217.</a:t>
            </a:r>
          </a:p>
          <a:p>
            <a:pPr lvl="0"/>
            <a:r>
              <a:rPr lang="en-US" sz="6400" dirty="0"/>
              <a:t>Market-wide TPE decreased from 362 million to 350.8 million.</a:t>
            </a:r>
          </a:p>
          <a:p>
            <a:pPr lvl="0"/>
            <a:r>
              <a:rPr lang="en-US" sz="6400" dirty="0"/>
              <a:t>Excess Collateral increased from 1,573 million to 1,698 million.</a:t>
            </a:r>
          </a:p>
          <a:p>
            <a:pPr lvl="0"/>
            <a:r>
              <a:rPr lang="en-US" sz="6400" dirty="0"/>
              <a:t>TPE of </a:t>
            </a:r>
            <a:r>
              <a:rPr lang="en-US" sz="6400" i="1" dirty="0"/>
              <a:t>Load and Generation </a:t>
            </a:r>
            <a:r>
              <a:rPr lang="en-US" sz="6400" dirty="0"/>
              <a:t>category increased by $14 million and it decreased across all the other market segments for a net decrease in TPE.</a:t>
            </a:r>
          </a:p>
          <a:p>
            <a:pPr lvl="0"/>
            <a:r>
              <a:rPr lang="en-US" sz="6400" dirty="0"/>
              <a:t>Excess Collateral increased by $72 million for </a:t>
            </a:r>
            <a:r>
              <a:rPr lang="en-US" sz="6400" i="1" dirty="0"/>
              <a:t>Load and Generation </a:t>
            </a:r>
            <a:r>
              <a:rPr lang="en-US" sz="6400" dirty="0"/>
              <a:t>category and $58 million for </a:t>
            </a:r>
            <a:r>
              <a:rPr lang="en-US" sz="6400" i="1" dirty="0"/>
              <a:t>traders</a:t>
            </a:r>
            <a:r>
              <a:rPr lang="en-US" sz="6400" dirty="0"/>
              <a:t>.</a:t>
            </a:r>
          </a:p>
          <a:p>
            <a:pPr lvl="0"/>
            <a:r>
              <a:rPr lang="en-US" sz="6400" dirty="0"/>
              <a:t>Relatively low volatility in Real Time Prices during Nov-Dec compared to Sep-Oct. </a:t>
            </a:r>
          </a:p>
          <a:p>
            <a:pPr lvl="1">
              <a:buFont typeface="Arial" charset="0"/>
              <a:buNone/>
            </a:pPr>
            <a:endParaRPr lang="en-US" altLang="en-US" sz="6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715919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p>
        </p:txBody>
      </p:sp>
      <p:sp>
        <p:nvSpPr>
          <p:cNvPr id="3" name="Content Placeholder 2"/>
          <p:cNvSpPr>
            <a:spLocks noGrp="1"/>
          </p:cNvSpPr>
          <p:nvPr>
            <p:ph idx="1"/>
          </p:nvPr>
        </p:nvSpPr>
        <p:spPr>
          <a:xfrm>
            <a:off x="457200" y="1600200"/>
            <a:ext cx="8229600" cy="4724400"/>
          </a:xfrm>
        </p:spPr>
        <p:txBody>
          <a:bodyPr>
            <a:normAutofit/>
          </a:bodyPr>
          <a:lstStyle/>
          <a:p>
            <a:pPr marL="0" indent="0">
              <a:buNone/>
            </a:pPr>
            <a:r>
              <a:rPr lang="en-US" sz="2600" b="1" dirty="0"/>
              <a:t>ERCOT </a:t>
            </a:r>
            <a:r>
              <a:rPr lang="en-US" sz="2600" b="1" dirty="0" smtClean="0"/>
              <a:t>Updates –(Conti.)</a:t>
            </a:r>
            <a:endParaRPr lang="en-US" sz="2600" b="1" dirty="0"/>
          </a:p>
          <a:p>
            <a:pPr marL="0" indent="0">
              <a:buNone/>
            </a:pPr>
            <a:r>
              <a:rPr lang="en-US" sz="2200" b="1" dirty="0"/>
              <a:t>Letter of Credit Concentration </a:t>
            </a:r>
            <a:r>
              <a:rPr lang="en-US" sz="2200" b="1" dirty="0" smtClean="0"/>
              <a:t>Report</a:t>
            </a:r>
            <a:endParaRPr lang="en-US" sz="2200" dirty="0"/>
          </a:p>
          <a:p>
            <a:pPr marL="0" indent="0">
              <a:buNone/>
            </a:pPr>
            <a:endParaRPr lang="en-US" sz="1600" dirty="0"/>
          </a:p>
          <a:p>
            <a:pPr marL="0" indent="0">
              <a:buNone/>
            </a:pPr>
            <a:r>
              <a:rPr lang="en-US" sz="2000" dirty="0" smtClean="0"/>
              <a:t>LC </a:t>
            </a:r>
            <a:r>
              <a:rPr lang="en-US" sz="2000" dirty="0"/>
              <a:t>issuer limits are determined by the issuer rating and their Tangible net worth.  In addition, each issuer is subject to an overall limit of $750M.</a:t>
            </a:r>
          </a:p>
          <a:p>
            <a:pPr>
              <a:buFont typeface="Courier New" panose="02070309020205020404" pitchFamily="49" charset="0"/>
              <a:buChar char="o"/>
            </a:pPr>
            <a:endParaRPr lang="en-US" sz="2000" dirty="0"/>
          </a:p>
          <a:p>
            <a:pPr>
              <a:buFont typeface="Courier New" panose="02070309020205020404" pitchFamily="49" charset="0"/>
              <a:buChar char="o"/>
            </a:pPr>
            <a:r>
              <a:rPr lang="en-US" sz="2000" b="1" dirty="0"/>
              <a:t>ERCOT computed the issuer limits and reviewed outstanding LCs as of 1/15/2018</a:t>
            </a:r>
            <a:endParaRPr lang="en-US" sz="2000" dirty="0"/>
          </a:p>
          <a:p>
            <a:endParaRPr lang="en-US" dirty="0" smtClean="0"/>
          </a:p>
          <a:p>
            <a:endParaRPr lang="en-US" dirty="0"/>
          </a:p>
          <a:p>
            <a:endParaRPr lang="en-US" dirty="0" smtClean="0"/>
          </a:p>
          <a:p>
            <a:endParaRPr lang="en-US" dirty="0" smtClean="0"/>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pic>
        <p:nvPicPr>
          <p:cNvPr id="7" name="Picture 6"/>
          <p:cNvPicPr/>
          <p:nvPr/>
        </p:nvPicPr>
        <p:blipFill>
          <a:blip r:embed="rId2"/>
          <a:stretch>
            <a:fillRect/>
          </a:stretch>
        </p:blipFill>
        <p:spPr>
          <a:xfrm>
            <a:off x="2133600" y="4419600"/>
            <a:ext cx="4114800" cy="1828800"/>
          </a:xfrm>
          <a:prstGeom prst="rect">
            <a:avLst/>
          </a:prstGeom>
        </p:spPr>
      </p:pic>
    </p:spTree>
    <p:extLst>
      <p:ext uri="{BB962C8B-B14F-4D97-AF65-F5344CB8AC3E}">
        <p14:creationId xmlns:p14="http://schemas.microsoft.com/office/powerpoint/2010/main" val="3232796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p>
        </p:txBody>
      </p:sp>
      <p:sp>
        <p:nvSpPr>
          <p:cNvPr id="3" name="Content Placeholder 2"/>
          <p:cNvSpPr>
            <a:spLocks noGrp="1"/>
          </p:cNvSpPr>
          <p:nvPr>
            <p:ph idx="1"/>
          </p:nvPr>
        </p:nvSpPr>
        <p:spPr/>
        <p:txBody>
          <a:bodyPr>
            <a:normAutofit lnSpcReduction="10000"/>
          </a:bodyPr>
          <a:lstStyle/>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endParaRPr lang="en-US" sz="1600" dirty="0" smtClean="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400" dirty="0" smtClean="0"/>
          </a:p>
          <a:p>
            <a:pPr marL="0" indent="0">
              <a:buNone/>
            </a:pPr>
            <a:r>
              <a:rPr lang="en-US" sz="1400" dirty="0" smtClean="0"/>
              <a:t>ERCOT presentation </a:t>
            </a:r>
            <a:r>
              <a:rPr lang="en-US" sz="1400" dirty="0"/>
              <a:t>can be found at: </a:t>
            </a:r>
            <a:r>
              <a:rPr lang="en-US" sz="1400" u="sng" dirty="0">
                <a:hlinkClick r:id="rId2"/>
              </a:rPr>
              <a:t>http://ercot.com/calendar/2018/1/26/139402-CREDITWG-MCWG</a:t>
            </a:r>
            <a:endParaRPr lang="en-US" sz="1400" dirty="0"/>
          </a:p>
          <a:p>
            <a:endParaRPr lang="en-US" sz="1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pic>
        <p:nvPicPr>
          <p:cNvPr id="5" name="Picture 4"/>
          <p:cNvPicPr>
            <a:picLocks noChangeAspect="1"/>
          </p:cNvPicPr>
          <p:nvPr/>
        </p:nvPicPr>
        <p:blipFill>
          <a:blip r:embed="rId3"/>
          <a:stretch>
            <a:fillRect/>
          </a:stretch>
        </p:blipFill>
        <p:spPr>
          <a:xfrm>
            <a:off x="1076325" y="1600200"/>
            <a:ext cx="6619875" cy="4039501"/>
          </a:xfrm>
          <a:prstGeom prst="rect">
            <a:avLst/>
          </a:prstGeom>
        </p:spPr>
      </p:pic>
    </p:spTree>
    <p:extLst>
      <p:ext uri="{BB962C8B-B14F-4D97-AF65-F5344CB8AC3E}">
        <p14:creationId xmlns:p14="http://schemas.microsoft.com/office/powerpoint/2010/main" val="3509966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p>
        </p:txBody>
      </p:sp>
      <p:sp>
        <p:nvSpPr>
          <p:cNvPr id="3" name="Content Placeholder 2"/>
          <p:cNvSpPr>
            <a:spLocks noGrp="1"/>
          </p:cNvSpPr>
          <p:nvPr>
            <p:ph idx="1"/>
          </p:nvPr>
        </p:nvSpPr>
        <p:spPr/>
        <p:txBody>
          <a:bodyPr>
            <a:normAutofit fontScale="55000" lnSpcReduction="20000"/>
          </a:bodyPr>
          <a:lstStyle/>
          <a:p>
            <a:pPr marL="0" indent="0">
              <a:buNone/>
            </a:pPr>
            <a:r>
              <a:rPr lang="en-US" sz="4400" b="1" dirty="0"/>
              <a:t>ERCOT Updates –(Conti</a:t>
            </a:r>
            <a:r>
              <a:rPr lang="en-US" sz="4400" b="1" dirty="0" smtClean="0"/>
              <a:t>.)</a:t>
            </a:r>
          </a:p>
          <a:p>
            <a:pPr marL="0" indent="0">
              <a:buNone/>
            </a:pPr>
            <a:endParaRPr lang="en-US" b="1" dirty="0"/>
          </a:p>
          <a:p>
            <a:pPr marL="0" indent="0">
              <a:buNone/>
            </a:pPr>
            <a:r>
              <a:rPr lang="en-US" sz="3600" b="1" dirty="0" smtClean="0"/>
              <a:t>Credit </a:t>
            </a:r>
            <a:r>
              <a:rPr lang="en-US" sz="3600" b="1" dirty="0"/>
              <a:t>Update</a:t>
            </a:r>
            <a:endParaRPr lang="en-US" sz="3600" dirty="0"/>
          </a:p>
          <a:p>
            <a:pPr marL="0" indent="0">
              <a:buNone/>
            </a:pPr>
            <a:r>
              <a:rPr lang="en-US" dirty="0"/>
              <a:t>Ms. Spells updated the group on recent developments.  </a:t>
            </a:r>
            <a:endParaRPr lang="en-US" sz="2800" dirty="0"/>
          </a:p>
          <a:p>
            <a:pPr marL="0" indent="0">
              <a:buNone/>
            </a:pPr>
            <a:r>
              <a:rPr lang="en-US" b="1" dirty="0"/>
              <a:t> </a:t>
            </a:r>
            <a:endParaRPr lang="en-US" sz="2800" dirty="0"/>
          </a:p>
          <a:p>
            <a:pPr lvl="0"/>
            <a:r>
              <a:rPr lang="en-US" dirty="0"/>
              <a:t>Credit Items at February F&amp;A</a:t>
            </a:r>
            <a:endParaRPr lang="en-US" sz="2800" dirty="0"/>
          </a:p>
          <a:p>
            <a:pPr lvl="1">
              <a:buFont typeface="Courier New" panose="02070309020205020404" pitchFamily="49" charset="0"/>
              <a:buChar char="o"/>
            </a:pPr>
            <a:r>
              <a:rPr lang="en-US" dirty="0"/>
              <a:t>Review and Ratification of CWG Charter</a:t>
            </a:r>
            <a:endParaRPr lang="en-US" sz="2400" dirty="0"/>
          </a:p>
          <a:p>
            <a:pPr lvl="1">
              <a:buFont typeface="Courier New" panose="02070309020205020404" pitchFamily="49" charset="0"/>
              <a:buChar char="o"/>
            </a:pPr>
            <a:r>
              <a:rPr lang="en-US" dirty="0"/>
              <a:t>Confirmation of CWG Chair and Vice Chair</a:t>
            </a:r>
            <a:endParaRPr lang="en-US" sz="2400" dirty="0"/>
          </a:p>
          <a:p>
            <a:pPr lvl="1">
              <a:buFont typeface="Courier New" panose="02070309020205020404" pitchFamily="49" charset="0"/>
              <a:buChar char="o"/>
            </a:pPr>
            <a:r>
              <a:rPr lang="en-US" dirty="0"/>
              <a:t>Periodic Report on CWG Activity</a:t>
            </a:r>
            <a:endParaRPr lang="en-US" sz="2400" dirty="0"/>
          </a:p>
          <a:p>
            <a:pPr lvl="1">
              <a:buFont typeface="Courier New" panose="02070309020205020404" pitchFamily="49" charset="0"/>
              <a:buChar char="o"/>
            </a:pPr>
            <a:r>
              <a:rPr lang="en-US" dirty="0"/>
              <a:t>Market Credit Risk Standard</a:t>
            </a:r>
            <a:endParaRPr lang="en-US" sz="2400" dirty="0"/>
          </a:p>
          <a:p>
            <a:pPr marL="457200" lvl="1" indent="0">
              <a:buNone/>
            </a:pPr>
            <a:endParaRPr lang="en-US" sz="2400" dirty="0"/>
          </a:p>
          <a:p>
            <a:pPr lvl="0"/>
            <a:r>
              <a:rPr lang="en-US" dirty="0"/>
              <a:t>February 7, 2018 Implementation of NPRR(s)/Phase 1A</a:t>
            </a:r>
            <a:endParaRPr lang="en-US" sz="2800" dirty="0"/>
          </a:p>
          <a:p>
            <a:pPr lvl="1">
              <a:buFont typeface="Courier New" panose="02070309020205020404" pitchFamily="49" charset="0"/>
              <a:buChar char="o"/>
            </a:pPr>
            <a:r>
              <a:rPr lang="en-US" dirty="0"/>
              <a:t>683 Revision to Available Credit Limit Calculation</a:t>
            </a:r>
            <a:endParaRPr lang="en-US" sz="2400" dirty="0"/>
          </a:p>
          <a:p>
            <a:pPr lvl="1">
              <a:buFont typeface="Courier New" panose="02070309020205020404" pitchFamily="49" charset="0"/>
              <a:buChar char="o"/>
            </a:pPr>
            <a:r>
              <a:rPr lang="en-US" dirty="0"/>
              <a:t>743 Revision to MCE to Have a Floor for Load Exposure</a:t>
            </a:r>
            <a:endParaRPr lang="en-US" sz="2400" dirty="0"/>
          </a:p>
          <a:p>
            <a:pPr lvl="1">
              <a:buFont typeface="Courier New" panose="02070309020205020404" pitchFamily="49" charset="0"/>
              <a:buChar char="o"/>
            </a:pPr>
            <a:r>
              <a:rPr lang="en-US" dirty="0"/>
              <a:t>760 Calculation of Exposure Variables for Days With No Activity </a:t>
            </a:r>
            <a:endParaRPr lang="en-US" sz="2400" dirty="0"/>
          </a:p>
          <a:p>
            <a:pPr lvl="1">
              <a:buFont typeface="Courier New" panose="02070309020205020404" pitchFamily="49" charset="0"/>
              <a:buChar char="o"/>
            </a:pPr>
            <a:r>
              <a:rPr lang="en-US" dirty="0"/>
              <a:t>800 Revisions to Credit Exposure Calculations to Use Electricity Futures Market Prices</a:t>
            </a:r>
            <a:endParaRPr lang="en-US" sz="24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1532492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p>
        </p:txBody>
      </p:sp>
      <p:sp>
        <p:nvSpPr>
          <p:cNvPr id="3" name="Content Placeholder 2"/>
          <p:cNvSpPr>
            <a:spLocks noGrp="1"/>
          </p:cNvSpPr>
          <p:nvPr>
            <p:ph idx="1"/>
          </p:nvPr>
        </p:nvSpPr>
        <p:spPr/>
        <p:txBody>
          <a:bodyPr>
            <a:normAutofit fontScale="92500" lnSpcReduction="20000"/>
          </a:bodyPr>
          <a:lstStyle/>
          <a:p>
            <a:pPr marL="0" indent="0">
              <a:buNone/>
            </a:pPr>
            <a:r>
              <a:rPr lang="en-US" sz="2400" b="1" dirty="0"/>
              <a:t>ERCOT Updates –(Conti.)</a:t>
            </a:r>
          </a:p>
          <a:p>
            <a:pPr marL="0" indent="0">
              <a:buNone/>
            </a:pPr>
            <a:r>
              <a:rPr lang="en-US" sz="2000" b="1" dirty="0" smtClean="0"/>
              <a:t>Credit </a:t>
            </a:r>
            <a:r>
              <a:rPr lang="en-US" sz="2000" b="1" dirty="0"/>
              <a:t>Training </a:t>
            </a:r>
            <a:r>
              <a:rPr lang="en-US" sz="2000" b="1" dirty="0" smtClean="0"/>
              <a:t>Workshop</a:t>
            </a:r>
          </a:p>
          <a:p>
            <a:pPr marL="0" indent="0">
              <a:buNone/>
            </a:pPr>
            <a:endParaRPr lang="en-US" sz="2000" dirty="0"/>
          </a:p>
          <a:p>
            <a:pPr lvl="1">
              <a:buFont typeface="Courier New" panose="02070309020205020404" pitchFamily="49" charset="0"/>
              <a:buChar char="o"/>
            </a:pPr>
            <a:r>
              <a:rPr lang="en-US" sz="2200" dirty="0"/>
              <a:t>ERCOT to provide a credit training workshop related to the implementation of Nodal Protocol Revision Requests (NPRRs) 683, 743, 760, and 800 </a:t>
            </a:r>
            <a:r>
              <a:rPr lang="en-US" sz="2200" dirty="0" smtClean="0"/>
              <a:t> on January 26, 2018 afternoon 1p.m. – 4p.m.</a:t>
            </a:r>
          </a:p>
          <a:p>
            <a:pPr marL="0" indent="0">
              <a:buNone/>
            </a:pPr>
            <a:endParaRPr lang="en-US" sz="2000" dirty="0"/>
          </a:p>
          <a:p>
            <a:pPr marL="0" indent="0">
              <a:buNone/>
            </a:pPr>
            <a:r>
              <a:rPr lang="en-US" sz="2000" b="1" dirty="0" smtClean="0"/>
              <a:t>Discuss </a:t>
            </a:r>
            <a:r>
              <a:rPr lang="en-US" sz="2000" b="1" dirty="0"/>
              <a:t>2018 Goals</a:t>
            </a:r>
          </a:p>
          <a:p>
            <a:pPr lvl="1">
              <a:buFont typeface="Courier New" panose="02070309020205020404" pitchFamily="49" charset="0"/>
              <a:buChar char="o"/>
            </a:pPr>
            <a:r>
              <a:rPr lang="en-US" sz="2200" dirty="0"/>
              <a:t>Ian Haley </a:t>
            </a:r>
            <a:r>
              <a:rPr lang="en-US" sz="2200" dirty="0" smtClean="0"/>
              <a:t>at Luminant submitted </a:t>
            </a:r>
            <a:r>
              <a:rPr lang="en-US" sz="2200" dirty="0"/>
              <a:t>a motion to waive notice for the 2018 CWG Goals </a:t>
            </a:r>
            <a:r>
              <a:rPr lang="en-US" sz="2200" dirty="0" smtClean="0"/>
              <a:t>as </a:t>
            </a:r>
            <a:r>
              <a:rPr lang="en-US" sz="2200" dirty="0"/>
              <a:t>this item is not for vote in this meeting. Donald Meek seconded it. Motion passed.</a:t>
            </a:r>
          </a:p>
          <a:p>
            <a:pPr>
              <a:buFont typeface="Courier New" panose="02070309020205020404" pitchFamily="49" charset="0"/>
              <a:buChar char="o"/>
            </a:pPr>
            <a:endParaRPr lang="en-US" sz="2200" dirty="0"/>
          </a:p>
          <a:p>
            <a:pPr lvl="1">
              <a:buFont typeface="Courier New" panose="02070309020205020404" pitchFamily="49" charset="0"/>
              <a:buChar char="o"/>
            </a:pPr>
            <a:r>
              <a:rPr lang="en-US" sz="2200" dirty="0"/>
              <a:t>Ian Haley </a:t>
            </a:r>
            <a:r>
              <a:rPr lang="en-US" sz="2200" dirty="0" smtClean="0"/>
              <a:t>at Luminant submitted </a:t>
            </a:r>
            <a:r>
              <a:rPr lang="en-US" sz="2200" dirty="0"/>
              <a:t>a motion to approve 2018 CWG draft </a:t>
            </a:r>
            <a:r>
              <a:rPr lang="en-US" sz="2200" dirty="0" smtClean="0"/>
              <a:t>Goals have now been approved. </a:t>
            </a:r>
            <a:r>
              <a:rPr lang="en-US" sz="2200" dirty="0"/>
              <a:t>Donald Meek seconded it. Motion passed. Donald Meek will present the new goals in the next F&amp;A meeting.</a:t>
            </a:r>
          </a:p>
          <a:p>
            <a:pPr>
              <a:buFont typeface="Courier New" panose="02070309020205020404" pitchFamily="49" charset="0"/>
              <a:buChar char="o"/>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2047125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4412</TotalTime>
  <Words>760</Words>
  <Application>Microsoft Office PowerPoint</Application>
  <PresentationFormat>On-screen Show (4:3)</PresentationFormat>
  <Paragraphs>135</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Wan, Josephine</cp:lastModifiedBy>
  <cp:revision>168</cp:revision>
  <dcterms:created xsi:type="dcterms:W3CDTF">2006-08-16T00:00:00Z</dcterms:created>
  <dcterms:modified xsi:type="dcterms:W3CDTF">2018-01-29T20:16:30Z</dcterms:modified>
</cp:coreProperties>
</file>