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68" r:id="rId2"/>
    <p:sldId id="267" r:id="rId3"/>
    <p:sldId id="266" r:id="rId4"/>
  </p:sldIdLst>
  <p:sldSz cx="12192000" cy="6858000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84" userDrawn="1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70" d="100"/>
          <a:sy n="70" d="100"/>
        </p:scale>
        <p:origin x="-1166" y="-480"/>
      </p:cViewPr>
      <p:guideLst>
        <p:guide orient="horz" pos="2184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1B0449CC-C09C-4EA6-B8C5-A5B146644A58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06400" y="696913"/>
            <a:ext cx="61976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ACE94951-3A3E-4098-8E64-8C7649B0BFD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5412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284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96391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0372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27811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40134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1184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718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30911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44501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02896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51312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AFBD05-DC33-40D9-8F4D-00A0B7D0F615}" type="datetimeFigureOut">
              <a:rPr lang="en-US" smtClean="0"/>
              <a:t>1/23/2018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5A2868-6BCC-44D8-96A7-ECB8C265E9D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70312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654313" y="4240586"/>
            <a:ext cx="876300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/>
              <a:t>The </a:t>
            </a:r>
            <a:r>
              <a:rPr lang="en-US" sz="2000" dirty="0" smtClean="0"/>
              <a:t>above list </a:t>
            </a:r>
            <a:r>
              <a:rPr lang="en-US" sz="2000" dirty="0" smtClean="0"/>
              <a:t>of </a:t>
            </a:r>
            <a:r>
              <a:rPr lang="en-US" sz="2000" dirty="0" smtClean="0"/>
              <a:t>functions may </a:t>
            </a:r>
            <a:r>
              <a:rPr lang="en-US" sz="2000" dirty="0" smtClean="0"/>
              <a:t>be applicable for </a:t>
            </a:r>
            <a:r>
              <a:rPr lang="en-US" sz="2000" dirty="0" smtClean="0"/>
              <a:t>one </a:t>
            </a:r>
            <a:r>
              <a:rPr lang="en-US" sz="2000" dirty="0" smtClean="0"/>
              <a:t>combined </a:t>
            </a:r>
            <a:r>
              <a:rPr lang="en-US" sz="2000" dirty="0" smtClean="0"/>
              <a:t>subcommittee (Retail </a:t>
            </a:r>
            <a:r>
              <a:rPr lang="en-US" sz="2000" dirty="0" smtClean="0"/>
              <a:t>and Commercial Services Subcommittee</a:t>
            </a:r>
            <a:r>
              <a:rPr lang="en-US" sz="2000" dirty="0" smtClean="0"/>
              <a:t>*).  The </a:t>
            </a:r>
            <a:r>
              <a:rPr lang="en-US" sz="2000" dirty="0" smtClean="0"/>
              <a:t>items i</a:t>
            </a:r>
            <a:r>
              <a:rPr lang="en-US" sz="2000" dirty="0" smtClean="0"/>
              <a:t>dentified are </a:t>
            </a:r>
            <a:r>
              <a:rPr lang="en-US" sz="2000" dirty="0" smtClean="0"/>
              <a:t>based on a top-down review of existing Subcommittee and Working Group charters, market issues or initiatives, and a review of ERCOT </a:t>
            </a:r>
            <a:r>
              <a:rPr lang="en-US" sz="2000" dirty="0" smtClean="0"/>
              <a:t>functions.  These responsibilities may </a:t>
            </a:r>
            <a:r>
              <a:rPr lang="en-US" sz="2000" dirty="0" smtClean="0"/>
              <a:t>not have a clearly-defined </a:t>
            </a:r>
            <a:r>
              <a:rPr lang="en-US" sz="2000" dirty="0" smtClean="0"/>
              <a:t>working group </a:t>
            </a:r>
            <a:r>
              <a:rPr lang="en-US" sz="2000" dirty="0" smtClean="0"/>
              <a:t>in the existing stakeholder process.  </a:t>
            </a:r>
            <a:r>
              <a:rPr lang="en-US" sz="2000" dirty="0" smtClean="0"/>
              <a:t>Some functions may </a:t>
            </a:r>
            <a:r>
              <a:rPr lang="en-US" sz="2000" dirty="0" smtClean="0"/>
              <a:t>also be applicable to other existing TAC Subcommittees (</a:t>
            </a:r>
            <a:r>
              <a:rPr lang="en-US" sz="2000" dirty="0" smtClean="0"/>
              <a:t>e.g. </a:t>
            </a:r>
            <a:r>
              <a:rPr lang="en-US" sz="2000" dirty="0" smtClean="0"/>
              <a:t>WMS, ROS) due to </a:t>
            </a:r>
            <a:r>
              <a:rPr lang="en-US" sz="2000" dirty="0" smtClean="0"/>
              <a:t>overlap. </a:t>
            </a:r>
            <a:endParaRPr lang="en-US" sz="2000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8918959"/>
              </p:ext>
            </p:extLst>
          </p:nvPr>
        </p:nvGraphicFramePr>
        <p:xfrm>
          <a:off x="1970597" y="642705"/>
          <a:ext cx="8128000" cy="35890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/>
                <a:gridCol w="4064000"/>
              </a:tblGrid>
              <a:tr h="3589020">
                <a:tc>
                  <a:txBody>
                    <a:bodyPr/>
                    <a:lstStyle/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Data Extracts, Reports, MIS, EWS, UI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Digital Certificates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Third-party authentication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Training 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Communications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BUSIDDRQ 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4CP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Market Continuity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Settlements data (shadow settlements)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Settlements handbook / calendar</a:t>
                      </a:r>
                      <a:endParaRPr lang="en-US" b="0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Monitor PUCT rulings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Retail Market standards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Retail Market performance standards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err="1" smtClean="0"/>
                        <a:t>MarkeTrak</a:t>
                      </a:r>
                      <a:r>
                        <a:rPr lang="en-US" b="0" dirty="0" smtClean="0"/>
                        <a:t> issues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TDSP/REP interface issues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Texas SET enhancements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SMT 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RMGRRs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Load profiling 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LPGRRs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b="0" dirty="0" smtClean="0"/>
                        <a:t>COPMGRRs</a:t>
                      </a:r>
                    </a:p>
                    <a:p>
                      <a:endParaRPr lang="en-US" b="0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991113" y="134262"/>
            <a:ext cx="408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*Placeholder name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6290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686169" y="1953942"/>
            <a:ext cx="6819662" cy="34163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t" anchorCtr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Commercial Operations Market </a:t>
            </a:r>
            <a:r>
              <a:rPr lang="en-US" dirty="0" smtClean="0"/>
              <a:t>Guide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Load Profiling Guide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Retail Market Guide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Texas Data Transport Guides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Texas Market Test Plan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Texas SET Implementation Guides</a:t>
            </a:r>
          </a:p>
          <a:p>
            <a:endParaRPr 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3441819" y="931672"/>
            <a:ext cx="530836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/>
              <a:t>Possible new subcommittee that would include Other </a:t>
            </a:r>
            <a:r>
              <a:rPr lang="en-US" sz="2000" dirty="0" smtClean="0"/>
              <a:t>Binding </a:t>
            </a:r>
            <a:r>
              <a:rPr lang="en-US" sz="2000" dirty="0" smtClean="0"/>
              <a:t>Documents.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467425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14500" y="823415"/>
            <a:ext cx="8763000" cy="46166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spAutoFit/>
          </a:bodyPr>
          <a:lstStyle>
            <a:defPPr>
              <a:defRPr lang="en-US"/>
            </a:defPPr>
            <a:lvl1pPr marL="285750" lvl="0" indent="-285750">
              <a:buFont typeface="Arial" panose="020B0604020202020204" pitchFamily="34" charset="0"/>
              <a:buChar char="•"/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marL="0" indent="0">
              <a:buNone/>
            </a:pPr>
            <a:r>
              <a:rPr lang="en-US" sz="2400" dirty="0"/>
              <a:t>Next </a:t>
            </a:r>
            <a:r>
              <a:rPr lang="en-US" sz="2400" dirty="0" smtClean="0"/>
              <a:t>Steps</a:t>
            </a:r>
            <a:endParaRPr lang="en-US" sz="2400" dirty="0"/>
          </a:p>
        </p:txBody>
      </p:sp>
      <p:sp>
        <p:nvSpPr>
          <p:cNvPr id="3" name="TextBox 2"/>
          <p:cNvSpPr txBox="1"/>
          <p:nvPr/>
        </p:nvSpPr>
        <p:spPr>
          <a:xfrm>
            <a:off x="919815" y="1738215"/>
            <a:ext cx="1035237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TAC approval of combined Subcommittee concept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Initial update to the Board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COPS and RMS </a:t>
            </a:r>
            <a:r>
              <a:rPr lang="en-US" sz="2400" dirty="0" smtClean="0"/>
              <a:t>joint meeting </a:t>
            </a:r>
            <a:r>
              <a:rPr lang="en-US" sz="2400" dirty="0"/>
              <a:t>to elect new Subcommittee leadership, review and agree on scope and functions </a:t>
            </a:r>
            <a:r>
              <a:rPr lang="en-US" sz="2400" dirty="0" smtClean="0"/>
              <a:t>(workshop </a:t>
            </a:r>
            <a:r>
              <a:rPr lang="en-US" sz="2400" dirty="0" smtClean="0"/>
              <a:t>or </a:t>
            </a:r>
            <a:r>
              <a:rPr lang="en-US" sz="2400" dirty="0" smtClean="0"/>
              <a:t>meeting</a:t>
            </a:r>
            <a:r>
              <a:rPr lang="en-US" sz="2400" dirty="0"/>
              <a:t>)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Based on agreed scope and functions, COPS and RMS propose new Subcommittee voting structure and appropriate Working Group structure  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TAC consideration and approval of Subcommittee voting and Working Group structure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New Subcommittee </a:t>
            </a:r>
            <a:r>
              <a:rPr lang="en-US" sz="2400" dirty="0" smtClean="0"/>
              <a:t>leadership </a:t>
            </a:r>
            <a:r>
              <a:rPr lang="en-US" sz="2400" dirty="0"/>
              <a:t>lead effort to update TAC Procedures and draft Subcommittee and Working Group charters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TAC consideration and approval of proposed TAC Procedures and charters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Final </a:t>
            </a:r>
            <a:r>
              <a:rPr lang="en-US" sz="2400" dirty="0" smtClean="0"/>
              <a:t>Board update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270070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2320</TotalTime>
  <Words>230</Words>
  <Application>Microsoft Office PowerPoint</Application>
  <PresentationFormat>Custom</PresentationFormat>
  <Paragraphs>44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Retail Market and Commercial Operations Subcommittee (RMCOS)</dc:title>
  <dc:creator>Trenary, Michelle</dc:creator>
  <cp:lastModifiedBy>Diana Coleman</cp:lastModifiedBy>
  <cp:revision>68</cp:revision>
  <cp:lastPrinted>2018-01-09T18:53:13Z</cp:lastPrinted>
  <dcterms:created xsi:type="dcterms:W3CDTF">2017-12-06T16:04:10Z</dcterms:created>
  <dcterms:modified xsi:type="dcterms:W3CDTF">2018-01-23T15:05:39Z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</Properties>
</file>

<file path=docProps/thumbnail.jpeg>
</file>