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8" r:id="rId4"/>
  </p:sldMasterIdLst>
  <p:notesMasterIdLst>
    <p:notesMasterId r:id="rId19"/>
  </p:notesMasterIdLst>
  <p:handoutMasterIdLst>
    <p:handoutMasterId r:id="rId20"/>
  </p:handoutMasterIdLst>
  <p:sldIdLst>
    <p:sldId id="260" r:id="rId5"/>
    <p:sldId id="296" r:id="rId6"/>
    <p:sldId id="302" r:id="rId7"/>
    <p:sldId id="294" r:id="rId8"/>
    <p:sldId id="295" r:id="rId9"/>
    <p:sldId id="299" r:id="rId10"/>
    <p:sldId id="303" r:id="rId11"/>
    <p:sldId id="304" r:id="rId12"/>
    <p:sldId id="305" r:id="rId13"/>
    <p:sldId id="306" r:id="rId14"/>
    <p:sldId id="307" r:id="rId15"/>
    <p:sldId id="308" r:id="rId16"/>
    <p:sldId id="313" r:id="rId17"/>
    <p:sldId id="314" r:id="rId18"/>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853" autoAdjust="0"/>
    <p:restoredTop sz="94595" autoAdjust="0"/>
  </p:normalViewPr>
  <p:slideViewPr>
    <p:cSldViewPr snapToGrid="0" snapToObjects="1">
      <p:cViewPr varScale="1">
        <p:scale>
          <a:sx n="125" d="100"/>
          <a:sy n="125" d="100"/>
        </p:scale>
        <p:origin x="1242" y="108"/>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3" Type="http://schemas.openxmlformats.org/officeDocument/2006/relationships/slideMaster" Target="slideMasters/slideMaster1.xml"/><Relationship Id="rId21" Type="http://schemas.openxmlformats.org/officeDocument/2006/relationships/presProps" Target="presProp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handoutMaster" Target="handoutMasters/handout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tableStyles" Target="tableStyle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theme" Target="theme/theme1.xml"/><Relationship Id="rId10" Type="http://schemas.openxmlformats.org/officeDocument/2006/relationships/slide" Target="slides/slide6.xml"/><Relationship Id="rId19" Type="http://schemas.openxmlformats.org/officeDocument/2006/relationships/notesMaster" Target="notesMasters/notesMaster1.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1/23/2018</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1/23/2018</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smtClean="0"/>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48502577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229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229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AA8FEB8E-E9D6-4A79-AC64-BC3DA46B12CB}" type="slidenum">
              <a:rPr lang="en-US" altLang="en-US" smtClean="0">
                <a:latin typeface="Calibri" panose="020F0502020204030204" pitchFamily="34" charset="0"/>
              </a:rPr>
              <a:pPr/>
              <a:t>3</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233122583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62AC51D-6DAA-4455-8EA7-D54B64909A85}" type="slidenum">
              <a:rPr lang="en-US" smtClean="0">
                <a:solidFill>
                  <a:prstClr val="black"/>
                </a:solidFill>
              </a:rPr>
              <a:pPr/>
              <a:t>13</a:t>
            </a:fld>
            <a:endParaRPr lang="en-US">
              <a:solidFill>
                <a:prstClr val="black"/>
              </a:solidFill>
            </a:endParaRPr>
          </a:p>
        </p:txBody>
      </p:sp>
    </p:spTree>
    <p:extLst>
      <p:ext uri="{BB962C8B-B14F-4D97-AF65-F5344CB8AC3E}">
        <p14:creationId xmlns:p14="http://schemas.microsoft.com/office/powerpoint/2010/main" val="290143791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solidFill>
                  <a:prstClr val="black"/>
                </a:solidFill>
              </a:rPr>
              <a:pPr/>
              <a:t>14</a:t>
            </a:fld>
            <a:endParaRPr lang="en-US">
              <a:solidFill>
                <a:prstClr val="black"/>
              </a:solidFill>
            </a:endParaRPr>
          </a:p>
        </p:txBody>
      </p:sp>
    </p:spTree>
    <p:extLst>
      <p:ext uri="{BB962C8B-B14F-4D97-AF65-F5344CB8AC3E}">
        <p14:creationId xmlns:p14="http://schemas.microsoft.com/office/powerpoint/2010/main" val="215472810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smtClean="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smtClean="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5" name="Footer Placeholder 4"/>
          <p:cNvSpPr>
            <a:spLocks noGrp="1"/>
          </p:cNvSpPr>
          <p:nvPr>
            <p:ph type="ftr" sz="quarter" idx="11"/>
          </p:nvPr>
        </p:nvSpPr>
        <p:spPr/>
        <p:txBody>
          <a:bodyPr/>
          <a:lstStyle/>
          <a:p>
            <a:r>
              <a:rPr lang="en-US" smtClean="0">
                <a:solidFill>
                  <a:prstClr val="black">
                    <a:tint val="75000"/>
                  </a:prstClr>
                </a:solidFill>
              </a:rPr>
              <a:t>Footer text goes here.</a:t>
            </a:r>
            <a:endParaRPr lang="en-US">
              <a:solidFill>
                <a:prstClr val="black">
                  <a:tint val="75000"/>
                </a:prstClr>
              </a:solidFill>
            </a:endParaRP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3405861710"/>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endParaRPr lang="en-US">
              <a:solidFill>
                <a:srgbClr val="FFFFFF"/>
              </a:solidFill>
            </a:endParaRPr>
          </a:p>
        </p:txBody>
      </p:sp>
      <p:sp>
        <p:nvSpPr>
          <p:cNvPr id="8" name="Footer Placeholder 4"/>
          <p:cNvSpPr>
            <a:spLocks noGrp="1"/>
          </p:cNvSpPr>
          <p:nvPr>
            <p:ph type="ftr" sz="quarter" idx="11"/>
          </p:nvPr>
        </p:nvSpPr>
        <p:spPr>
          <a:xfrm>
            <a:off x="2743200" y="6553200"/>
            <a:ext cx="4038600" cy="228600"/>
          </a:xfrm>
        </p:spPr>
        <p:txBody>
          <a:bodyPr/>
          <a:lstStyle/>
          <a:p>
            <a:r>
              <a:rPr lang="en-US" smtClean="0">
                <a:solidFill>
                  <a:prstClr val="black">
                    <a:tint val="75000"/>
                  </a:prstClr>
                </a:solidFill>
              </a:rPr>
              <a:t>Footer text goes here.</a:t>
            </a:r>
            <a:endParaRPr lang="en-US">
              <a:solidFill>
                <a:prstClr val="black">
                  <a:tint val="75000"/>
                </a:prstClr>
              </a:solidFill>
            </a:endParaRP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4015310125"/>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5.xml"/><Relationship Id="rId1" Type="http://schemas.openxmlformats.org/officeDocument/2006/relationships/slideLayout" Target="../slideLayouts/slideLayout4.xml"/><Relationship Id="rId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timing>
    <p:tnLst>
      <p:par>
        <p:cTn id="1" dur="indefinite" restart="never" nodeType="tmRoot"/>
      </p:par>
    </p:tnLst>
  </p:timing>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r>
              <a:rPr lang="en-US" smtClean="0">
                <a:solidFill>
                  <a:prstClr val="black">
                    <a:tint val="75000"/>
                  </a:prstClr>
                </a:solidFill>
                <a:latin typeface="Arial" panose="020B0604020202020204"/>
                <a:cs typeface="+mn-cs"/>
              </a:rPr>
              <a:t>Footer text goes here.</a:t>
            </a:r>
            <a:endParaRPr lang="en-US" dirty="0">
              <a:solidFill>
                <a:prstClr val="black">
                  <a:tint val="75000"/>
                </a:prstClr>
              </a:solidFill>
              <a:latin typeface="Arial" panose="020B0604020202020204"/>
              <a:cs typeface="+mn-cs"/>
            </a:endParaRPr>
          </a:p>
        </p:txBody>
      </p:sp>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fld id="{1D93BD3E-1E9A-4970-A6F7-E7AC52762E0C}" type="slidenum">
              <a:rPr lang="en-US" smtClean="0">
                <a:solidFill>
                  <a:prstClr val="black">
                    <a:tint val="75000"/>
                  </a:prstClr>
                </a:solidFill>
                <a:latin typeface="Arial" panose="020B0604020202020204"/>
                <a:cs typeface="+mn-cs"/>
              </a:rPr>
              <a:pPr defTabSz="914400" eaLnBrk="1" fontAlgn="auto" hangingPunct="1">
                <a:spcBef>
                  <a:spcPts val="0"/>
                </a:spcBef>
                <a:spcAft>
                  <a:spcPts val="0"/>
                </a:spcAft>
              </a:pPr>
              <a:t>‹#›</a:t>
            </a:fld>
            <a:endParaRPr lang="en-US">
              <a:solidFill>
                <a:prstClr val="black">
                  <a:tint val="75000"/>
                </a:prstClr>
              </a:solidFill>
              <a:latin typeface="Arial" panose="020B0604020202020204"/>
              <a:cs typeface="+mn-cs"/>
            </a:endParaRP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defTabSz="914400" eaLnBrk="1" fontAlgn="auto" hangingPunct="1">
              <a:spcBef>
                <a:spcPts val="0"/>
              </a:spcBef>
              <a:spcAft>
                <a:spcPts val="0"/>
              </a:spcAft>
            </a:pPr>
            <a:r>
              <a:rPr lang="en-US" sz="1000" b="1" dirty="0">
                <a:solidFill>
                  <a:srgbClr val="5B6770"/>
                </a:solidFill>
                <a:latin typeface="Arial" panose="020B0604020202020204"/>
                <a:cs typeface="+mn-cs"/>
              </a:rPr>
              <a:t>PUBLIC</a:t>
            </a:r>
            <a:endParaRPr lang="en-US" sz="1000" b="1" dirty="0">
              <a:solidFill>
                <a:srgbClr val="5B6770"/>
              </a:solidFill>
              <a:latin typeface="Arial" panose="020B0604020202020204"/>
              <a:cs typeface="+mn-cs"/>
            </a:endParaRPr>
          </a:p>
        </p:txBody>
      </p:sp>
    </p:spTree>
    <p:extLst>
      <p:ext uri="{BB962C8B-B14F-4D97-AF65-F5344CB8AC3E}">
        <p14:creationId xmlns:p14="http://schemas.microsoft.com/office/powerpoint/2010/main" val="1210628645"/>
      </p:ext>
    </p:extLst>
  </p:cSld>
  <p:clrMap bg1="lt1" tx1="dk1" bg2="lt2" tx2="dk2" accent1="accent1" accent2="accent2" accent3="accent3" accent4="accent4" accent5="accent5" accent6="accent6" hlink="hlink" folHlink="folHlink"/>
  <p:sldLayoutIdLst>
    <p:sldLayoutId id="2147494279" r:id="rId1"/>
    <p:sldLayoutId id="2147494280" r:id="rId2"/>
  </p:sldLayoutIdLst>
  <p:timing>
    <p:tnLst>
      <p:par>
        <p:cTn id="1" dur="indefinite" restart="never" nodeType="tmRoot"/>
      </p:par>
    </p:tnLst>
  </p:timing>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a:t>Item 8: PRS Report </a:t>
              </a:r>
            </a:p>
            <a:p>
              <a:pPr eaLnBrk="1" hangingPunct="1"/>
              <a:endParaRPr lang="en-US" altLang="en-US" b="1"/>
            </a:p>
            <a:p>
              <a:pPr eaLnBrk="1" hangingPunct="1"/>
              <a:r>
                <a:rPr lang="en-US" altLang="en-US" sz="2000"/>
                <a:t>Martha Henson</a:t>
              </a:r>
            </a:p>
            <a:p>
              <a:pPr eaLnBrk="1" hangingPunct="1"/>
              <a:r>
                <a:rPr lang="en-US" altLang="en-US" sz="2000"/>
                <a:t>PRS Chair</a:t>
              </a:r>
            </a:p>
            <a:p>
              <a:pPr eaLnBrk="1" hangingPunct="1"/>
              <a:r>
                <a:rPr lang="en-US" altLang="en-US"/>
                <a:t> </a:t>
              </a:r>
            </a:p>
            <a:p>
              <a:pPr eaLnBrk="1" hangingPunct="1"/>
              <a:r>
                <a:rPr lang="en-US" altLang="en-US"/>
                <a:t>Technical Advisory Committee (TAC) Meeting</a:t>
              </a:r>
            </a:p>
            <a:p>
              <a:pPr eaLnBrk="1" hangingPunct="1"/>
              <a:r>
                <a:rPr lang="en-US" altLang="en-US"/>
                <a:t>ERCOT Public</a:t>
              </a:r>
            </a:p>
            <a:p>
              <a:pPr eaLnBrk="1" hangingPunct="1"/>
              <a:r>
                <a:rPr lang="en-US" altLang="en-US"/>
                <a:t>January 25, 2018</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z="1800" i="1" smtClean="0"/>
              <a:t>NPRR855, Criteria for Including Resources in the CDR Peak Average Capacity Contribution Calculations [ERCOT]</a:t>
            </a:r>
            <a:endParaRPr lang="en-US" altLang="en-US" sz="1800" smtClean="0"/>
          </a:p>
        </p:txBody>
      </p:sp>
      <p:sp>
        <p:nvSpPr>
          <p:cNvPr id="19459" name="Rectangle 2"/>
          <p:cNvSpPr>
            <a:spLocks noChangeArrowheads="1"/>
          </p:cNvSpPr>
          <p:nvPr/>
        </p:nvSpPr>
        <p:spPr bwMode="auto">
          <a:xfrm>
            <a:off x="487363" y="879475"/>
            <a:ext cx="8158162" cy="3970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altLang="en-US" b="1"/>
              <a:t>Proposed Effective Date:  </a:t>
            </a:r>
            <a:r>
              <a:rPr lang="en-US" altLang="en-US"/>
              <a:t>March 1, 2018</a:t>
            </a:r>
          </a:p>
          <a:p>
            <a:r>
              <a:rPr lang="en-US" altLang="en-US" b="1"/>
              <a:t>ERCOT Impact Analysis:  </a:t>
            </a:r>
            <a:r>
              <a:rPr lang="en-US" altLang="en-US"/>
              <a:t>No budgetary impact; no impacts to ERCOT staffing; no impacts to ERCOT computer systems; no impacts to ERCOT business processes; no impacts to ERCOT grid operations and practices.</a:t>
            </a:r>
          </a:p>
          <a:p>
            <a:r>
              <a:rPr lang="en-US" altLang="en-US" b="1"/>
              <a:t>Revision Description:  </a:t>
            </a:r>
            <a:r>
              <a:rPr lang="en-US" altLang="en-US"/>
              <a:t>This NPRR clarifies the criteria for including Resources in the Seasonal Peak Average capacity estimation calculations used for the Report on Capacity, Demand and Reserves in the ERCOT Region.  The revisions, which pertain to the handling of new and retiring Resources, apply to wind, solar, Direct Current Ties (DC Ties), hydro, and All-Inclusive Generation Resources within Private Use Networks.</a:t>
            </a:r>
          </a:p>
          <a:p>
            <a:r>
              <a:rPr lang="en-US" altLang="en-US" b="1"/>
              <a:t>PRS Decision:</a:t>
            </a:r>
            <a:r>
              <a:rPr lang="en-US" altLang="en-US"/>
              <a:t>  On 12/14/17, PRS voted unanimously to recommend approval of NPRR855 as submitted.  On 1/18/18, PRS voted unanimously to endorse and forward to TAC the 12/14/17 PRS Report and Impact Analysis for NPRR855.</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z="1800" i="1" smtClean="0"/>
              <a:t>NPRR861, Clarification of ERCOT’s Authority to Protect Its Jurisdictional Status – URGENT [ERCOT]</a:t>
            </a:r>
            <a:endParaRPr lang="en-US" altLang="en-US" sz="1800" smtClean="0"/>
          </a:p>
        </p:txBody>
      </p:sp>
      <p:sp>
        <p:nvSpPr>
          <p:cNvPr id="20483" name="Rectangle 2"/>
          <p:cNvSpPr>
            <a:spLocks noChangeArrowheads="1"/>
          </p:cNvSpPr>
          <p:nvPr/>
        </p:nvSpPr>
        <p:spPr bwMode="auto">
          <a:xfrm>
            <a:off x="487363" y="879475"/>
            <a:ext cx="8158162" cy="3694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altLang="en-US" b="1"/>
              <a:t>Proposed Effective Date:  </a:t>
            </a:r>
            <a:r>
              <a:rPr lang="en-US" altLang="en-US"/>
              <a:t>February 21, 2018</a:t>
            </a:r>
          </a:p>
          <a:p>
            <a:r>
              <a:rPr lang="en-US" altLang="en-US" b="1"/>
              <a:t>ERCOT Impact Analysis:  </a:t>
            </a:r>
            <a:r>
              <a:rPr lang="en-US" altLang="en-US"/>
              <a:t>No budgetary impact; no impacts to ERCOT staffing; no impacts to ERCOT computer systems; no impacts to ERCOT business processes; ERCOT grid operations and practices will be updated.</a:t>
            </a:r>
          </a:p>
          <a:p>
            <a:r>
              <a:rPr lang="en-US" altLang="en-US" b="1"/>
              <a:t>Revision Description:  </a:t>
            </a:r>
            <a:r>
              <a:rPr lang="en-US" altLang="en-US"/>
              <a:t>This NPRR clarifies that ERCOT can and will take all actions necessary to preserve the jurisdictional status quo and avoid causing any Entity that is not a public utility under the Federal Power Act (FPA) to become such a public utility.  ERCOT’s possible actions include but are not limited to ordering the disconnection of Transmission Facilities and denial or curtailment of an Electronic Tag (e-Tag).</a:t>
            </a:r>
          </a:p>
          <a:p>
            <a:r>
              <a:rPr lang="en-US" altLang="en-US" b="1"/>
              <a:t>PRS Decision:</a:t>
            </a:r>
            <a:r>
              <a:rPr lang="en-US" altLang="en-US"/>
              <a:t>  On 1/18/18, PRS unanimously voted to grant NPRR861 Urgent status.  PRS then unanimously voted to recommend approval of NPRR861 as revised by PRS and to forward to TAC.</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z="1800" i="1" smtClean="0"/>
              <a:t>SCR794, Update SCED Limit Calculation [ERCOT]</a:t>
            </a:r>
            <a:endParaRPr lang="en-US" altLang="en-US" sz="1800" smtClean="0"/>
          </a:p>
        </p:txBody>
      </p:sp>
      <p:sp>
        <p:nvSpPr>
          <p:cNvPr id="21507" name="Rectangle 2"/>
          <p:cNvSpPr>
            <a:spLocks noChangeArrowheads="1"/>
          </p:cNvSpPr>
          <p:nvPr/>
        </p:nvSpPr>
        <p:spPr bwMode="auto">
          <a:xfrm>
            <a:off x="487363" y="879475"/>
            <a:ext cx="8158162" cy="3694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altLang="en-US" b="1"/>
              <a:t>Proposed Effective Date:  </a:t>
            </a:r>
            <a:r>
              <a:rPr lang="en-US" altLang="en-US"/>
              <a:t>Upon system implementation - Priority 2018; Rank 2140</a:t>
            </a:r>
          </a:p>
          <a:p>
            <a:r>
              <a:rPr lang="en-US" altLang="en-US" b="1"/>
              <a:t>ERCOT Impact Analysis:  </a:t>
            </a:r>
            <a:r>
              <a:rPr lang="en-US" altLang="en-US"/>
              <a:t>Between $25k and $35k; no impacts to ERCOT staffing; impacts to Energy Management System (EMS); no impacts to ERCOT business processes; no impacts to ERCOT grid operations and practices.</a:t>
            </a:r>
          </a:p>
          <a:p>
            <a:r>
              <a:rPr lang="en-US" altLang="en-US" b="1"/>
              <a:t>Revision Description:  </a:t>
            </a:r>
            <a:r>
              <a:rPr lang="en-US" altLang="en-US"/>
              <a:t>This SCR updates how the Security-Constrained Economic Dispatch (SCED) limit is calculated by Transmission Constraint Manager (TCM) to take into account how the MVA flows compare to actual MVA limits.</a:t>
            </a:r>
          </a:p>
          <a:p>
            <a:r>
              <a:rPr lang="en-US" altLang="en-US" b="1"/>
              <a:t>PRS Decision:</a:t>
            </a:r>
            <a:r>
              <a:rPr lang="en-US" altLang="en-US"/>
              <a:t>  On 12/14/17, PRS unanimously voted to recommend approval of SCR794 as submitted.  On 1/18/18, PRS unanimously voted to endorse and forward to TAC the 12/14/17 PRS Report and Impact Analysis for SCR794 with a recommended priority of 2018 and a rank of 2140.</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smtClean="0">
                <a:solidFill>
                  <a:schemeClr val="accent1"/>
                </a:solidFill>
              </a:rPr>
              <a:t>2017 Release Targets – Board Approved NPRRs / SCRs / </a:t>
            </a:r>
            <a:r>
              <a:rPr lang="en-US" sz="2200" b="1" dirty="0" err="1" smtClean="0">
                <a:solidFill>
                  <a:schemeClr val="accent1"/>
                </a:solidFill>
              </a:rPr>
              <a:t>xGRRs</a:t>
            </a:r>
            <a:r>
              <a:rPr lang="en-US" sz="2200" b="1" dirty="0" smtClean="0">
                <a:solidFill>
                  <a:schemeClr val="accent1"/>
                </a:solidFill>
              </a:rPr>
              <a:t> </a:t>
            </a:r>
            <a:endParaRPr lang="en-US" sz="2200" b="1" dirty="0">
              <a:solidFill>
                <a:schemeClr val="accent1"/>
              </a:solidFill>
            </a:endParaRPr>
          </a:p>
        </p:txBody>
      </p:sp>
      <p:sp>
        <p:nvSpPr>
          <p:cNvPr id="6" name="Slide Number Placeholder 5"/>
          <p:cNvSpPr>
            <a:spLocks noGrp="1"/>
          </p:cNvSpPr>
          <p:nvPr>
            <p:ph type="sldNum" sz="quarter" idx="4"/>
          </p:nvPr>
        </p:nvSpPr>
        <p:spPr>
          <a:xfrm>
            <a:off x="8626280" y="6561138"/>
            <a:ext cx="382954" cy="212725"/>
          </a:xfrm>
        </p:spPr>
        <p:txBody>
          <a:bodyPr/>
          <a:lstStyle/>
          <a:p>
            <a:fld id="{1D93BD3E-1E9A-4970-A6F7-E7AC52762E0C}" type="slidenum">
              <a:rPr lang="en-US" smtClean="0">
                <a:solidFill>
                  <a:prstClr val="black">
                    <a:tint val="75000"/>
                  </a:prstClr>
                </a:solidFill>
              </a:rPr>
              <a:pPr/>
              <a:t>13</a:t>
            </a:fld>
            <a:endParaRPr lang="en-US">
              <a:solidFill>
                <a:prstClr val="black">
                  <a:tint val="75000"/>
                </a:prstClr>
              </a:solidFill>
            </a:endParaRPr>
          </a:p>
        </p:txBody>
      </p:sp>
      <p:sp>
        <p:nvSpPr>
          <p:cNvPr id="29" name="TextBox 15"/>
          <p:cNvSpPr txBox="1">
            <a:spLocks noChangeArrowheads="1"/>
          </p:cNvSpPr>
          <p:nvPr/>
        </p:nvSpPr>
        <p:spPr bwMode="auto">
          <a:xfrm>
            <a:off x="160280" y="5447632"/>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000" b="0" kern="0" dirty="0">
                <a:solidFill>
                  <a:srgbClr val="000000"/>
                </a:solidFill>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5904832"/>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100" kern="0">
                <a:solidFill>
                  <a:srgbClr val="000000"/>
                </a:solidFill>
                <a:cs typeface="+mn-cs"/>
              </a:rPr>
              <a:t>Release targets are subject to change</a:t>
            </a:r>
          </a:p>
        </p:txBody>
      </p:sp>
      <p:sp>
        <p:nvSpPr>
          <p:cNvPr id="32" name="TextBox 23"/>
          <p:cNvSpPr txBox="1">
            <a:spLocks noChangeArrowheads="1"/>
          </p:cNvSpPr>
          <p:nvPr/>
        </p:nvSpPr>
        <p:spPr bwMode="auto">
          <a:xfrm>
            <a:off x="3456567" y="5439839"/>
            <a:ext cx="2895600" cy="66172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000" b="0" kern="0" dirty="0" smtClean="0">
                <a:solidFill>
                  <a:srgbClr val="000000"/>
                </a:solidFill>
                <a:cs typeface="+mn-cs"/>
              </a:rPr>
              <a:t>APPENDIX</a:t>
            </a:r>
          </a:p>
          <a:p>
            <a:pPr defTabSz="914400" eaLnBrk="1" hangingPunct="1">
              <a:defRPr/>
            </a:pPr>
            <a:r>
              <a:rPr lang="en-US" sz="900" b="0" kern="0" dirty="0" smtClean="0">
                <a:solidFill>
                  <a:srgbClr val="000000"/>
                </a:solidFill>
                <a:cs typeface="+mn-cs"/>
              </a:rPr>
              <a:t>Red </a:t>
            </a:r>
            <a:r>
              <a:rPr lang="en-US" sz="900" b="0" kern="0" dirty="0">
                <a:solidFill>
                  <a:srgbClr val="000000"/>
                </a:solidFill>
                <a:cs typeface="+mn-cs"/>
              </a:rPr>
              <a:t>Text: </a:t>
            </a:r>
            <a:r>
              <a:rPr lang="en-US" sz="900" b="0" kern="0" dirty="0" smtClean="0">
                <a:solidFill>
                  <a:srgbClr val="000000"/>
                </a:solidFill>
                <a:cs typeface="+mn-cs"/>
              </a:rPr>
              <a:t>New </a:t>
            </a:r>
            <a:r>
              <a:rPr lang="en-US" sz="900" b="0" kern="0" dirty="0">
                <a:solidFill>
                  <a:srgbClr val="000000"/>
                </a:solidFill>
                <a:cs typeface="+mn-cs"/>
              </a:rPr>
              <a:t>additions and target release </a:t>
            </a:r>
            <a:r>
              <a:rPr lang="en-US" sz="900" b="0" kern="0" dirty="0" smtClean="0">
                <a:solidFill>
                  <a:srgbClr val="000000"/>
                </a:solidFill>
                <a:cs typeface="+mn-cs"/>
              </a:rPr>
              <a:t>changes</a:t>
            </a:r>
          </a:p>
          <a:p>
            <a:pPr defTabSz="914400" eaLnBrk="1" hangingPunct="1">
              <a:defRPr/>
            </a:pPr>
            <a:r>
              <a:rPr lang="en-US" sz="900" b="0" kern="0" dirty="0">
                <a:solidFill>
                  <a:srgbClr val="000000"/>
                </a:solidFill>
                <a:cs typeface="+mn-cs"/>
              </a:rPr>
              <a:t>Strike-Through Text: Previous target release changes</a:t>
            </a:r>
          </a:p>
          <a:p>
            <a:pPr defTabSz="914400" eaLnBrk="1" hangingPunct="1">
              <a:defRPr/>
            </a:pPr>
            <a:r>
              <a:rPr lang="en-US" sz="900" b="0" kern="0" dirty="0">
                <a:solidFill>
                  <a:srgbClr val="000000"/>
                </a:solidFill>
                <a:cs typeface="+mn-cs"/>
              </a:rPr>
              <a:t>(a), (b), etc. indicates multiple </a:t>
            </a:r>
            <a:r>
              <a:rPr lang="en-US" sz="900" b="0" kern="0" dirty="0" smtClean="0">
                <a:solidFill>
                  <a:srgbClr val="000000"/>
                </a:solidFill>
                <a:cs typeface="+mn-cs"/>
              </a:rPr>
              <a:t>phases</a:t>
            </a:r>
            <a:endParaRPr lang="en-US" sz="900" b="0" kern="0" dirty="0">
              <a:solidFill>
                <a:srgbClr val="000000"/>
              </a:solidFill>
              <a:cs typeface="+mn-cs"/>
            </a:endParaRPr>
          </a:p>
        </p:txBody>
      </p:sp>
      <p:graphicFrame>
        <p:nvGraphicFramePr>
          <p:cNvPr id="33" name="Group 3"/>
          <p:cNvGraphicFramePr>
            <a:graphicFrameLocks/>
          </p:cNvGraphicFramePr>
          <p:nvPr>
            <p:extLst/>
          </p:nvPr>
        </p:nvGraphicFramePr>
        <p:xfrm>
          <a:off x="160280" y="814913"/>
          <a:ext cx="8839200" cy="3800855"/>
        </p:xfrm>
        <a:graphic>
          <a:graphicData uri="http://schemas.openxmlformats.org/drawingml/2006/table">
            <a:tbl>
              <a:tblPr/>
              <a:tblGrid>
                <a:gridCol w="1439920"/>
                <a:gridCol w="1524000"/>
                <a:gridCol w="1524191"/>
                <a:gridCol w="1504660"/>
                <a:gridCol w="1390749"/>
                <a:gridCol w="1455680"/>
              </a:tblGrid>
              <a:tr h="54954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3/7 – 3/9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5/1 – 5/11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June</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6/27 – 6/29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9/11 – 9/13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10/31 – 11/2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12/5 – 12/7</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r>
              <a:tr h="242225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NPRR272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NPRR649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NPRR753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NPRR764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NPRR785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RMGRR134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NPRR790</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NPRR786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NPRR792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NOGRR164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PGRR051</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RRGRR003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RRGRR006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RRGRR007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RRGRR009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RRGRR010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PGRR046</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NPRR573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NPRR789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NPRR797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NPRR801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NPRR827</a:t>
                      </a:r>
                      <a:endParaRPr kumimoji="0" lang="en-US" sz="14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NPRR758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NPRR775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NPRR809</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PGRR052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PGRR054</a:t>
                      </a:r>
                      <a:endParaRPr kumimoji="0" lang="en-US" sz="105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NPRR782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NPRR831</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1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1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NPRR562</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NPRR808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PGRR056</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NPRR812</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NPRR778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RMGRR139</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43518">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7</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12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6</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3</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r>
            </a:tbl>
          </a:graphicData>
        </a:graphic>
      </p:graphicFrame>
      <p:sp>
        <p:nvSpPr>
          <p:cNvPr id="34" name="TextBox 21"/>
          <p:cNvSpPr txBox="1">
            <a:spLocks noChangeArrowheads="1"/>
          </p:cNvSpPr>
          <p:nvPr/>
        </p:nvSpPr>
        <p:spPr bwMode="auto">
          <a:xfrm>
            <a:off x="7065242" y="5480871"/>
            <a:ext cx="1561038"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u="sng" kern="0" dirty="0" smtClean="0">
                <a:solidFill>
                  <a:srgbClr val="000000"/>
                </a:solidFill>
                <a:cs typeface="+mn-cs"/>
              </a:rPr>
              <a:t>Project Status Codes </a:t>
            </a:r>
          </a:p>
          <a:p>
            <a:pPr defTabSz="914400" eaLnBrk="1" hangingPunct="1">
              <a:defRPr/>
            </a:pPr>
            <a:r>
              <a:rPr lang="en-US" sz="800" b="0" kern="0" dirty="0" smtClean="0">
                <a:solidFill>
                  <a:srgbClr val="000000"/>
                </a:solidFill>
                <a:cs typeface="+mn-cs"/>
              </a:rPr>
              <a:t>  NS = Not Started</a:t>
            </a:r>
          </a:p>
          <a:p>
            <a:pPr defTabSz="914400" eaLnBrk="1" hangingPunct="1">
              <a:defRPr/>
            </a:pPr>
            <a:r>
              <a:rPr lang="en-US" sz="800" b="0" kern="0" dirty="0" smtClean="0">
                <a:solidFill>
                  <a:srgbClr val="000000"/>
                </a:solidFill>
                <a:cs typeface="+mn-cs"/>
              </a:rPr>
              <a:t>  I     = Initiation</a:t>
            </a:r>
          </a:p>
          <a:p>
            <a:pPr defTabSz="914400" eaLnBrk="1" hangingPunct="1">
              <a:defRPr/>
            </a:pPr>
            <a:r>
              <a:rPr lang="en-US" sz="800" b="0" kern="0" dirty="0" smtClean="0">
                <a:solidFill>
                  <a:srgbClr val="000000"/>
                </a:solidFill>
                <a:cs typeface="+mn-cs"/>
              </a:rPr>
              <a:t>  P    = Planning</a:t>
            </a:r>
          </a:p>
          <a:p>
            <a:pPr defTabSz="914400" eaLnBrk="1" hangingPunct="1">
              <a:defRPr/>
            </a:pPr>
            <a:r>
              <a:rPr lang="en-US" sz="800" b="0" kern="0" dirty="0" smtClean="0">
                <a:solidFill>
                  <a:srgbClr val="000000"/>
                </a:solidFill>
                <a:cs typeface="+mn-cs"/>
              </a:rPr>
              <a:t>  E    = Execution</a:t>
            </a:r>
          </a:p>
          <a:p>
            <a:pPr defTabSz="914400" eaLnBrk="1" hangingPunct="1">
              <a:defRPr/>
            </a:pPr>
            <a:r>
              <a:rPr lang="en-US" sz="800" b="0" kern="0" dirty="0" smtClean="0">
                <a:solidFill>
                  <a:srgbClr val="000000"/>
                </a:solidFill>
                <a:cs typeface="+mn-cs"/>
              </a:rPr>
              <a:t>  H    = On Hold</a:t>
            </a:r>
          </a:p>
        </p:txBody>
      </p:sp>
      <p:sp>
        <p:nvSpPr>
          <p:cNvPr id="35" name="TextBox 34"/>
          <p:cNvSpPr txBox="1"/>
          <p:nvPr/>
        </p:nvSpPr>
        <p:spPr>
          <a:xfrm>
            <a:off x="7315200" y="1400352"/>
            <a:ext cx="236905" cy="1800493"/>
          </a:xfrm>
          <a:prstGeom prst="rect">
            <a:avLst/>
          </a:prstGeom>
          <a:noFill/>
        </p:spPr>
        <p:txBody>
          <a:bodyPr wrap="square" rtlCol="0">
            <a:spAutoFit/>
          </a:bodyPr>
          <a:lstStyle/>
          <a:p>
            <a:pPr algn="ctr" defTabSz="914400" eaLnBrk="1" hangingPunct="1">
              <a:defRPr/>
            </a:pPr>
            <a:r>
              <a:rPr lang="en-US" sz="1100" b="1" i="1" kern="0" dirty="0">
                <a:solidFill>
                  <a:srgbClr val="000000"/>
                </a:solidFill>
                <a:latin typeface="Arial" panose="020B0604020202020204"/>
                <a:cs typeface="+mn-cs"/>
              </a:rPr>
              <a:t> </a:t>
            </a:r>
            <a:endParaRPr lang="en-US" sz="1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endParaRPr lang="en-US" sz="5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2400" b="1" i="1" kern="0" dirty="0">
                <a:solidFill>
                  <a:srgbClr val="000000"/>
                </a:solidFill>
                <a:latin typeface="Arial" panose="020B0604020202020204"/>
                <a:cs typeface="+mn-cs"/>
              </a:rPr>
              <a:t> </a:t>
            </a:r>
            <a:endParaRPr lang="en-US" sz="28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500" b="1" i="1" kern="0" dirty="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p:txBody>
      </p:sp>
      <p:sp>
        <p:nvSpPr>
          <p:cNvPr id="22" name="TextBox 12"/>
          <p:cNvSpPr txBox="1">
            <a:spLocks noChangeArrowheads="1"/>
          </p:cNvSpPr>
          <p:nvPr/>
        </p:nvSpPr>
        <p:spPr bwMode="auto">
          <a:xfrm>
            <a:off x="7552105" y="3082774"/>
            <a:ext cx="1439495"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kern="0" dirty="0" smtClean="0">
                <a:solidFill>
                  <a:prstClr val="black"/>
                </a:solidFill>
                <a:cs typeface="+mn-cs"/>
              </a:rPr>
              <a:t>12/9 – 12/10 </a:t>
            </a:r>
            <a:r>
              <a:rPr lang="en-US" sz="1000" kern="0" dirty="0">
                <a:solidFill>
                  <a:srgbClr val="000000"/>
                </a:solidFill>
                <a:cs typeface="+mn-cs"/>
              </a:rPr>
              <a:t>(Retail)</a:t>
            </a:r>
            <a:endParaRPr lang="en-US" sz="1200" kern="0" dirty="0" smtClean="0">
              <a:solidFill>
                <a:srgbClr val="000000"/>
              </a:solidFill>
              <a:cs typeface="+mn-cs"/>
            </a:endParaRPr>
          </a:p>
        </p:txBody>
      </p:sp>
      <p:sp>
        <p:nvSpPr>
          <p:cNvPr id="20" name="TextBox 12"/>
          <p:cNvSpPr txBox="1">
            <a:spLocks noChangeArrowheads="1"/>
          </p:cNvSpPr>
          <p:nvPr/>
        </p:nvSpPr>
        <p:spPr bwMode="auto">
          <a:xfrm>
            <a:off x="159802" y="3920819"/>
            <a:ext cx="1445612" cy="230832"/>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900" kern="0" dirty="0" smtClean="0">
                <a:solidFill>
                  <a:prstClr val="black"/>
                </a:solidFill>
                <a:cs typeface="+mn-cs"/>
              </a:rPr>
              <a:t>5/8</a:t>
            </a:r>
            <a:r>
              <a:rPr lang="en-US" sz="900" kern="0" dirty="0" smtClean="0">
                <a:solidFill>
                  <a:srgbClr val="FF0000"/>
                </a:solidFill>
                <a:cs typeface="+mn-cs"/>
              </a:rPr>
              <a:t> </a:t>
            </a:r>
            <a:r>
              <a:rPr lang="en-US" sz="900" kern="0" dirty="0" smtClean="0">
                <a:solidFill>
                  <a:prstClr val="black"/>
                </a:solidFill>
                <a:cs typeface="+mn-cs"/>
              </a:rPr>
              <a:t>– NMMS</a:t>
            </a:r>
            <a:r>
              <a:rPr lang="en-US" sz="900" kern="0" dirty="0">
                <a:solidFill>
                  <a:srgbClr val="000000"/>
                </a:solidFill>
                <a:cs typeface="+mn-cs"/>
              </a:rPr>
              <a:t> </a:t>
            </a:r>
            <a:r>
              <a:rPr lang="en-US" sz="900" kern="0" dirty="0" smtClean="0">
                <a:solidFill>
                  <a:srgbClr val="000000"/>
                </a:solidFill>
                <a:cs typeface="+mn-cs"/>
              </a:rPr>
              <a:t>Upgrade</a:t>
            </a:r>
            <a:endParaRPr lang="en-US" sz="1200" kern="0" dirty="0" smtClean="0">
              <a:solidFill>
                <a:prstClr val="black"/>
              </a:solidFill>
              <a:cs typeface="+mn-cs"/>
            </a:endParaRPr>
          </a:p>
        </p:txBody>
      </p:sp>
      <p:sp>
        <p:nvSpPr>
          <p:cNvPr id="25" name="TextBox 12"/>
          <p:cNvSpPr txBox="1">
            <a:spLocks noChangeArrowheads="1"/>
          </p:cNvSpPr>
          <p:nvPr/>
        </p:nvSpPr>
        <p:spPr bwMode="auto">
          <a:xfrm>
            <a:off x="3122655" y="3142466"/>
            <a:ext cx="151790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kern="0" dirty="0" smtClean="0">
                <a:solidFill>
                  <a:prstClr val="black"/>
                </a:solidFill>
                <a:cs typeface="+mn-cs"/>
              </a:rPr>
              <a:t>6/1</a:t>
            </a:r>
          </a:p>
        </p:txBody>
      </p:sp>
      <p:sp>
        <p:nvSpPr>
          <p:cNvPr id="27" name="TextBox 12"/>
          <p:cNvSpPr txBox="1">
            <a:spLocks noChangeArrowheads="1"/>
          </p:cNvSpPr>
          <p:nvPr/>
        </p:nvSpPr>
        <p:spPr bwMode="auto">
          <a:xfrm>
            <a:off x="6147256" y="3076812"/>
            <a:ext cx="1396970"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kern="0" dirty="0" smtClean="0">
                <a:solidFill>
                  <a:prstClr val="black"/>
                </a:solidFill>
                <a:cs typeface="+mn-cs"/>
              </a:rPr>
              <a:t>9/1  </a:t>
            </a:r>
            <a:r>
              <a:rPr lang="en-US" sz="1200" b="0" kern="0" dirty="0" smtClean="0">
                <a:solidFill>
                  <a:prstClr val="black"/>
                </a:solidFill>
                <a:cs typeface="+mn-cs"/>
              </a:rPr>
              <a:t>&amp;</a:t>
            </a:r>
            <a:r>
              <a:rPr lang="en-US" sz="1200" kern="0" dirty="0" smtClean="0">
                <a:solidFill>
                  <a:prstClr val="black"/>
                </a:solidFill>
                <a:cs typeface="+mn-cs"/>
              </a:rPr>
              <a:t>  9/14</a:t>
            </a:r>
            <a:endParaRPr lang="en-US" sz="1200" kern="0" dirty="0" smtClean="0">
              <a:solidFill>
                <a:srgbClr val="000000"/>
              </a:solidFill>
              <a:cs typeface="+mn-cs"/>
            </a:endParaRPr>
          </a:p>
        </p:txBody>
      </p:sp>
      <p:sp>
        <p:nvSpPr>
          <p:cNvPr id="38" name="TextBox 37"/>
          <p:cNvSpPr txBox="1"/>
          <p:nvPr/>
        </p:nvSpPr>
        <p:spPr>
          <a:xfrm>
            <a:off x="4296407" y="1403222"/>
            <a:ext cx="370549" cy="2323713"/>
          </a:xfrm>
          <a:prstGeom prst="rect">
            <a:avLst/>
          </a:prstGeom>
          <a:noFill/>
        </p:spPr>
        <p:txBody>
          <a:bodyPr wrap="square" rtlCol="0">
            <a:spAutoFit/>
          </a:bodyPr>
          <a:lstStyle/>
          <a:p>
            <a:pPr algn="ct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algn="ct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algn="ct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algn="ct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9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p:txBody>
      </p:sp>
      <p:sp>
        <p:nvSpPr>
          <p:cNvPr id="41" name="TextBox 40"/>
          <p:cNvSpPr txBox="1"/>
          <p:nvPr/>
        </p:nvSpPr>
        <p:spPr>
          <a:xfrm>
            <a:off x="5805167" y="1394984"/>
            <a:ext cx="370549" cy="2677656"/>
          </a:xfrm>
          <a:prstGeom prst="rect">
            <a:avLst/>
          </a:prstGeom>
          <a:noFill/>
        </p:spPr>
        <p:txBody>
          <a:bodyPr wrap="square" rtlCol="0">
            <a:spAutoFit/>
          </a:bodyPr>
          <a:lstStyle/>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r>
              <a:rPr lang="en-US" sz="1000" b="1" i="1" kern="0" dirty="0">
                <a:solidFill>
                  <a:srgbClr val="000000"/>
                </a:solidFill>
                <a:latin typeface="Arial" panose="020B0604020202020204"/>
                <a:cs typeface="+mn-cs"/>
              </a:rPr>
              <a:t>  </a:t>
            </a:r>
          </a:p>
        </p:txBody>
      </p:sp>
      <p:sp>
        <p:nvSpPr>
          <p:cNvPr id="42" name="TextBox 41"/>
          <p:cNvSpPr txBox="1"/>
          <p:nvPr/>
        </p:nvSpPr>
        <p:spPr>
          <a:xfrm>
            <a:off x="7214509" y="1391700"/>
            <a:ext cx="370549" cy="2693045"/>
          </a:xfrm>
          <a:prstGeom prst="rect">
            <a:avLst/>
          </a:prstGeom>
          <a:noFill/>
        </p:spPr>
        <p:txBody>
          <a:bodyPr wrap="square" rtlCol="0">
            <a:spAutoFit/>
          </a:bodyPr>
          <a:lstStyle/>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4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7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r>
              <a:rPr lang="en-US" sz="1000" b="1" i="1" kern="0" dirty="0">
                <a:solidFill>
                  <a:srgbClr val="000000"/>
                </a:solidFill>
                <a:latin typeface="Arial" panose="020B0604020202020204"/>
                <a:cs typeface="+mn-cs"/>
              </a:rPr>
              <a:t> </a:t>
            </a:r>
          </a:p>
        </p:txBody>
      </p:sp>
      <p:sp>
        <p:nvSpPr>
          <p:cNvPr id="43" name="TextBox 42"/>
          <p:cNvSpPr txBox="1"/>
          <p:nvPr/>
        </p:nvSpPr>
        <p:spPr>
          <a:xfrm>
            <a:off x="8638685" y="1400352"/>
            <a:ext cx="370549" cy="2754600"/>
          </a:xfrm>
          <a:prstGeom prst="rect">
            <a:avLst/>
          </a:prstGeom>
          <a:noFill/>
        </p:spPr>
        <p:txBody>
          <a:bodyPr wrap="square" rtlCol="0">
            <a:spAutoFit/>
          </a:bodyPr>
          <a:lstStyle/>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r>
              <a:rPr lang="en-US" sz="1400" b="1" i="1" kern="0" dirty="0">
                <a:solidFill>
                  <a:srgbClr val="000000"/>
                </a:solidFill>
                <a:latin typeface="Arial" panose="020B0604020202020204"/>
                <a:cs typeface="+mn-cs"/>
              </a:rPr>
              <a:t> </a:t>
            </a:r>
            <a:endParaRPr lang="en-US" sz="1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3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p:txBody>
      </p:sp>
      <p:sp>
        <p:nvSpPr>
          <p:cNvPr id="44" name="TextBox 12"/>
          <p:cNvSpPr txBox="1">
            <a:spLocks noChangeArrowheads="1"/>
          </p:cNvSpPr>
          <p:nvPr/>
        </p:nvSpPr>
        <p:spPr bwMode="auto">
          <a:xfrm>
            <a:off x="4647890" y="3074313"/>
            <a:ext cx="1501431"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kern="0" dirty="0">
                <a:solidFill>
                  <a:prstClr val="black"/>
                </a:solidFill>
                <a:cs typeface="+mn-cs"/>
              </a:rPr>
              <a:t>8</a:t>
            </a:r>
            <a:r>
              <a:rPr lang="en-US" sz="1200" kern="0" dirty="0" smtClean="0">
                <a:solidFill>
                  <a:prstClr val="black"/>
                </a:solidFill>
                <a:cs typeface="+mn-cs"/>
              </a:rPr>
              <a:t>/1</a:t>
            </a:r>
          </a:p>
        </p:txBody>
      </p:sp>
      <p:sp>
        <p:nvSpPr>
          <p:cNvPr id="26" name="TextBox 12"/>
          <p:cNvSpPr txBox="1">
            <a:spLocks noChangeArrowheads="1"/>
          </p:cNvSpPr>
          <p:nvPr/>
        </p:nvSpPr>
        <p:spPr bwMode="auto">
          <a:xfrm>
            <a:off x="157646" y="2923401"/>
            <a:ext cx="1439495"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kern="0" dirty="0" smtClean="0">
                <a:solidFill>
                  <a:prstClr val="black"/>
                </a:solidFill>
                <a:cs typeface="+mn-cs"/>
              </a:rPr>
              <a:t>2/1</a:t>
            </a:r>
          </a:p>
        </p:txBody>
      </p:sp>
      <p:sp>
        <p:nvSpPr>
          <p:cNvPr id="3" name="TextBox 2"/>
          <p:cNvSpPr txBox="1"/>
          <p:nvPr/>
        </p:nvSpPr>
        <p:spPr>
          <a:xfrm>
            <a:off x="1279781" y="1391700"/>
            <a:ext cx="304892" cy="2392963"/>
          </a:xfrm>
          <a:prstGeom prst="rect">
            <a:avLst/>
          </a:prstGeom>
          <a:noFill/>
        </p:spPr>
        <p:txBody>
          <a:bodyPr wrap="none" rtlCol="0">
            <a:spAutoFit/>
          </a:bodyPr>
          <a:lstStyle/>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5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dirty="0">
              <a:solidFill>
                <a:prstClr val="black"/>
              </a:solidFill>
              <a:latin typeface="Arial" panose="020B0604020202020204"/>
              <a:cs typeface="+mn-cs"/>
            </a:endParaRPr>
          </a:p>
        </p:txBody>
      </p:sp>
      <p:sp>
        <p:nvSpPr>
          <p:cNvPr id="28" name="TextBox 27"/>
          <p:cNvSpPr txBox="1"/>
          <p:nvPr/>
        </p:nvSpPr>
        <p:spPr>
          <a:xfrm>
            <a:off x="2819308" y="1405053"/>
            <a:ext cx="304892" cy="2954655"/>
          </a:xfrm>
          <a:prstGeom prst="rect">
            <a:avLst/>
          </a:prstGeom>
          <a:noFill/>
        </p:spPr>
        <p:txBody>
          <a:bodyPr wrap="none" rtlCol="0">
            <a:spAutoFit/>
          </a:bodyPr>
          <a:lstStyle/>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6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3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3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3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p:txBody>
      </p:sp>
      <p:sp>
        <p:nvSpPr>
          <p:cNvPr id="31" name="TextBox 30"/>
          <p:cNvSpPr txBox="1"/>
          <p:nvPr/>
        </p:nvSpPr>
        <p:spPr>
          <a:xfrm>
            <a:off x="1382659" y="3920819"/>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p:txBody>
      </p:sp>
      <p:sp>
        <p:nvSpPr>
          <p:cNvPr id="36" name="TextBox 35"/>
          <p:cNvSpPr txBox="1"/>
          <p:nvPr/>
        </p:nvSpPr>
        <p:spPr>
          <a:xfrm>
            <a:off x="4319703" y="3461462"/>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a:solidFill>
                  <a:prstClr val="black"/>
                </a:solidFill>
                <a:latin typeface="Wingdings" panose="05000000000000000000" pitchFamily="2" charset="2"/>
                <a:cs typeface="+mn-cs"/>
              </a:rPr>
              <a:t>ü</a:t>
            </a:r>
          </a:p>
        </p:txBody>
      </p:sp>
      <p:sp>
        <p:nvSpPr>
          <p:cNvPr id="37" name="TextBox 21"/>
          <p:cNvSpPr txBox="1">
            <a:spLocks noChangeArrowheads="1"/>
          </p:cNvSpPr>
          <p:nvPr/>
        </p:nvSpPr>
        <p:spPr bwMode="auto">
          <a:xfrm>
            <a:off x="4155909" y="6171899"/>
            <a:ext cx="2485392" cy="461665"/>
          </a:xfrm>
          <a:prstGeom prst="rect">
            <a:avLst/>
          </a:prstGeom>
          <a:solidFill>
            <a:schemeClr val="bg1"/>
          </a:solidFill>
          <a:ln w="9525">
            <a:solidFill>
              <a:srgbClr val="000000"/>
            </a:solidFill>
            <a:miter lim="800000"/>
            <a:headEnd/>
            <a:tailEnd/>
          </a:ln>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kern="0" dirty="0" smtClean="0">
                <a:solidFill>
                  <a:prstClr val="black"/>
                </a:solidFill>
                <a:cs typeface="+mn-cs"/>
              </a:rPr>
              <a:t>NPRR562(a) </a:t>
            </a:r>
            <a:r>
              <a:rPr lang="en-US" sz="800" b="0" kern="0" dirty="0">
                <a:solidFill>
                  <a:prstClr val="black"/>
                </a:solidFill>
                <a:cs typeface="+mn-cs"/>
              </a:rPr>
              <a:t>– Procedural </a:t>
            </a:r>
            <a:r>
              <a:rPr lang="en-US" sz="800" b="0" kern="0" dirty="0" smtClean="0">
                <a:solidFill>
                  <a:prstClr val="black"/>
                </a:solidFill>
                <a:cs typeface="+mn-cs"/>
              </a:rPr>
              <a:t>changes</a:t>
            </a:r>
            <a:endParaRPr lang="en-US" sz="800" b="0" kern="0" dirty="0">
              <a:solidFill>
                <a:prstClr val="black"/>
              </a:solidFill>
              <a:cs typeface="+mn-cs"/>
            </a:endParaRPr>
          </a:p>
          <a:p>
            <a:pPr defTabSz="914400" eaLnBrk="1" hangingPunct="1">
              <a:defRPr/>
            </a:pPr>
            <a:r>
              <a:rPr lang="en-US" sz="800" b="0" kern="0" dirty="0" smtClean="0">
                <a:solidFill>
                  <a:prstClr val="black"/>
                </a:solidFill>
                <a:cs typeface="+mn-cs"/>
              </a:rPr>
              <a:t>NPRR809(a) </a:t>
            </a:r>
            <a:r>
              <a:rPr lang="en-US" sz="800" b="0" kern="0" dirty="0">
                <a:solidFill>
                  <a:prstClr val="black"/>
                </a:solidFill>
                <a:cs typeface="+mn-cs"/>
              </a:rPr>
              <a:t>– </a:t>
            </a:r>
            <a:r>
              <a:rPr lang="en-US" sz="800" b="0" kern="0" dirty="0" smtClean="0">
                <a:solidFill>
                  <a:prstClr val="black"/>
                </a:solidFill>
                <a:cs typeface="+mn-cs"/>
              </a:rPr>
              <a:t>Procedural changes</a:t>
            </a:r>
            <a:endParaRPr lang="en-US" sz="800" b="0" kern="0" dirty="0">
              <a:solidFill>
                <a:prstClr val="black"/>
              </a:solidFill>
              <a:cs typeface="+mn-cs"/>
            </a:endParaRPr>
          </a:p>
          <a:p>
            <a:pPr defTabSz="914400" eaLnBrk="1" hangingPunct="1">
              <a:defRPr/>
            </a:pPr>
            <a:r>
              <a:rPr lang="en-US" sz="800" b="0" kern="0" dirty="0" smtClean="0">
                <a:solidFill>
                  <a:srgbClr val="000000"/>
                </a:solidFill>
                <a:cs typeface="+mn-cs"/>
              </a:rPr>
              <a:t>NPRR831(a) </a:t>
            </a:r>
            <a:r>
              <a:rPr lang="en-US" sz="800" b="0" kern="0" dirty="0">
                <a:solidFill>
                  <a:srgbClr val="000000"/>
                </a:solidFill>
                <a:cs typeface="+mn-cs"/>
              </a:rPr>
              <a:t>– </a:t>
            </a:r>
            <a:r>
              <a:rPr lang="en-US" sz="800" b="0" kern="0" dirty="0" smtClean="0">
                <a:solidFill>
                  <a:srgbClr val="000000"/>
                </a:solidFill>
                <a:cs typeface="+mn-cs"/>
              </a:rPr>
              <a:t>All impacted systems except CRR</a:t>
            </a:r>
          </a:p>
        </p:txBody>
      </p:sp>
      <p:sp>
        <p:nvSpPr>
          <p:cNvPr id="45" name="TextBox 44"/>
          <p:cNvSpPr txBox="1"/>
          <p:nvPr/>
        </p:nvSpPr>
        <p:spPr>
          <a:xfrm>
            <a:off x="8633808" y="1407431"/>
            <a:ext cx="370549" cy="477054"/>
          </a:xfrm>
          <a:prstGeom prst="rect">
            <a:avLst/>
          </a:prstGeom>
          <a:noFill/>
        </p:spPr>
        <p:txBody>
          <a:bodyPr wrap="square" rtlCol="0">
            <a:spAutoFit/>
          </a:bodyPr>
          <a:lstStyle/>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p:txBody>
      </p:sp>
    </p:spTree>
    <p:extLst>
      <p:ext uri="{BB962C8B-B14F-4D97-AF65-F5344CB8AC3E}">
        <p14:creationId xmlns:p14="http://schemas.microsoft.com/office/powerpoint/2010/main" val="320381275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smtClean="0">
                <a:solidFill>
                  <a:schemeClr val="accent1"/>
                </a:solidFill>
              </a:rPr>
              <a:t>2018 Release Targets – Board Approved NPRRs / SCRs / </a:t>
            </a:r>
            <a:r>
              <a:rPr lang="en-US" sz="2200" b="1" dirty="0" err="1" smtClean="0">
                <a:solidFill>
                  <a:schemeClr val="accent1"/>
                </a:solidFill>
              </a:rPr>
              <a:t>xGRRs</a:t>
            </a:r>
            <a:r>
              <a:rPr lang="en-US" sz="2200" b="1" dirty="0" smtClean="0">
                <a:solidFill>
                  <a:schemeClr val="accent1"/>
                </a:solidFill>
              </a:rPr>
              <a:t> </a:t>
            </a:r>
            <a:endParaRPr lang="en-US" sz="2200" b="1" dirty="0">
              <a:solidFill>
                <a:schemeClr val="accent1"/>
              </a:solidFill>
            </a:endParaRPr>
          </a:p>
        </p:txBody>
      </p:sp>
      <p:sp>
        <p:nvSpPr>
          <p:cNvPr id="6" name="Slide Number Placeholder 5"/>
          <p:cNvSpPr>
            <a:spLocks noGrp="1"/>
          </p:cNvSpPr>
          <p:nvPr>
            <p:ph type="sldNum" sz="quarter" idx="4"/>
          </p:nvPr>
        </p:nvSpPr>
        <p:spPr>
          <a:xfrm>
            <a:off x="8638685" y="6561138"/>
            <a:ext cx="352915" cy="212725"/>
          </a:xfrm>
        </p:spPr>
        <p:txBody>
          <a:bodyPr/>
          <a:lstStyle/>
          <a:p>
            <a:fld id="{1D93BD3E-1E9A-4970-A6F7-E7AC52762E0C}" type="slidenum">
              <a:rPr lang="en-US" smtClean="0">
                <a:solidFill>
                  <a:prstClr val="black">
                    <a:tint val="75000"/>
                  </a:prstClr>
                </a:solidFill>
              </a:rPr>
              <a:pPr/>
              <a:t>14</a:t>
            </a:fld>
            <a:endParaRPr lang="en-US" dirty="0">
              <a:solidFill>
                <a:prstClr val="black">
                  <a:tint val="75000"/>
                </a:prstClr>
              </a:solidFill>
            </a:endParaRPr>
          </a:p>
        </p:txBody>
      </p:sp>
      <p:sp>
        <p:nvSpPr>
          <p:cNvPr id="29" name="TextBox 15"/>
          <p:cNvSpPr txBox="1">
            <a:spLocks noChangeArrowheads="1"/>
          </p:cNvSpPr>
          <p:nvPr/>
        </p:nvSpPr>
        <p:spPr bwMode="auto">
          <a:xfrm>
            <a:off x="160280" y="5447632"/>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000" b="0" kern="0" dirty="0">
                <a:solidFill>
                  <a:srgbClr val="000000"/>
                </a:solidFill>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5904832"/>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100" kern="0">
                <a:solidFill>
                  <a:srgbClr val="000000"/>
                </a:solidFill>
                <a:cs typeface="+mn-cs"/>
              </a:rPr>
              <a:t>Release targets are subject to change</a:t>
            </a:r>
          </a:p>
        </p:txBody>
      </p:sp>
      <p:sp>
        <p:nvSpPr>
          <p:cNvPr id="32" name="TextBox 23"/>
          <p:cNvSpPr txBox="1">
            <a:spLocks noChangeArrowheads="1"/>
          </p:cNvSpPr>
          <p:nvPr/>
        </p:nvSpPr>
        <p:spPr bwMode="auto">
          <a:xfrm>
            <a:off x="3456567" y="5439839"/>
            <a:ext cx="2895600" cy="66172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000" b="0" kern="0" dirty="0" smtClean="0">
                <a:solidFill>
                  <a:srgbClr val="000000"/>
                </a:solidFill>
                <a:cs typeface="+mn-cs"/>
              </a:rPr>
              <a:t>APPENDIX</a:t>
            </a:r>
          </a:p>
          <a:p>
            <a:pPr defTabSz="914400" eaLnBrk="1" hangingPunct="1">
              <a:defRPr/>
            </a:pPr>
            <a:r>
              <a:rPr lang="en-US" sz="900" b="0" kern="0" dirty="0" smtClean="0">
                <a:solidFill>
                  <a:srgbClr val="000000"/>
                </a:solidFill>
                <a:cs typeface="+mn-cs"/>
              </a:rPr>
              <a:t>Red </a:t>
            </a:r>
            <a:r>
              <a:rPr lang="en-US" sz="900" b="0" kern="0" dirty="0">
                <a:solidFill>
                  <a:srgbClr val="000000"/>
                </a:solidFill>
                <a:cs typeface="+mn-cs"/>
              </a:rPr>
              <a:t>Text: </a:t>
            </a:r>
            <a:r>
              <a:rPr lang="en-US" sz="900" b="0" kern="0" dirty="0" smtClean="0">
                <a:solidFill>
                  <a:srgbClr val="000000"/>
                </a:solidFill>
                <a:cs typeface="+mn-cs"/>
              </a:rPr>
              <a:t>New </a:t>
            </a:r>
            <a:r>
              <a:rPr lang="en-US" sz="900" b="0" kern="0" dirty="0">
                <a:solidFill>
                  <a:srgbClr val="000000"/>
                </a:solidFill>
                <a:cs typeface="+mn-cs"/>
              </a:rPr>
              <a:t>additions and target release </a:t>
            </a:r>
            <a:r>
              <a:rPr lang="en-US" sz="900" b="0" kern="0" dirty="0" smtClean="0">
                <a:solidFill>
                  <a:srgbClr val="000000"/>
                </a:solidFill>
                <a:cs typeface="+mn-cs"/>
              </a:rPr>
              <a:t>changes</a:t>
            </a:r>
          </a:p>
          <a:p>
            <a:pPr defTabSz="914400" eaLnBrk="1" hangingPunct="1">
              <a:defRPr/>
            </a:pPr>
            <a:r>
              <a:rPr lang="en-US" sz="900" b="0" kern="0" dirty="0">
                <a:solidFill>
                  <a:srgbClr val="000000"/>
                </a:solidFill>
                <a:cs typeface="+mn-cs"/>
              </a:rPr>
              <a:t>Strike-Through Text: Previous target release changes</a:t>
            </a:r>
          </a:p>
          <a:p>
            <a:pPr defTabSz="914400" eaLnBrk="1" hangingPunct="1">
              <a:defRPr/>
            </a:pPr>
            <a:r>
              <a:rPr lang="en-US" sz="900" b="0" kern="0" dirty="0">
                <a:solidFill>
                  <a:srgbClr val="000000"/>
                </a:solidFill>
                <a:cs typeface="+mn-cs"/>
              </a:rPr>
              <a:t>(a), (b), etc. indicates multiple </a:t>
            </a:r>
            <a:r>
              <a:rPr lang="en-US" sz="900" b="0" kern="0" dirty="0" smtClean="0">
                <a:solidFill>
                  <a:srgbClr val="000000"/>
                </a:solidFill>
                <a:cs typeface="+mn-cs"/>
              </a:rPr>
              <a:t>phases</a:t>
            </a:r>
            <a:endParaRPr lang="en-US" sz="900" b="0" kern="0" dirty="0">
              <a:solidFill>
                <a:srgbClr val="000000"/>
              </a:solidFill>
              <a:cs typeface="+mn-cs"/>
            </a:endParaRPr>
          </a:p>
        </p:txBody>
      </p:sp>
      <p:graphicFrame>
        <p:nvGraphicFramePr>
          <p:cNvPr id="33" name="Group 3"/>
          <p:cNvGraphicFramePr>
            <a:graphicFrameLocks/>
          </p:cNvGraphicFramePr>
          <p:nvPr>
            <p:extLst/>
          </p:nvPr>
        </p:nvGraphicFramePr>
        <p:xfrm>
          <a:off x="160280" y="838201"/>
          <a:ext cx="8839200" cy="3727703"/>
        </p:xfrm>
        <a:graphic>
          <a:graphicData uri="http://schemas.openxmlformats.org/drawingml/2006/table">
            <a:tbl>
              <a:tblPr/>
              <a:tblGrid>
                <a:gridCol w="1439920"/>
                <a:gridCol w="1524000"/>
                <a:gridCol w="1524191"/>
                <a:gridCol w="1504660"/>
                <a:gridCol w="1390749"/>
                <a:gridCol w="1455680"/>
              </a:tblGrid>
              <a:tr h="54954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2/6 – 2/8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4/3 – 4/5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5/29 – 5/31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8/7 – 8/9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10/23 – 10/25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12/11 – 12/13</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r>
              <a:tr h="242225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smtClean="0">
                          <a:ln>
                            <a:noFill/>
                          </a:ln>
                          <a:solidFill>
                            <a:schemeClr val="tx1"/>
                          </a:solidFill>
                          <a:effectLst/>
                          <a:latin typeface="Courier New" pitchFamily="49" charset="0"/>
                        </a:rPr>
                        <a:t>NPRR562</a:t>
                      </a:r>
                      <a:r>
                        <a:rPr kumimoji="0" lang="en-US" sz="900" b="0" i="0" u="none" strike="sngStrike" cap="none" normalizeH="0" baseline="0" dirty="0" smtClean="0">
                          <a:ln>
                            <a:noFill/>
                          </a:ln>
                          <a:solidFill>
                            <a:schemeClr val="tx1"/>
                          </a:solidFill>
                          <a:effectLst/>
                          <a:latin typeface="Courier New" pitchFamily="49" charset="0"/>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smtClean="0">
                          <a:ln>
                            <a:noFill/>
                          </a:ln>
                          <a:solidFill>
                            <a:schemeClr val="tx1"/>
                          </a:solidFill>
                          <a:effectLst/>
                          <a:latin typeface="Courier New" pitchFamily="49" charset="0"/>
                        </a:rPr>
                        <a:t>NPRR776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NPRR830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NPRR683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NPRR760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NPRR800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NPRR810</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rgbClr val="FF0000"/>
                          </a:solidFill>
                          <a:effectLst/>
                          <a:latin typeface="Courier New" pitchFamily="49" charset="0"/>
                        </a:rPr>
                        <a:t>PGRR042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rgbClr val="FF0000"/>
                          </a:solidFill>
                          <a:effectLst/>
                          <a:latin typeface="Courier New" pitchFamily="49" charset="0"/>
                        </a:rPr>
                        <a:t>NPRR846</a:t>
                      </a:r>
                      <a:endParaRPr kumimoji="0" lang="en-US" sz="8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noStrike" cap="none" normalizeH="0" baseline="0" dirty="0" smtClean="0">
                        <a:ln>
                          <a:noFill/>
                        </a:ln>
                        <a:solidFill>
                          <a:schemeClr val="tx1"/>
                        </a:solidFill>
                        <a:effectLst/>
                        <a:latin typeface="Courier New" pitchFamily="49"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rgbClr val="FF0000"/>
                          </a:solidFill>
                          <a:effectLst/>
                          <a:latin typeface="Courier New" pitchFamily="49" charset="0"/>
                        </a:rPr>
                        <a:t>NPRR562</a:t>
                      </a:r>
                      <a:r>
                        <a:rPr kumimoji="0" lang="en-US" sz="900" b="0" i="0" u="none" strike="noStrike" cap="none" normalizeH="0" baseline="0" dirty="0" smtClean="0">
                          <a:ln>
                            <a:noFill/>
                          </a:ln>
                          <a:solidFill>
                            <a:srgbClr val="FF0000"/>
                          </a:solidFill>
                          <a:effectLst/>
                          <a:latin typeface="Courier New" pitchFamily="49" charset="0"/>
                        </a:rPr>
                        <a:t>(b)</a:t>
                      </a: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NPRR776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NPRR809</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NPRR768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NPRR815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5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NPRR768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NPRR817</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NPRR519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NPRR620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PGRR057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SCR789</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43518">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400" b="0" i="0" u="none" strike="noStrike" cap="none" normalizeH="0" baseline="0" dirty="0" smtClean="0">
                          <a:ln>
                            <a:noFill/>
                          </a:ln>
                          <a:solidFill>
                            <a:schemeClr val="tx1"/>
                          </a:solidFill>
                          <a:effectLst/>
                          <a:latin typeface="Courier New" pitchFamily="49" charset="0"/>
                        </a:rPr>
                        <a:t>6</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lnTlToBr>
                      <a:noFill/>
                    </a:lnTlToBr>
                    <a:lnBlToTr>
                      <a:noFill/>
                    </a:lnBlToTr>
                    <a:solidFill>
                      <a:srgbClr val="F3F9A5"/>
                    </a:solidFill>
                  </a:tcPr>
                </a:tc>
              </a:tr>
            </a:tbl>
          </a:graphicData>
        </a:graphic>
      </p:graphicFrame>
      <p:sp>
        <p:nvSpPr>
          <p:cNvPr id="35" name="TextBox 34"/>
          <p:cNvSpPr txBox="1"/>
          <p:nvPr/>
        </p:nvSpPr>
        <p:spPr>
          <a:xfrm>
            <a:off x="7315200" y="1400352"/>
            <a:ext cx="236905" cy="1800493"/>
          </a:xfrm>
          <a:prstGeom prst="rect">
            <a:avLst/>
          </a:prstGeom>
          <a:noFill/>
        </p:spPr>
        <p:txBody>
          <a:bodyPr wrap="square" rtlCol="0">
            <a:spAutoFit/>
          </a:bodyPr>
          <a:lstStyle/>
          <a:p>
            <a:pPr algn="ctr" defTabSz="914400" eaLnBrk="1" hangingPunct="1">
              <a:defRPr/>
            </a:pPr>
            <a:r>
              <a:rPr lang="en-US" sz="1100" b="1" i="1" kern="0" dirty="0">
                <a:solidFill>
                  <a:srgbClr val="000000"/>
                </a:solidFill>
                <a:latin typeface="Arial" panose="020B0604020202020204"/>
                <a:cs typeface="+mn-cs"/>
              </a:rPr>
              <a:t> </a:t>
            </a:r>
            <a:endParaRPr lang="en-US" sz="1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endParaRPr lang="en-US" sz="5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2400" b="1" i="1" kern="0" dirty="0">
                <a:solidFill>
                  <a:srgbClr val="000000"/>
                </a:solidFill>
                <a:latin typeface="Arial" panose="020B0604020202020204"/>
                <a:cs typeface="+mn-cs"/>
              </a:rPr>
              <a:t> </a:t>
            </a:r>
            <a:endParaRPr lang="en-US" sz="28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500" b="1" i="1" kern="0" dirty="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p:txBody>
      </p:sp>
      <p:sp>
        <p:nvSpPr>
          <p:cNvPr id="22" name="TextBox 12"/>
          <p:cNvSpPr txBox="1">
            <a:spLocks noChangeArrowheads="1"/>
          </p:cNvSpPr>
          <p:nvPr/>
        </p:nvSpPr>
        <p:spPr bwMode="auto">
          <a:xfrm>
            <a:off x="7552105" y="3283437"/>
            <a:ext cx="1439495"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12/15 – 12/16</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(Retail</a:t>
            </a:r>
            <a:r>
              <a:rPr lang="en-US" sz="1000" kern="0" dirty="0">
                <a:solidFill>
                  <a:srgbClr val="000000"/>
                </a:solidFill>
                <a:cs typeface="+mn-cs"/>
              </a:rPr>
              <a:t>)</a:t>
            </a:r>
            <a:endParaRPr lang="en-US" sz="1200" kern="0" dirty="0" smtClean="0">
              <a:solidFill>
                <a:srgbClr val="000000"/>
              </a:solidFill>
              <a:cs typeface="+mn-cs"/>
            </a:endParaRPr>
          </a:p>
        </p:txBody>
      </p:sp>
      <p:sp>
        <p:nvSpPr>
          <p:cNvPr id="25" name="TextBox 12"/>
          <p:cNvSpPr txBox="1">
            <a:spLocks noChangeArrowheads="1"/>
          </p:cNvSpPr>
          <p:nvPr/>
        </p:nvSpPr>
        <p:spPr bwMode="auto">
          <a:xfrm>
            <a:off x="3122655" y="3285979"/>
            <a:ext cx="1508760"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6/2 – 6/3</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(Retail)</a:t>
            </a:r>
            <a:endParaRPr lang="en-US" sz="1200" kern="0" dirty="0" smtClean="0">
              <a:solidFill>
                <a:srgbClr val="000000"/>
              </a:solidFill>
              <a:cs typeface="+mn-cs"/>
            </a:endParaRPr>
          </a:p>
        </p:txBody>
      </p:sp>
      <p:sp>
        <p:nvSpPr>
          <p:cNvPr id="27" name="TextBox 12"/>
          <p:cNvSpPr txBox="1">
            <a:spLocks noChangeArrowheads="1"/>
          </p:cNvSpPr>
          <p:nvPr/>
        </p:nvSpPr>
        <p:spPr bwMode="auto">
          <a:xfrm>
            <a:off x="6147256" y="3277475"/>
            <a:ext cx="1396970"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10/27 – 10/28</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a:t>
            </a:r>
            <a:r>
              <a:rPr lang="en-US" sz="1000" kern="0" dirty="0">
                <a:solidFill>
                  <a:srgbClr val="000000"/>
                </a:solidFill>
                <a:cs typeface="+mn-cs"/>
              </a:rPr>
              <a:t>Retail)</a:t>
            </a:r>
            <a:endParaRPr lang="en-US" sz="1200" kern="0" dirty="0" smtClean="0">
              <a:solidFill>
                <a:srgbClr val="000000"/>
              </a:solidFill>
              <a:cs typeface="+mn-cs"/>
            </a:endParaRPr>
          </a:p>
        </p:txBody>
      </p:sp>
      <p:sp>
        <p:nvSpPr>
          <p:cNvPr id="41" name="TextBox 40"/>
          <p:cNvSpPr txBox="1"/>
          <p:nvPr/>
        </p:nvSpPr>
        <p:spPr>
          <a:xfrm>
            <a:off x="5805167" y="1394984"/>
            <a:ext cx="370549" cy="2446824"/>
          </a:xfrm>
          <a:prstGeom prst="rect">
            <a:avLst/>
          </a:prstGeom>
          <a:noFill/>
        </p:spPr>
        <p:txBody>
          <a:bodyPr wrap="square" rtlCol="0">
            <a:spAutoFit/>
          </a:bodyPr>
          <a:lstStyle/>
          <a:p>
            <a:pPr algn="ctr" defTabSz="914400" eaLnBrk="1" hangingPunct="1">
              <a:defRPr/>
            </a:pPr>
            <a:r>
              <a:rPr lang="en-US" sz="1000" b="1" i="1" kern="0" dirty="0">
                <a:solidFill>
                  <a:srgbClr val="000000"/>
                </a:solidFill>
                <a:latin typeface="Arial" panose="020B0604020202020204"/>
                <a:cs typeface="+mn-cs"/>
              </a:rPr>
              <a:t>NS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9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6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p:txBody>
      </p:sp>
      <p:sp>
        <p:nvSpPr>
          <p:cNvPr id="42" name="TextBox 41"/>
          <p:cNvSpPr txBox="1"/>
          <p:nvPr/>
        </p:nvSpPr>
        <p:spPr>
          <a:xfrm>
            <a:off x="7189795" y="1391700"/>
            <a:ext cx="370549" cy="1585049"/>
          </a:xfrm>
          <a:prstGeom prst="rect">
            <a:avLst/>
          </a:prstGeom>
          <a:noFill/>
        </p:spPr>
        <p:txBody>
          <a:bodyPr wrap="square" rtlCol="0">
            <a:spAutoFit/>
          </a:bodyPr>
          <a:lstStyle/>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p:txBody>
      </p:sp>
      <p:sp>
        <p:nvSpPr>
          <p:cNvPr id="43" name="TextBox 42"/>
          <p:cNvSpPr txBox="1"/>
          <p:nvPr/>
        </p:nvSpPr>
        <p:spPr>
          <a:xfrm>
            <a:off x="8638685" y="1392114"/>
            <a:ext cx="370549" cy="2539157"/>
          </a:xfrm>
          <a:prstGeom prst="rect">
            <a:avLst/>
          </a:prstGeom>
          <a:noFill/>
        </p:spPr>
        <p:txBody>
          <a:bodyPr wrap="square" rtlCol="0">
            <a:spAutoFit/>
          </a:bodyPr>
          <a:lstStyle/>
          <a:p>
            <a:pPr algn="ctr" defTabSz="914400" eaLnBrk="1" hangingPunct="1">
              <a:defRPr/>
            </a:pPr>
            <a:r>
              <a:rPr lang="en-US" sz="1000" b="1" i="1" kern="0" dirty="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I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p:txBody>
      </p:sp>
      <p:sp>
        <p:nvSpPr>
          <p:cNvPr id="44" name="TextBox 12"/>
          <p:cNvSpPr txBox="1">
            <a:spLocks noChangeArrowheads="1"/>
          </p:cNvSpPr>
          <p:nvPr/>
        </p:nvSpPr>
        <p:spPr bwMode="auto">
          <a:xfrm>
            <a:off x="4647890" y="3274976"/>
            <a:ext cx="1501431"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8/11 – 8/12</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(Retail)</a:t>
            </a:r>
            <a:endParaRPr lang="en-US" sz="1200" kern="0" dirty="0" smtClean="0">
              <a:solidFill>
                <a:srgbClr val="000000"/>
              </a:solidFill>
              <a:cs typeface="+mn-cs"/>
            </a:endParaRPr>
          </a:p>
        </p:txBody>
      </p:sp>
      <p:sp>
        <p:nvSpPr>
          <p:cNvPr id="36" name="TextBox 35"/>
          <p:cNvSpPr txBox="1"/>
          <p:nvPr/>
        </p:nvSpPr>
        <p:spPr>
          <a:xfrm>
            <a:off x="1257276" y="1394984"/>
            <a:ext cx="370549" cy="3077766"/>
          </a:xfrm>
          <a:prstGeom prst="rect">
            <a:avLst/>
          </a:prstGeom>
          <a:noFill/>
        </p:spPr>
        <p:txBody>
          <a:bodyPr wrap="square" rtlCol="0">
            <a:spAutoFit/>
          </a:bodyPr>
          <a:lstStyle/>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endParaRPr lang="en-US" sz="12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endParaRPr lang="en-US" sz="1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 </a:t>
            </a:r>
          </a:p>
          <a:p>
            <a:pPr algn="ctr" defTabSz="914400" eaLnBrk="1" hangingPunct="1">
              <a:defRPr/>
            </a:pPr>
            <a:endParaRPr lang="en-US" sz="2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p:txBody>
      </p:sp>
      <p:sp>
        <p:nvSpPr>
          <p:cNvPr id="31" name="TextBox 12"/>
          <p:cNvSpPr txBox="1">
            <a:spLocks noChangeArrowheads="1"/>
          </p:cNvSpPr>
          <p:nvPr/>
        </p:nvSpPr>
        <p:spPr bwMode="auto">
          <a:xfrm>
            <a:off x="1594844" y="3289489"/>
            <a:ext cx="1517904"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4/7 – 4/8</a:t>
            </a:r>
            <a:endParaRPr lang="en-US" sz="1200" kern="0" dirty="0" smtClean="0">
              <a:solidFill>
                <a:prstClr val="black"/>
              </a:solidFill>
              <a:cs typeface="+mn-cs"/>
            </a:endParaRPr>
          </a:p>
          <a:p>
            <a:pPr algn="ctr" defTabSz="914400" eaLnBrk="1" hangingPunct="1">
              <a:defRPr/>
            </a:pPr>
            <a:r>
              <a:rPr lang="en-US" sz="1000" kern="0" dirty="0" smtClean="0">
                <a:solidFill>
                  <a:srgbClr val="000000"/>
                </a:solidFill>
                <a:cs typeface="+mn-cs"/>
              </a:rPr>
              <a:t>(Retail)</a:t>
            </a:r>
            <a:endParaRPr lang="en-US" sz="1200" kern="0" dirty="0" smtClean="0">
              <a:solidFill>
                <a:srgbClr val="000000"/>
              </a:solidFill>
              <a:cs typeface="+mn-cs"/>
            </a:endParaRPr>
          </a:p>
        </p:txBody>
      </p:sp>
      <p:sp>
        <p:nvSpPr>
          <p:cNvPr id="3" name="TextBox 2"/>
          <p:cNvSpPr txBox="1"/>
          <p:nvPr/>
        </p:nvSpPr>
        <p:spPr>
          <a:xfrm rot="16200000">
            <a:off x="-301784" y="2365062"/>
            <a:ext cx="1274708" cy="261610"/>
          </a:xfrm>
          <a:prstGeom prst="rect">
            <a:avLst/>
          </a:prstGeom>
          <a:noFill/>
        </p:spPr>
        <p:txBody>
          <a:bodyPr wrap="none" rtlCol="0">
            <a:spAutoFit/>
          </a:bodyPr>
          <a:lstStyle/>
          <a:p>
            <a:pPr defTabSz="914400" eaLnBrk="1" fontAlgn="auto" hangingPunct="1">
              <a:spcBef>
                <a:spcPts val="0"/>
              </a:spcBef>
              <a:spcAft>
                <a:spcPts val="0"/>
              </a:spcAft>
            </a:pPr>
            <a:r>
              <a:rPr lang="en-US" sz="1100" i="1" dirty="0">
                <a:solidFill>
                  <a:prstClr val="black"/>
                </a:solidFill>
                <a:latin typeface="Arial" panose="020B0604020202020204"/>
                <a:cs typeface="+mn-cs"/>
              </a:rPr>
              <a:t>CMM Release 1a</a:t>
            </a:r>
            <a:endParaRPr lang="en-US" sz="1100" i="1" dirty="0">
              <a:solidFill>
                <a:prstClr val="black"/>
              </a:solidFill>
              <a:latin typeface="Arial" panose="020B0604020202020204"/>
              <a:cs typeface="+mn-cs"/>
            </a:endParaRPr>
          </a:p>
        </p:txBody>
      </p:sp>
      <p:sp>
        <p:nvSpPr>
          <p:cNvPr id="4" name="Left Brace 3"/>
          <p:cNvSpPr/>
          <p:nvPr/>
        </p:nvSpPr>
        <p:spPr>
          <a:xfrm>
            <a:off x="406782" y="2075330"/>
            <a:ext cx="167979" cy="85437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24" name="TextBox 21"/>
          <p:cNvSpPr txBox="1">
            <a:spLocks noChangeArrowheads="1"/>
          </p:cNvSpPr>
          <p:nvPr/>
        </p:nvSpPr>
        <p:spPr bwMode="auto">
          <a:xfrm>
            <a:off x="7065242" y="5480871"/>
            <a:ext cx="1561038"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u="sng" kern="0" dirty="0" smtClean="0">
                <a:solidFill>
                  <a:srgbClr val="000000"/>
                </a:solidFill>
                <a:cs typeface="+mn-cs"/>
              </a:rPr>
              <a:t>Project Status Codes </a:t>
            </a:r>
          </a:p>
          <a:p>
            <a:pPr defTabSz="914400" eaLnBrk="1" hangingPunct="1">
              <a:defRPr/>
            </a:pPr>
            <a:r>
              <a:rPr lang="en-US" sz="800" b="0" kern="0" dirty="0" smtClean="0">
                <a:solidFill>
                  <a:srgbClr val="000000"/>
                </a:solidFill>
                <a:cs typeface="+mn-cs"/>
              </a:rPr>
              <a:t>  NS = Not Started</a:t>
            </a:r>
          </a:p>
          <a:p>
            <a:pPr defTabSz="914400" eaLnBrk="1" hangingPunct="1">
              <a:defRPr/>
            </a:pPr>
            <a:r>
              <a:rPr lang="en-US" sz="800" b="0" kern="0" dirty="0" smtClean="0">
                <a:solidFill>
                  <a:srgbClr val="000000"/>
                </a:solidFill>
                <a:cs typeface="+mn-cs"/>
              </a:rPr>
              <a:t>  I     = Initiation</a:t>
            </a:r>
          </a:p>
          <a:p>
            <a:pPr defTabSz="914400" eaLnBrk="1" hangingPunct="1">
              <a:defRPr/>
            </a:pPr>
            <a:r>
              <a:rPr lang="en-US" sz="800" b="0" kern="0" dirty="0" smtClean="0">
                <a:solidFill>
                  <a:srgbClr val="000000"/>
                </a:solidFill>
                <a:cs typeface="+mn-cs"/>
              </a:rPr>
              <a:t>  P    = Planning</a:t>
            </a:r>
          </a:p>
          <a:p>
            <a:pPr defTabSz="914400" eaLnBrk="1" hangingPunct="1">
              <a:defRPr/>
            </a:pPr>
            <a:r>
              <a:rPr lang="en-US" sz="800" b="0" kern="0" dirty="0" smtClean="0">
                <a:solidFill>
                  <a:srgbClr val="000000"/>
                </a:solidFill>
                <a:cs typeface="+mn-cs"/>
              </a:rPr>
              <a:t>  E    = Execution</a:t>
            </a:r>
          </a:p>
          <a:p>
            <a:pPr defTabSz="914400" eaLnBrk="1" hangingPunct="1">
              <a:defRPr/>
            </a:pPr>
            <a:r>
              <a:rPr lang="en-US" sz="800" b="0" kern="0" dirty="0" smtClean="0">
                <a:solidFill>
                  <a:srgbClr val="000000"/>
                </a:solidFill>
                <a:cs typeface="+mn-cs"/>
              </a:rPr>
              <a:t>  H    = On Hold</a:t>
            </a:r>
          </a:p>
        </p:txBody>
      </p:sp>
      <p:sp>
        <p:nvSpPr>
          <p:cNvPr id="26" name="TextBox 12"/>
          <p:cNvSpPr txBox="1">
            <a:spLocks noChangeArrowheads="1"/>
          </p:cNvSpPr>
          <p:nvPr/>
        </p:nvSpPr>
        <p:spPr bwMode="auto">
          <a:xfrm>
            <a:off x="140666" y="3292999"/>
            <a:ext cx="1444653"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1/1  &amp;  2/1</a:t>
            </a:r>
            <a:endParaRPr lang="en-US" sz="1200" kern="0" dirty="0">
              <a:solidFill>
                <a:prstClr val="black"/>
              </a:solidFill>
              <a:cs typeface="+mn-cs"/>
            </a:endParaRPr>
          </a:p>
        </p:txBody>
      </p:sp>
      <p:sp>
        <p:nvSpPr>
          <p:cNvPr id="34" name="TextBox 33"/>
          <p:cNvSpPr txBox="1"/>
          <p:nvPr/>
        </p:nvSpPr>
        <p:spPr>
          <a:xfrm>
            <a:off x="4284344" y="1394984"/>
            <a:ext cx="370549" cy="2416046"/>
          </a:xfrm>
          <a:prstGeom prst="rect">
            <a:avLst/>
          </a:prstGeom>
          <a:noFill/>
        </p:spPr>
        <p:txBody>
          <a:bodyPr wrap="square" rtlCol="0">
            <a:spAutoFit/>
          </a:bodyPr>
          <a:lstStyle/>
          <a:p>
            <a:pPr algn="ctr" defTabSz="914400" eaLnBrk="1" hangingPunct="1">
              <a:defRPr/>
            </a:pPr>
            <a:r>
              <a:rPr lang="en-US" sz="1000" b="1" i="1" kern="0" dirty="0">
                <a:solidFill>
                  <a:srgbClr val="000000"/>
                </a:solidFill>
                <a:latin typeface="Arial" panose="020B0604020202020204"/>
                <a:cs typeface="+mn-cs"/>
              </a:rPr>
              <a:t>E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I</a:t>
            </a: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7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p:txBody>
      </p:sp>
      <p:sp>
        <p:nvSpPr>
          <p:cNvPr id="28" name="TextBox 21"/>
          <p:cNvSpPr txBox="1">
            <a:spLocks noChangeArrowheads="1"/>
          </p:cNvSpPr>
          <p:nvPr/>
        </p:nvSpPr>
        <p:spPr bwMode="auto">
          <a:xfrm>
            <a:off x="3957272" y="6232597"/>
            <a:ext cx="2485392" cy="461665"/>
          </a:xfrm>
          <a:prstGeom prst="rect">
            <a:avLst/>
          </a:prstGeom>
          <a:solidFill>
            <a:schemeClr val="bg1"/>
          </a:solidFill>
          <a:ln w="9525">
            <a:solidFill>
              <a:srgbClr val="000000"/>
            </a:solidFill>
            <a:miter lim="800000"/>
            <a:headEnd/>
            <a:tailEnd/>
          </a:ln>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kern="0" dirty="0" smtClean="0">
                <a:solidFill>
                  <a:prstClr val="black"/>
                </a:solidFill>
                <a:cs typeface="+mn-cs"/>
              </a:rPr>
              <a:t>NPRR562(b</a:t>
            </a:r>
            <a:r>
              <a:rPr lang="en-US" sz="800" b="0" kern="0" dirty="0">
                <a:solidFill>
                  <a:prstClr val="black"/>
                </a:solidFill>
                <a:cs typeface="+mn-cs"/>
              </a:rPr>
              <a:t>) – </a:t>
            </a:r>
            <a:r>
              <a:rPr lang="en-US" sz="800" b="0" kern="0" dirty="0" smtClean="0">
                <a:solidFill>
                  <a:prstClr val="black"/>
                </a:solidFill>
                <a:cs typeface="+mn-cs"/>
              </a:rPr>
              <a:t>Reporting/posting system changes</a:t>
            </a:r>
          </a:p>
          <a:p>
            <a:pPr defTabSz="914400" eaLnBrk="1" hangingPunct="1">
              <a:defRPr/>
            </a:pPr>
            <a:r>
              <a:rPr lang="en-US" sz="800" b="0" kern="0" dirty="0" smtClean="0">
                <a:solidFill>
                  <a:prstClr val="black"/>
                </a:solidFill>
                <a:cs typeface="+mn-cs"/>
              </a:rPr>
              <a:t>NPRR809(b</a:t>
            </a:r>
            <a:r>
              <a:rPr lang="en-US" sz="800" b="0" kern="0" dirty="0">
                <a:solidFill>
                  <a:prstClr val="black"/>
                </a:solidFill>
                <a:cs typeface="+mn-cs"/>
              </a:rPr>
              <a:t>) – Reporting/posting </a:t>
            </a:r>
            <a:r>
              <a:rPr lang="en-US" sz="800" b="0" kern="0" dirty="0" smtClean="0">
                <a:solidFill>
                  <a:prstClr val="black"/>
                </a:solidFill>
                <a:cs typeface="+mn-cs"/>
              </a:rPr>
              <a:t>system changes</a:t>
            </a:r>
            <a:endParaRPr lang="en-US" sz="800" b="0" kern="0" dirty="0">
              <a:solidFill>
                <a:prstClr val="black"/>
              </a:solidFill>
              <a:cs typeface="+mn-cs"/>
            </a:endParaRPr>
          </a:p>
          <a:p>
            <a:pPr defTabSz="914400" eaLnBrk="1" hangingPunct="1">
              <a:defRPr/>
            </a:pPr>
            <a:r>
              <a:rPr lang="en-US" sz="800" b="0" kern="0" dirty="0" smtClean="0">
                <a:solidFill>
                  <a:prstClr val="black"/>
                </a:solidFill>
                <a:cs typeface="+mn-cs"/>
              </a:rPr>
              <a:t>NPRR831(b) – CRR system changes</a:t>
            </a:r>
          </a:p>
        </p:txBody>
      </p:sp>
      <p:sp>
        <p:nvSpPr>
          <p:cNvPr id="39" name="TextBox 38"/>
          <p:cNvSpPr txBox="1"/>
          <p:nvPr/>
        </p:nvSpPr>
        <p:spPr>
          <a:xfrm>
            <a:off x="2773117" y="1400352"/>
            <a:ext cx="370549" cy="2970044"/>
          </a:xfrm>
          <a:prstGeom prst="rect">
            <a:avLst/>
          </a:prstGeom>
          <a:noFill/>
        </p:spPr>
        <p:txBody>
          <a:bodyPr wrap="square" rtlCol="0">
            <a:spAutoFit/>
          </a:bodyPr>
          <a:lstStyle/>
          <a:p>
            <a:pPr algn="ctr" defTabSz="914400" eaLnBrk="1" hangingPunct="1">
              <a:defRPr/>
            </a:pPr>
            <a:r>
              <a:rPr lang="en-US" sz="1000" b="1" i="1" kern="0" dirty="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I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7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  </a:t>
            </a:r>
          </a:p>
        </p:txBody>
      </p:sp>
      <p:sp>
        <p:nvSpPr>
          <p:cNvPr id="38" name="TextBox 37"/>
          <p:cNvSpPr txBox="1"/>
          <p:nvPr/>
        </p:nvSpPr>
        <p:spPr>
          <a:xfrm rot="16200000">
            <a:off x="7015442" y="1826663"/>
            <a:ext cx="1274708" cy="261610"/>
          </a:xfrm>
          <a:prstGeom prst="rect">
            <a:avLst/>
          </a:prstGeom>
          <a:noFill/>
        </p:spPr>
        <p:txBody>
          <a:bodyPr wrap="none" rtlCol="0">
            <a:spAutoFit/>
          </a:bodyPr>
          <a:lstStyle/>
          <a:p>
            <a:pPr defTabSz="914400" eaLnBrk="1" fontAlgn="auto" hangingPunct="1">
              <a:spcBef>
                <a:spcPts val="0"/>
              </a:spcBef>
              <a:spcAft>
                <a:spcPts val="0"/>
              </a:spcAft>
            </a:pPr>
            <a:r>
              <a:rPr lang="en-US" sz="1100" i="1" dirty="0">
                <a:solidFill>
                  <a:prstClr val="black"/>
                </a:solidFill>
                <a:latin typeface="Arial" panose="020B0604020202020204"/>
                <a:cs typeface="+mn-cs"/>
              </a:rPr>
              <a:t>CMM Release 1b</a:t>
            </a:r>
            <a:endParaRPr lang="en-US" sz="1100" i="1" dirty="0">
              <a:solidFill>
                <a:prstClr val="black"/>
              </a:solidFill>
              <a:latin typeface="Arial" panose="020B0604020202020204"/>
              <a:cs typeface="+mn-cs"/>
            </a:endParaRPr>
          </a:p>
        </p:txBody>
      </p:sp>
      <p:sp>
        <p:nvSpPr>
          <p:cNvPr id="40" name="Left Brace 39"/>
          <p:cNvSpPr/>
          <p:nvPr/>
        </p:nvSpPr>
        <p:spPr>
          <a:xfrm>
            <a:off x="7724008" y="1437976"/>
            <a:ext cx="167979" cy="85437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37" name="TextBox 13"/>
          <p:cNvSpPr txBox="1">
            <a:spLocks noChangeArrowheads="1"/>
          </p:cNvSpPr>
          <p:nvPr/>
        </p:nvSpPr>
        <p:spPr bwMode="auto">
          <a:xfrm>
            <a:off x="160280" y="4642442"/>
            <a:ext cx="8839200" cy="261610"/>
          </a:xfrm>
          <a:prstGeom prst="rect">
            <a:avLst/>
          </a:prstGeom>
          <a:solidFill>
            <a:srgbClr val="BBE0E3"/>
          </a:solidFill>
          <a:ln w="1587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100" kern="0" dirty="0" smtClean="0">
                <a:solidFill>
                  <a:srgbClr val="000000"/>
                </a:solidFill>
                <a:cs typeface="+mn-cs"/>
              </a:rPr>
              <a:t>TBD Items </a:t>
            </a:r>
            <a:r>
              <a:rPr lang="en-US" sz="1000" i="1" kern="0" dirty="0" smtClean="0">
                <a:solidFill>
                  <a:srgbClr val="000000"/>
                </a:solidFill>
                <a:cs typeface="+mn-cs"/>
              </a:rPr>
              <a:t>(and point at which they became “TBD”)</a:t>
            </a:r>
            <a:endParaRPr lang="en-US" sz="1100" i="1" kern="0" dirty="0">
              <a:solidFill>
                <a:srgbClr val="000000"/>
              </a:solidFill>
              <a:cs typeface="+mn-cs"/>
            </a:endParaRPr>
          </a:p>
        </p:txBody>
      </p:sp>
      <p:graphicFrame>
        <p:nvGraphicFramePr>
          <p:cNvPr id="45" name="Table 44"/>
          <p:cNvGraphicFramePr>
            <a:graphicFrameLocks noGrp="1"/>
          </p:cNvGraphicFramePr>
          <p:nvPr>
            <p:extLst/>
          </p:nvPr>
        </p:nvGraphicFramePr>
        <p:xfrm>
          <a:off x="168443" y="4908113"/>
          <a:ext cx="8823157" cy="464820"/>
        </p:xfrm>
        <a:graphic>
          <a:graphicData uri="http://schemas.openxmlformats.org/drawingml/2006/table">
            <a:tbl>
              <a:tblPr firstRow="1" bandRow="1"/>
              <a:tblGrid>
                <a:gridCol w="1126957"/>
                <a:gridCol w="1066800"/>
                <a:gridCol w="1066800"/>
                <a:gridCol w="5562600"/>
              </a:tblGrid>
              <a:tr h="239895">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050" b="0" dirty="0" smtClean="0">
                          <a:solidFill>
                            <a:schemeClr val="tx1"/>
                          </a:solidFill>
                        </a:rPr>
                        <a:t>2014</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050" b="0" dirty="0" smtClean="0">
                          <a:solidFill>
                            <a:schemeClr val="tx1"/>
                          </a:solidFill>
                        </a:rPr>
                        <a:t>2015</a:t>
                      </a:r>
                      <a:endParaRPr lang="en-US" sz="1050" b="0" dirty="0">
                        <a:solidFill>
                          <a:schemeClr val="tx1"/>
                        </a:solidFill>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2016</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2017</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r>
              <a:tr h="203547">
                <a:tc>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800" b="0" dirty="0" smtClean="0">
                          <a:solidFill>
                            <a:schemeClr val="tx1"/>
                          </a:solidFill>
                        </a:rPr>
                        <a:t>NPRR664</a:t>
                      </a: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algn="ctr"/>
                      <a:r>
                        <a:rPr lang="en-US" sz="800" b="0" strike="noStrike" dirty="0" smtClean="0">
                          <a:solidFill>
                            <a:schemeClr val="tx1"/>
                          </a:solidFill>
                        </a:rPr>
                        <a:t>None</a:t>
                      </a:r>
                      <a:endParaRPr lang="en-US" sz="800" b="0" strike="no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SCR781  P</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NPRR702  P,</a:t>
                      </a:r>
                      <a:r>
                        <a:rPr lang="en-US" sz="800" b="0" strike="noStrike" baseline="0" dirty="0" smtClean="0">
                          <a:solidFill>
                            <a:srgbClr val="FF0000"/>
                          </a:solidFill>
                        </a:rPr>
                        <a:t> </a:t>
                      </a:r>
                      <a:r>
                        <a:rPr lang="en-US" sz="800" b="0" strike="noStrike" baseline="0" dirty="0" smtClean="0">
                          <a:solidFill>
                            <a:schemeClr val="tx1"/>
                          </a:solidFill>
                        </a:rPr>
                        <a:t>NPRR829, SCR777, NPRR831(b), NPRR749, NPRR833</a:t>
                      </a:r>
                      <a:endParaRPr lang="en-US" sz="800" b="0" strike="no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r>
            </a:tbl>
          </a:graphicData>
        </a:graphic>
      </p:graphicFrame>
      <p:cxnSp>
        <p:nvCxnSpPr>
          <p:cNvPr id="46" name="Straight Arrow Connector 45"/>
          <p:cNvCxnSpPr/>
          <p:nvPr/>
        </p:nvCxnSpPr>
        <p:spPr>
          <a:xfrm flipH="1">
            <a:off x="4710545" y="1535347"/>
            <a:ext cx="1711229" cy="33963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7" name="Straight Arrow Connector 46"/>
          <p:cNvCxnSpPr/>
          <p:nvPr/>
        </p:nvCxnSpPr>
        <p:spPr>
          <a:xfrm>
            <a:off x="1442551" y="1731635"/>
            <a:ext cx="462449" cy="2096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8" name="Straight Arrow Connector 47"/>
          <p:cNvCxnSpPr/>
          <p:nvPr/>
        </p:nvCxnSpPr>
        <p:spPr>
          <a:xfrm>
            <a:off x="1425222" y="1512711"/>
            <a:ext cx="462449" cy="2096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 name="TextBox 4"/>
          <p:cNvSpPr txBox="1"/>
          <p:nvPr/>
        </p:nvSpPr>
        <p:spPr>
          <a:xfrm>
            <a:off x="180974" y="3617350"/>
            <a:ext cx="328936" cy="215444"/>
          </a:xfrm>
          <a:prstGeom prst="rect">
            <a:avLst/>
          </a:prstGeom>
          <a:noFill/>
        </p:spPr>
        <p:txBody>
          <a:bodyPr wrap="none" rtlCol="0">
            <a:spAutoFit/>
          </a:bodyPr>
          <a:lstStyle/>
          <a:p>
            <a:pPr defTabSz="914400" eaLnBrk="1" fontAlgn="auto" hangingPunct="1">
              <a:spcBef>
                <a:spcPts val="0"/>
              </a:spcBef>
              <a:spcAft>
                <a:spcPts val="0"/>
              </a:spcAft>
            </a:pPr>
            <a:r>
              <a:rPr lang="en-US" sz="800" dirty="0">
                <a:solidFill>
                  <a:prstClr val="black"/>
                </a:solidFill>
                <a:latin typeface="Arial" panose="020B0604020202020204"/>
                <a:cs typeface="+mn-cs"/>
              </a:rPr>
              <a:t>1/1</a:t>
            </a:r>
            <a:endParaRPr lang="en-US" sz="800" dirty="0">
              <a:solidFill>
                <a:prstClr val="black"/>
              </a:solidFill>
              <a:latin typeface="Arial" panose="020B0604020202020204"/>
              <a:cs typeface="+mn-cs"/>
            </a:endParaRPr>
          </a:p>
        </p:txBody>
      </p:sp>
      <p:sp>
        <p:nvSpPr>
          <p:cNvPr id="49" name="TextBox 48"/>
          <p:cNvSpPr txBox="1"/>
          <p:nvPr/>
        </p:nvSpPr>
        <p:spPr>
          <a:xfrm>
            <a:off x="190060" y="3844243"/>
            <a:ext cx="328936" cy="215444"/>
          </a:xfrm>
          <a:prstGeom prst="rect">
            <a:avLst/>
          </a:prstGeom>
          <a:noFill/>
        </p:spPr>
        <p:txBody>
          <a:bodyPr wrap="none" rtlCol="0">
            <a:spAutoFit/>
          </a:bodyPr>
          <a:lstStyle/>
          <a:p>
            <a:pPr defTabSz="914400" eaLnBrk="1" fontAlgn="auto" hangingPunct="1">
              <a:spcBef>
                <a:spcPts val="0"/>
              </a:spcBef>
              <a:spcAft>
                <a:spcPts val="0"/>
              </a:spcAft>
            </a:pPr>
            <a:r>
              <a:rPr lang="en-US" sz="800" dirty="0">
                <a:solidFill>
                  <a:prstClr val="black"/>
                </a:solidFill>
                <a:latin typeface="Arial" panose="020B0604020202020204"/>
                <a:cs typeface="+mn-cs"/>
              </a:rPr>
              <a:t>2</a:t>
            </a:r>
            <a:r>
              <a:rPr lang="en-US" sz="800" dirty="0">
                <a:solidFill>
                  <a:prstClr val="black"/>
                </a:solidFill>
                <a:latin typeface="Arial" panose="020B0604020202020204"/>
                <a:cs typeface="+mn-cs"/>
              </a:rPr>
              <a:t>/1</a:t>
            </a:r>
            <a:endParaRPr lang="en-US" sz="800" dirty="0">
              <a:solidFill>
                <a:prstClr val="black"/>
              </a:solidFill>
              <a:latin typeface="Arial" panose="020B0604020202020204"/>
              <a:cs typeface="+mn-cs"/>
            </a:endParaRPr>
          </a:p>
        </p:txBody>
      </p:sp>
    </p:spTree>
    <p:extLst>
      <p:ext uri="{BB962C8B-B14F-4D97-AF65-F5344CB8AC3E}">
        <p14:creationId xmlns:p14="http://schemas.microsoft.com/office/powerpoint/2010/main" val="423205990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a:buFontTx/>
              <a:buNone/>
              <a:defRPr/>
            </a:pPr>
            <a:r>
              <a:rPr lang="en-US" dirty="0" smtClean="0"/>
              <a:t>2018 </a:t>
            </a:r>
            <a:r>
              <a:rPr lang="en-US" dirty="0"/>
              <a:t>PRS </a:t>
            </a:r>
            <a:r>
              <a:rPr lang="en-US" dirty="0" smtClean="0"/>
              <a:t>Leadership</a:t>
            </a:r>
            <a:endParaRPr lang="en-US" dirty="0"/>
          </a:p>
          <a:p>
            <a:pPr marL="0" indent="0" eaLnBrk="1">
              <a:buFontTx/>
              <a:buNone/>
              <a:defRPr/>
            </a:pPr>
            <a:r>
              <a:rPr lang="en-US" altLang="en-US" b="0" dirty="0"/>
              <a:t>Chair:  Martha Henson, Oncor</a:t>
            </a:r>
          </a:p>
          <a:p>
            <a:pPr marL="0" indent="0" eaLnBrk="1">
              <a:buFontTx/>
              <a:buNone/>
              <a:defRPr/>
            </a:pPr>
            <a:r>
              <a:rPr lang="en-US" altLang="en-US" b="0" dirty="0"/>
              <a:t>Vice Chair: 	Melissa Trevino, Occidental Chemical</a:t>
            </a:r>
          </a:p>
          <a:p>
            <a:pPr marL="0" indent="0" eaLnBrk="1" hangingPunct="1">
              <a:spcBef>
                <a:spcPts val="0"/>
              </a:spcBef>
              <a:buFontTx/>
              <a:buNone/>
              <a:defRPr/>
            </a:pPr>
            <a:endParaRPr lang="en-US" dirty="0" smtClean="0"/>
          </a:p>
          <a:p>
            <a:pPr marL="0" indent="0" eaLnBrk="1" hangingPunct="1">
              <a:spcBef>
                <a:spcPts val="0"/>
              </a:spcBef>
              <a:buFontTx/>
              <a:buNone/>
              <a:defRPr/>
            </a:pPr>
            <a:endParaRPr lang="en-US" dirty="0" smtClean="0"/>
          </a:p>
          <a:p>
            <a:pPr marL="0" indent="0" eaLnBrk="1" hangingPunct="1">
              <a:spcBef>
                <a:spcPts val="0"/>
              </a:spcBef>
              <a:buFontTx/>
              <a:buNone/>
              <a:defRPr/>
            </a:pPr>
            <a:r>
              <a:rPr lang="en-US" dirty="0" smtClean="0"/>
              <a:t>Revision Requests Recommended for Approval by PRS – Unopposed and No Impact (Vote):</a:t>
            </a:r>
          </a:p>
          <a:p>
            <a:pPr eaLnBrk="1">
              <a:defRPr/>
            </a:pPr>
            <a:r>
              <a:rPr lang="en-US" b="0" dirty="0" smtClean="0"/>
              <a:t>NPRR852</a:t>
            </a:r>
            <a:r>
              <a:rPr lang="en-US" b="0" dirty="0"/>
              <a:t>, CRR Activity Calendar Approval Process*</a:t>
            </a:r>
            <a:endParaRPr lang="en-US" b="0" dirty="0" smtClean="0"/>
          </a:p>
          <a:p>
            <a:pPr eaLnBrk="1">
              <a:defRPr/>
            </a:pPr>
            <a:r>
              <a:rPr lang="en-US" b="0" dirty="0"/>
              <a:t>NPRR855, Criteria for Including Resources in the CDR Peak Average Capacity Contribution Calculations</a:t>
            </a:r>
            <a:r>
              <a:rPr lang="en-US" b="0" dirty="0" smtClean="0"/>
              <a:t>*</a:t>
            </a:r>
          </a:p>
          <a:p>
            <a:pPr eaLnBrk="1">
              <a:defRPr/>
            </a:pPr>
            <a:r>
              <a:rPr lang="en-US" b="0" dirty="0" smtClean="0"/>
              <a:t>NPRR861</a:t>
            </a:r>
            <a:r>
              <a:rPr lang="en-US" b="0" dirty="0"/>
              <a:t>, Clarification of ERCOT’s Authority to Protect Its Jurisdictional </a:t>
            </a:r>
            <a:r>
              <a:rPr lang="en-US" b="0" dirty="0" smtClean="0"/>
              <a:t>Status* </a:t>
            </a:r>
            <a:r>
              <a:rPr lang="en-US" b="0" dirty="0"/>
              <a:t>– URGENT</a:t>
            </a:r>
            <a:endParaRPr lang="en-US" b="0" dirty="0" smtClean="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a:buFontTx/>
              <a:buNone/>
              <a:defRPr/>
            </a:pPr>
            <a:endParaRPr lang="en-US" sz="1200" i="1" dirty="0" smtClean="0"/>
          </a:p>
          <a:p>
            <a:pPr marL="0" indent="0" eaLnBrk="1" hangingPunct="1">
              <a:spcBef>
                <a:spcPts val="0"/>
              </a:spcBef>
              <a:spcAft>
                <a:spcPts val="600"/>
              </a:spcAft>
              <a:buFontTx/>
              <a:buNone/>
              <a:defRPr/>
            </a:pPr>
            <a:r>
              <a:rPr lang="en-US" sz="1600" i="1" dirty="0" smtClean="0"/>
              <a:t>(* </a:t>
            </a:r>
            <a:r>
              <a:rPr lang="en-US" sz="1600" i="1" dirty="0"/>
              <a:t>denotes no impact</a:t>
            </a:r>
            <a:r>
              <a:rPr lang="en-US" sz="1600" i="1" dirty="0" smtClean="0"/>
              <a:t>)</a:t>
            </a:r>
            <a:endParaRPr lang="en-US"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a:t>
            </a:r>
            <a:r>
              <a:rPr lang="en-US" dirty="0"/>
              <a:t>Requests Recommended for Approval by PRS – </a:t>
            </a:r>
            <a:r>
              <a:rPr lang="en-US" dirty="0" smtClean="0"/>
              <a:t>Unopposed with Impacts </a:t>
            </a:r>
            <a:r>
              <a:rPr lang="en-US" dirty="0"/>
              <a:t>(Vote):</a:t>
            </a:r>
          </a:p>
          <a:p>
            <a:pPr eaLnBrk="1">
              <a:defRPr/>
            </a:pPr>
            <a:r>
              <a:rPr lang="en-US" b="0" dirty="0" smtClean="0"/>
              <a:t>NPRR819</a:t>
            </a:r>
            <a:r>
              <a:rPr lang="en-US" b="0" dirty="0"/>
              <a:t>, Modification of Non-Price Error Resettlement Thresholds and Resettlement </a:t>
            </a:r>
            <a:r>
              <a:rPr lang="en-US" b="0" dirty="0" smtClean="0"/>
              <a:t>Clean-Ups</a:t>
            </a:r>
          </a:p>
          <a:p>
            <a:pPr lvl="1" eaLnBrk="1">
              <a:defRPr/>
            </a:pPr>
            <a:r>
              <a:rPr lang="en-US" dirty="0" smtClean="0"/>
              <a:t>IA: Between $25k and $50k	Priority 2018; Rank 2110</a:t>
            </a:r>
          </a:p>
          <a:p>
            <a:pPr eaLnBrk="1">
              <a:defRPr/>
            </a:pPr>
            <a:r>
              <a:rPr lang="en-US" b="0" dirty="0" smtClean="0"/>
              <a:t>NPRR841</a:t>
            </a:r>
            <a:r>
              <a:rPr lang="en-US" b="0" dirty="0"/>
              <a:t>, Real-Time Adjustments to Day-Ahead Make Whole Payments due to Ancillary Services Infeasibility </a:t>
            </a:r>
            <a:r>
              <a:rPr lang="en-US" b="0" dirty="0" smtClean="0"/>
              <a:t>Charges</a:t>
            </a:r>
          </a:p>
          <a:p>
            <a:pPr lvl="1" eaLnBrk="1">
              <a:defRPr/>
            </a:pPr>
            <a:r>
              <a:rPr lang="en-US" dirty="0" smtClean="0"/>
              <a:t>IA: Between $60k and $80k	Priority 2019; Rank 2520</a:t>
            </a:r>
          </a:p>
          <a:p>
            <a:pPr eaLnBrk="1">
              <a:defRPr/>
            </a:pPr>
            <a:r>
              <a:rPr lang="en-US" b="0" dirty="0"/>
              <a:t>NPRR842, Study Area Load Information</a:t>
            </a:r>
          </a:p>
          <a:p>
            <a:pPr lvl="1" eaLnBrk="1">
              <a:defRPr/>
            </a:pPr>
            <a:r>
              <a:rPr lang="en-US" dirty="0"/>
              <a:t>IA: Between $60k and $80k	Priority 2018; Rank 2120</a:t>
            </a:r>
          </a:p>
          <a:p>
            <a:pPr eaLnBrk="1">
              <a:defRPr/>
            </a:pPr>
            <a:r>
              <a:rPr lang="en-US" b="0" dirty="0" smtClean="0"/>
              <a:t>NPRR844</a:t>
            </a:r>
            <a:r>
              <a:rPr lang="en-US" b="0" dirty="0"/>
              <a:t>, Clarification to Outage </a:t>
            </a:r>
            <a:r>
              <a:rPr lang="en-US" b="0" dirty="0" smtClean="0"/>
              <a:t>Report</a:t>
            </a:r>
          </a:p>
          <a:p>
            <a:pPr lvl="1" eaLnBrk="1">
              <a:defRPr/>
            </a:pPr>
            <a:r>
              <a:rPr lang="en-US" dirty="0" smtClean="0"/>
              <a:t>IA: Between $15k and $25k	Priority 2018; Rank 2130</a:t>
            </a:r>
          </a:p>
          <a:p>
            <a:pPr eaLnBrk="1">
              <a:defRPr/>
            </a:pPr>
            <a:r>
              <a:rPr lang="en-US" b="0" dirty="0" smtClean="0"/>
              <a:t>SCR794</a:t>
            </a:r>
            <a:r>
              <a:rPr lang="en-US" b="0" dirty="0"/>
              <a:t>, Update SCED Limit </a:t>
            </a:r>
            <a:r>
              <a:rPr lang="en-US" b="0" dirty="0" smtClean="0"/>
              <a:t>Calculation</a:t>
            </a:r>
          </a:p>
          <a:p>
            <a:pPr lvl="1" eaLnBrk="1">
              <a:defRPr/>
            </a:pPr>
            <a:r>
              <a:rPr lang="en-US" dirty="0" smtClean="0"/>
              <a:t>IA: Between $25k and $35k	Priority 2018; Rank 2140</a:t>
            </a:r>
          </a:p>
          <a:p>
            <a:pPr marL="0" indent="0" eaLnBrk="1">
              <a:buFontTx/>
              <a:buNone/>
              <a:defRPr/>
            </a:pPr>
            <a:endParaRPr lang="en-US" sz="1200" i="1" dirty="0" smtClean="0"/>
          </a:p>
          <a:p>
            <a:pPr marL="0" indent="0" eaLnBrk="1" hangingPunct="1">
              <a:spcBef>
                <a:spcPts val="0"/>
              </a:spcBef>
              <a:spcAft>
                <a:spcPts val="600"/>
              </a:spcAft>
              <a:buFontTx/>
              <a:buNone/>
              <a:defRPr/>
            </a:pPr>
            <a:r>
              <a:rPr lang="en-US" sz="1600" i="1" dirty="0" smtClean="0"/>
              <a:t>(* </a:t>
            </a:r>
            <a:r>
              <a:rPr lang="en-US" sz="1600" i="1" dirty="0"/>
              <a:t>denotes no impact</a:t>
            </a:r>
            <a:r>
              <a:rPr lang="en-US" sz="1600" i="1" dirty="0" smtClean="0"/>
              <a:t>)</a:t>
            </a:r>
            <a:endParaRPr lang="en-US"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11267"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 (continued)</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mtClean="0"/>
              <a:t>Appendix</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z="1800" i="1" smtClean="0"/>
              <a:t>NPRR819, Modification of Non-Price Error Resettlement Thresholds and Resettlement Clean-Ups [ERCOT]</a:t>
            </a:r>
            <a:endParaRPr lang="en-US" altLang="en-US" sz="1800" smtClean="0"/>
          </a:p>
        </p:txBody>
      </p:sp>
      <p:sp>
        <p:nvSpPr>
          <p:cNvPr id="14339" name="Rectangle 2"/>
          <p:cNvSpPr>
            <a:spLocks noChangeArrowheads="1"/>
          </p:cNvSpPr>
          <p:nvPr/>
        </p:nvSpPr>
        <p:spPr bwMode="auto">
          <a:xfrm>
            <a:off x="487363" y="879475"/>
            <a:ext cx="8158162" cy="4524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altLang="en-US" b="1"/>
              <a:t>Proposed Effective Date:  </a:t>
            </a:r>
            <a:r>
              <a:rPr lang="en-US" altLang="en-US"/>
              <a:t>Upon system implementation - Priority 2018; Rank 2110</a:t>
            </a:r>
          </a:p>
          <a:p>
            <a:r>
              <a:rPr lang="en-US" altLang="en-US" b="1"/>
              <a:t>ERCOT Impact Analysis:  </a:t>
            </a:r>
            <a:r>
              <a:rPr lang="en-US" altLang="en-US"/>
              <a:t>Between $25k and $50k; no impacts to ERCOT staffing; impacts to Market Settlements (S&amp;B); ERCOT business processes will be updated; no impacts to ERCOT grid operations and practices.</a:t>
            </a:r>
          </a:p>
          <a:p>
            <a:r>
              <a:rPr lang="en-US" altLang="en-US" b="1"/>
              <a:t>Revision Description:  </a:t>
            </a:r>
            <a:r>
              <a:rPr lang="en-US" altLang="en-US"/>
              <a:t>This NPRR removes language referencing “data errors” for resettlement of the Day-Ahead Market (DAM) and the Real-Time Market (RTM); gives the ERCOT Board authority to direct a DAM resettlement parallel to its authority to direct RTM resettlement; removes references to undefined “declarations” of resettlements; changes the thresholds that determine a resettlement; and fixes a semantics error.  </a:t>
            </a:r>
          </a:p>
          <a:p>
            <a:r>
              <a:rPr lang="en-US" altLang="en-US" b="1"/>
              <a:t>PRS Decision:</a:t>
            </a:r>
            <a:r>
              <a:rPr lang="en-US" altLang="en-US"/>
              <a:t>  On 11/9/17, PRS unanimously voted to recommend approval of NPRR819 as amended by the 8/30/17 ERCOT comments.  On 12/14/17, PRS unanimously voted to endorse and forward to TAC the 11/9/17 PRS Report and the Revised Impact Analysis for NPRR819 with a recommended priority of 2018 and a rank of 2110.</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z="1800" i="1" smtClean="0"/>
              <a:t>NPRR841, Real-Time Adjustments to Day-Ahead Make Whole Payments due to Ancillary Services Infeasibility Charges [ERCOT]</a:t>
            </a:r>
            <a:endParaRPr lang="en-US" altLang="en-US" sz="1800" smtClean="0"/>
          </a:p>
        </p:txBody>
      </p:sp>
      <p:sp>
        <p:nvSpPr>
          <p:cNvPr id="15363" name="Rectangle 2"/>
          <p:cNvSpPr>
            <a:spLocks noChangeArrowheads="1"/>
          </p:cNvSpPr>
          <p:nvPr/>
        </p:nvSpPr>
        <p:spPr bwMode="auto">
          <a:xfrm>
            <a:off x="487363" y="879475"/>
            <a:ext cx="8158162" cy="4246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altLang="en-US" b="1"/>
              <a:t>Proposed Effective Date:  </a:t>
            </a:r>
            <a:r>
              <a:rPr lang="en-US" altLang="en-US"/>
              <a:t>Upon system implementation - Priority 2019; Rank 2520</a:t>
            </a:r>
          </a:p>
          <a:p>
            <a:r>
              <a:rPr lang="en-US" altLang="en-US" b="1"/>
              <a:t>ERCOT Impact Analysis:  </a:t>
            </a:r>
            <a:r>
              <a:rPr lang="en-US" altLang="en-US"/>
              <a:t>Between $60k and $80k; no impacts to ERCOT staffing; impacts to S&amp;B, Integration, Data Access &amp; Transparency, and CRM &amp; Registration System (REG); ERCOT business processes will be updated; no impacts to ERCOT grid operations and practices.</a:t>
            </a:r>
          </a:p>
          <a:p>
            <a:r>
              <a:rPr lang="en-US" altLang="en-US" b="1"/>
              <a:t>Revision Description:  </a:t>
            </a:r>
            <a:r>
              <a:rPr lang="en-US" altLang="en-US"/>
              <a:t>This NPRR determines, in Real-Time, the Day-Ahead Make-Whole Payment by incorporating the Ancillary Services infeasibility charge approved with NPRR782, Settlement of Infeasible Ancillary Services Due to Transmission Constraints, into the Make-Whole Payment analysis. </a:t>
            </a:r>
          </a:p>
          <a:p>
            <a:r>
              <a:rPr lang="en-US" altLang="en-US" b="1"/>
              <a:t>PRS Decision:</a:t>
            </a:r>
            <a:r>
              <a:rPr lang="en-US" altLang="en-US"/>
              <a:t>  On 11/9/17, PRS voted unanimously to recommend approval of NPRR841 as submitted.  On 12/14/17, PRS voted unanimously to endorse and forward to TAC the 11/9/17 PRS Report, as revised by PRS, and the Impact Analysis for NPRR841, with a recommended priority of 2019 and a rank of 2520.</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z="1800" i="1" smtClean="0"/>
              <a:t>NPRR842, Study Area Load Information [ERCOT]</a:t>
            </a:r>
            <a:endParaRPr lang="en-US" altLang="en-US" sz="1800" smtClean="0"/>
          </a:p>
        </p:txBody>
      </p:sp>
      <p:sp>
        <p:nvSpPr>
          <p:cNvPr id="16387" name="Rectangle 2"/>
          <p:cNvSpPr>
            <a:spLocks noChangeArrowheads="1"/>
          </p:cNvSpPr>
          <p:nvPr/>
        </p:nvSpPr>
        <p:spPr bwMode="auto">
          <a:xfrm>
            <a:off x="487363" y="879475"/>
            <a:ext cx="8158162" cy="3694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altLang="en-US" b="1"/>
              <a:t>Proposed Effective Date:  </a:t>
            </a:r>
            <a:r>
              <a:rPr lang="en-US" altLang="en-US"/>
              <a:t>Upon system implementation - Priority 2018; Rank 2120</a:t>
            </a:r>
          </a:p>
          <a:p>
            <a:r>
              <a:rPr lang="en-US" altLang="en-US" b="1"/>
              <a:t>ERCOT Impact Analysis:  </a:t>
            </a:r>
            <a:r>
              <a:rPr lang="en-US" altLang="en-US"/>
              <a:t>Between $60k and $80k; no impacts to ERCOT staffing; impacts to Data Access &amp; Transparency, Data and Information Products (DAIP), and External Public; ERCOT business processes will be updated; no impacts to ERCOT grid operations and practices.</a:t>
            </a:r>
          </a:p>
          <a:p>
            <a:r>
              <a:rPr lang="en-US" altLang="en-US" b="1"/>
              <a:t>Revision Description:  </a:t>
            </a:r>
            <a:r>
              <a:rPr lang="en-US" altLang="en-US"/>
              <a:t>This NPRR defines a Study Area as well as delivers the Load information, both forecast and actual, for any Study Areas developed by ERCOT.</a:t>
            </a:r>
          </a:p>
          <a:p>
            <a:r>
              <a:rPr lang="en-US" altLang="en-US" b="1"/>
              <a:t>PRS Decision:</a:t>
            </a:r>
            <a:r>
              <a:rPr lang="en-US" altLang="en-US"/>
              <a:t>  On 11/9/17, PRS voted unanimously to recommend approval of NPRR842 as submitted.  On 12/14/17, PRS voted unanimously to endorse and forward to TAC the 11/9/17 PRS Report and Impact Analysis for NPRR842 with a recommended priority of 2018 and a rank of 2120.</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z="1800" i="1" smtClean="0"/>
              <a:t>NPRR844, Clarification to Outage Report [ERCOT]</a:t>
            </a:r>
            <a:endParaRPr lang="en-US" altLang="en-US" sz="1800" smtClean="0"/>
          </a:p>
        </p:txBody>
      </p:sp>
      <p:sp>
        <p:nvSpPr>
          <p:cNvPr id="17411" name="Rectangle 2"/>
          <p:cNvSpPr>
            <a:spLocks noChangeArrowheads="1"/>
          </p:cNvSpPr>
          <p:nvPr/>
        </p:nvSpPr>
        <p:spPr bwMode="auto">
          <a:xfrm>
            <a:off x="487363" y="879475"/>
            <a:ext cx="8158162" cy="4246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altLang="en-US" b="1"/>
              <a:t>Proposed Effective Date:  </a:t>
            </a:r>
            <a:r>
              <a:rPr lang="en-US" altLang="en-US"/>
              <a:t>Upon system implementation - Priority 2018; Rank 2130</a:t>
            </a:r>
          </a:p>
          <a:p>
            <a:r>
              <a:rPr lang="en-US" altLang="en-US" b="1"/>
              <a:t>ERCOT Impact Analysis:  </a:t>
            </a:r>
            <a:r>
              <a:rPr lang="en-US" altLang="en-US"/>
              <a:t>Between $15k and $25k; no impacts to ERCOT staffing; impacts to Outage Scheduler (OS) and Data and Information Products (DAIP); no impacts to ERCOT business processes; no impacts to ERCOT grid operations and practices.</a:t>
            </a:r>
          </a:p>
          <a:p>
            <a:r>
              <a:rPr lang="en-US" altLang="en-US" b="1"/>
              <a:t>Revision Description:  </a:t>
            </a:r>
            <a:r>
              <a:rPr lang="en-US" altLang="en-US"/>
              <a:t>This NPRR corrects the current process of including capacity that is modeled but not yet commercially operational in the Outage Scheduler, which is then reflected in the Outage report.  </a:t>
            </a:r>
          </a:p>
          <a:p>
            <a:r>
              <a:rPr lang="en-US" altLang="en-US" b="1"/>
              <a:t>PRS Decision:</a:t>
            </a:r>
            <a:r>
              <a:rPr lang="en-US" altLang="en-US"/>
              <a:t>  On 12/14/17, PRS voted unanimously to recommend approval of NPRR844 as amended by the 11/21/17 Luminant comments.  On 1/18/18, PRS voted unanimously to endorse and forward to TAC the 12/14/17 PRS Report, as amended by the 1/17/18 Luminant comments, and the Impact Analysis for NPRR844 with a recommended priority of 2018 and a rank of 2130.</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Title 1"/>
          <p:cNvSpPr>
            <a:spLocks noGrp="1"/>
          </p:cNvSpPr>
          <p:nvPr>
            <p:ph type="title"/>
          </p:nvPr>
        </p:nvSpPr>
        <p:spPr bwMode="auto">
          <a:xfrm>
            <a:off x="379413" y="125413"/>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z="1800" i="1" smtClean="0"/>
              <a:t>NPRR852, CRR Activity Calendar Approval Process [ERCOT]</a:t>
            </a:r>
            <a:endParaRPr lang="en-US" altLang="en-US" sz="1800" smtClean="0"/>
          </a:p>
        </p:txBody>
      </p:sp>
      <p:sp>
        <p:nvSpPr>
          <p:cNvPr id="18435" name="Rectangle 2"/>
          <p:cNvSpPr>
            <a:spLocks noChangeArrowheads="1"/>
          </p:cNvSpPr>
          <p:nvPr/>
        </p:nvSpPr>
        <p:spPr bwMode="auto">
          <a:xfrm>
            <a:off x="487363" y="879475"/>
            <a:ext cx="8158162" cy="4246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altLang="en-US" b="1"/>
              <a:t>Proposed Effective Date:  </a:t>
            </a:r>
            <a:r>
              <a:rPr lang="en-US" altLang="en-US"/>
              <a:t>March 1, 2018</a:t>
            </a:r>
          </a:p>
          <a:p>
            <a:r>
              <a:rPr lang="en-US" altLang="en-US" b="1"/>
              <a:t>ERCOT Impact Analysis:  </a:t>
            </a:r>
            <a:r>
              <a:rPr lang="en-US" altLang="en-US"/>
              <a:t>No budgetary impact; no impacts to ERCOT staffing; no impacts to ERCOT computer systems; ERCOT business processes will be updated; no impacts to ERCOT grid operations and practices.</a:t>
            </a:r>
          </a:p>
          <a:p>
            <a:r>
              <a:rPr lang="en-US" altLang="en-US" b="1"/>
              <a:t>Revision Description:  </a:t>
            </a:r>
            <a:r>
              <a:rPr lang="en-US" altLang="en-US"/>
              <a:t>This NPRR clarifies the process ERCOT follows when updating the Congestion Revenue Right (CRR) activity calendar; removes unnecessary “advisory approval” language; and moves the approval of the calendar to the Wholesale Market Subcommittee (WMS) rather than TAC.  This allows for a more efficient approval process for ERCOT while at the same time still allowing review by appropriate stakeholders.</a:t>
            </a:r>
          </a:p>
          <a:p>
            <a:r>
              <a:rPr lang="en-US" altLang="en-US" b="1"/>
              <a:t>PRS Decision:</a:t>
            </a:r>
            <a:r>
              <a:rPr lang="en-US" altLang="en-US"/>
              <a:t>  On 12/14/17, PRS unanimously voted to recommend approval of NPRR852 as submitted.  On 1/18/18, PRS unanimously voted to endorse and forward to TAC the 12/14/17 PRS Report and Impact Analysis for NPRR852.</a:t>
            </a:r>
          </a:p>
        </p:txBody>
      </p:sp>
    </p:spTree>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http://schemas.microsoft.com/office/2006/metadata/properties"/>
    <ds:schemaRef ds:uri="http://schemas.microsoft.com/office/infopath/2007/PartnerControls"/>
  </ds:schemaRefs>
</ds:datastoreItem>
</file>

<file path=docProps/app.xml><?xml version="1.0" encoding="utf-8"?>
<Properties xmlns="http://schemas.openxmlformats.org/officeDocument/2006/extended-properties" xmlns:vt="http://schemas.openxmlformats.org/officeDocument/2006/docPropsVTypes">
  <Template/>
  <TotalTime>7842</TotalTime>
  <Words>1984</Words>
  <Application>Microsoft Office PowerPoint</Application>
  <PresentationFormat>On-screen Show (4:3)</PresentationFormat>
  <Paragraphs>540</Paragraphs>
  <Slides>14</Slides>
  <Notes>5</Notes>
  <HiddenSlides>0</HiddenSlides>
  <MMClips>0</MMClips>
  <ScaleCrop>false</ScaleCrop>
  <HeadingPairs>
    <vt:vector size="6" baseType="variant">
      <vt:variant>
        <vt:lpstr>Fonts Used</vt:lpstr>
      </vt:variant>
      <vt:variant>
        <vt:i4>2</vt:i4>
      </vt:variant>
      <vt:variant>
        <vt:lpstr>Theme</vt:lpstr>
      </vt:variant>
      <vt:variant>
        <vt:i4>2</vt:i4>
      </vt:variant>
      <vt:variant>
        <vt:lpstr>Slide Titles</vt:lpstr>
      </vt:variant>
      <vt:variant>
        <vt:i4>14</vt:i4>
      </vt:variant>
    </vt:vector>
  </HeadingPairs>
  <TitlesOfParts>
    <vt:vector size="18" baseType="lpstr">
      <vt:lpstr>Arial</vt:lpstr>
      <vt:lpstr>Calibri</vt:lpstr>
      <vt:lpstr>Custom Design</vt:lpstr>
      <vt:lpstr>Office Theme</vt:lpstr>
      <vt:lpstr>PowerPoint Presentation</vt:lpstr>
      <vt:lpstr>Summary of PRS Update</vt:lpstr>
      <vt:lpstr>Summary of PRS Update (continued)</vt:lpstr>
      <vt:lpstr>Appendix</vt:lpstr>
      <vt:lpstr>NPRR819, Modification of Non-Price Error Resettlement Thresholds and Resettlement Clean-Ups [ERCOT]</vt:lpstr>
      <vt:lpstr>NPRR841, Real-Time Adjustments to Day-Ahead Make Whole Payments due to Ancillary Services Infeasibility Charges [ERCOT]</vt:lpstr>
      <vt:lpstr>NPRR842, Study Area Load Information [ERCOT]</vt:lpstr>
      <vt:lpstr>NPRR844, Clarification to Outage Report [ERCOT]</vt:lpstr>
      <vt:lpstr>NPRR852, CRR Activity Calendar Approval Process [ERCOT]</vt:lpstr>
      <vt:lpstr>NPRR855, Criteria for Including Resources in the CDR Peak Average Capacity Contribution Calculations [ERCOT]</vt:lpstr>
      <vt:lpstr>NPRR861, Clarification of ERCOT’s Authority to Protect Its Jurisdictional Status – URGENT [ERCOT]</vt:lpstr>
      <vt:lpstr>SCR794, Update SCED Limit Calculation [ERCOT]</vt:lpstr>
      <vt:lpstr>2017 Release Targets – Board Approved NPRRs / SCRs / xGRRs </vt:lpstr>
      <vt:lpstr>2018 Release Targets – Board Approved NPRRs / SCRs / xGRRs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C Phillips</cp:lastModifiedBy>
  <cp:revision>387</cp:revision>
  <cp:lastPrinted>2013-01-30T23:16:36Z</cp:lastPrinted>
  <dcterms:created xsi:type="dcterms:W3CDTF">2010-04-12T23:12:02Z</dcterms:created>
  <dcterms:modified xsi:type="dcterms:W3CDTF">2018-01-23T16:36:58Z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