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67" r:id="rId8"/>
    <p:sldId id="263" r:id="rId9"/>
    <p:sldId id="268" r:id="rId10"/>
    <p:sldId id="265" r:id="rId11"/>
    <p:sldId id="26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30" d="100"/>
          <a:sy n="130" d="100"/>
        </p:scale>
        <p:origin x="1074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162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043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 b="1" dirty="0"/>
              <a:t>Credit Updates</a:t>
            </a:r>
          </a:p>
          <a:p>
            <a:r>
              <a:rPr lang="en-US" dirty="0" smtClean="0"/>
              <a:t>Vanessa Spells</a:t>
            </a:r>
          </a:p>
          <a:p>
            <a:endParaRPr lang="en-US" dirty="0"/>
          </a:p>
          <a:p>
            <a:r>
              <a:rPr lang="en-US" dirty="0"/>
              <a:t>Credit Work Group</a:t>
            </a:r>
          </a:p>
          <a:p>
            <a:r>
              <a:rPr lang="en-US" dirty="0"/>
              <a:t>ERCOT Public</a:t>
            </a:r>
          </a:p>
          <a:p>
            <a:r>
              <a:rPr lang="en-US" dirty="0" smtClean="0"/>
              <a:t>January 26,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Credit Updates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Approved Revision / Change Requests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endParaRPr lang="en-US" sz="1600" dirty="0" smtClean="0"/>
          </a:p>
          <a:p>
            <a:endParaRPr lang="en-US" sz="1200" dirty="0" smtClean="0"/>
          </a:p>
          <a:p>
            <a:pPr lvl="1"/>
            <a:endParaRPr lang="en-US" sz="1200" dirty="0"/>
          </a:p>
          <a:p>
            <a:pPr lvl="1"/>
            <a:endParaRPr lang="en-US" sz="1200" dirty="0" smtClean="0"/>
          </a:p>
          <a:p>
            <a:pPr lvl="1"/>
            <a:endParaRPr lang="en-US" sz="1200" dirty="0"/>
          </a:p>
        </p:txBody>
      </p:sp>
      <p:sp>
        <p:nvSpPr>
          <p:cNvPr id="9" name="TextBox 21"/>
          <p:cNvSpPr txBox="1">
            <a:spLocks noChangeArrowheads="1"/>
          </p:cNvSpPr>
          <p:nvPr/>
        </p:nvSpPr>
        <p:spPr bwMode="auto">
          <a:xfrm>
            <a:off x="533400" y="5843275"/>
            <a:ext cx="7640522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900" b="0" dirty="0" smtClean="0"/>
              <a:t>Project Status Codes: NS = Not Started, I = Initiation, P = Planning, E = Execution, H = On Hold</a:t>
            </a:r>
          </a:p>
          <a:p>
            <a:pPr eaLnBrk="1" hangingPunct="1"/>
            <a:r>
              <a:rPr lang="en-US" sz="900" b="0" dirty="0" smtClean="0"/>
              <a:t>TBD = To Be Determined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066800"/>
            <a:ext cx="5656561" cy="4434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79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Updates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5341" y="9144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Implemented Change Requests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673 - Correction to Estimated Aggregate Liability (EAL) for a QSE that 			                  Represents Neither Load nor Generation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671 – Incorporation of DAM Credit Parameters into Protocols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670 – Clarification of Portfolio-Weighted Auction Clearing Price (PWACP)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612 – Reduction of Cure Period Subsequent to Event of Default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SCR   778 – Credit Exposure Calculations for NOIE Options Linked to RTM PTP 				  Obligations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559 – Revisions to MCE Calculation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597 - Utilize Initial Estimated Liability (IEL) Only During Initial Market Activity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601 - Inclusion of Incremental Exposure in Mass Transitions to Counter-				  Parties that are Registered as QSEs and LSEs and Provide POLR              			  Service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639 - Correction to Minimum Current Exposure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690 – Incorporation of Creditworthiness Standards in Protocols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692 – Removal of MIS Posting Requirement of DAM Credit Parameters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728  - Removal of Language Related to NPRR484, Revisions to Congestion 			  Revenue Rights Credit Calculations and Payments, and NPRR554,  				  Clarification of Future Credit Exposure Calculation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ERCOT Public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dirty="0" smtClean="0"/>
              <a:t>Credit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788" y="1219200"/>
            <a:ext cx="8534400" cy="4700832"/>
          </a:xfrm>
        </p:spPr>
        <p:txBody>
          <a:bodyPr/>
          <a:lstStyle/>
          <a:p>
            <a:r>
              <a:rPr lang="en-US" sz="2000" dirty="0" smtClean="0"/>
              <a:t>Credit Items at February F&amp;A</a:t>
            </a:r>
          </a:p>
          <a:p>
            <a:pPr lvl="1"/>
            <a:r>
              <a:rPr lang="en-US" sz="1600" dirty="0" smtClean="0"/>
              <a:t>Review and Ratification of CWG Charter</a:t>
            </a:r>
          </a:p>
          <a:p>
            <a:pPr lvl="1"/>
            <a:r>
              <a:rPr lang="en-US" sz="1600" dirty="0" smtClean="0"/>
              <a:t>Confirmation of CWG Chair and Vice Chair</a:t>
            </a:r>
          </a:p>
          <a:p>
            <a:pPr lvl="1"/>
            <a:r>
              <a:rPr lang="en-US" sz="1600" dirty="0" smtClean="0"/>
              <a:t>Periodic Report on CWG Activity</a:t>
            </a:r>
          </a:p>
          <a:p>
            <a:pPr lvl="1"/>
            <a:r>
              <a:rPr lang="en-US" sz="1600" dirty="0" smtClean="0"/>
              <a:t>Market Credit Risk Standard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r>
              <a:rPr lang="en-US" sz="2000" dirty="0" smtClean="0"/>
              <a:t>February 7, 2018 Implementation of NPRR(s)/Phase 1A</a:t>
            </a:r>
          </a:p>
          <a:p>
            <a:pPr lvl="1"/>
            <a:r>
              <a:rPr lang="en-US" sz="1600" dirty="0" smtClean="0"/>
              <a:t>683 Revision to Available Credit Limit Calculation</a:t>
            </a:r>
          </a:p>
          <a:p>
            <a:pPr lvl="1"/>
            <a:r>
              <a:rPr lang="en-US" sz="1600" dirty="0" smtClean="0"/>
              <a:t>743 Revision to MCE to Have a Floor for Load Exposure</a:t>
            </a:r>
          </a:p>
          <a:p>
            <a:pPr lvl="1"/>
            <a:r>
              <a:rPr lang="en-US" sz="1600" dirty="0" smtClean="0"/>
              <a:t>760 Calculation of Exposure Variables for Days With No Activity </a:t>
            </a:r>
          </a:p>
          <a:p>
            <a:pPr lvl="1"/>
            <a:r>
              <a:rPr lang="en-US" sz="1600" dirty="0" smtClean="0"/>
              <a:t>800 Revisions to Credit Exposure Calculations to Use Electricity Futures Market Prices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r>
              <a:rPr lang="en-US" sz="2000" dirty="0" smtClean="0"/>
              <a:t>Credit Workshop on January 26, 2018</a:t>
            </a:r>
          </a:p>
          <a:p>
            <a:pPr marL="0" indent="0">
              <a:buNone/>
            </a:pPr>
            <a:r>
              <a:rPr lang="en-US" sz="1800" dirty="0" smtClean="0"/>
              <a:t>	</a:t>
            </a:r>
            <a:r>
              <a:rPr lang="en-US" sz="1600" dirty="0" smtClean="0"/>
              <a:t>http</a:t>
            </a:r>
            <a:r>
              <a:rPr lang="en-US" sz="1600" dirty="0"/>
              <a:t>://www.ercot.com/services/training/course/145228#overview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786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153400" cy="4929433"/>
          </a:xfrm>
        </p:spPr>
        <p:txBody>
          <a:bodyPr/>
          <a:lstStyle/>
          <a:p>
            <a:pPr marL="0" lvl="0" indent="0" defTabSz="457200" eaLnBrk="0" fontAlgn="base" hangingPunct="0">
              <a:spcAft>
                <a:spcPct val="0"/>
              </a:spcAft>
              <a:buNone/>
              <a:defRPr/>
            </a:pPr>
            <a:r>
              <a:rPr lang="en-US" sz="1600" dirty="0" smtClean="0">
                <a:solidFill>
                  <a:sysClr val="windowText" lastClr="000000"/>
                </a:solidFill>
              </a:rPr>
              <a:t>Implemented </a:t>
            </a:r>
            <a:r>
              <a:rPr lang="en-US" sz="1600" dirty="0">
                <a:solidFill>
                  <a:sysClr val="windowText" lastClr="000000"/>
                </a:solidFill>
              </a:rPr>
              <a:t>Change </a:t>
            </a:r>
            <a:r>
              <a:rPr lang="en-US" sz="1600" dirty="0" smtClean="0">
                <a:solidFill>
                  <a:sysClr val="windowText" lastClr="000000"/>
                </a:solidFill>
              </a:rPr>
              <a:t>Requests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</a:t>
            </a:r>
            <a:r>
              <a:rPr lang="en-US" sz="1600" dirty="0"/>
              <a:t>741</a:t>
            </a:r>
            <a:r>
              <a:rPr lang="en-US" sz="1600" dirty="0" smtClean="0">
                <a:solidFill>
                  <a:sysClr val="windowText" lastClr="000000"/>
                </a:solidFill>
              </a:rPr>
              <a:t> </a:t>
            </a:r>
            <a:r>
              <a:rPr lang="en-US" sz="1600" dirty="0">
                <a:solidFill>
                  <a:sysClr val="windowText" lastClr="000000"/>
                </a:solidFill>
              </a:rPr>
              <a:t>- </a:t>
            </a:r>
            <a:r>
              <a:rPr lang="en-US" sz="1600" dirty="0"/>
              <a:t>Clarifications to TPE and </a:t>
            </a:r>
            <a:r>
              <a:rPr lang="en-US" sz="1600" dirty="0" smtClean="0"/>
              <a:t>EAL Credit Exposure Calculations</a:t>
            </a:r>
          </a:p>
          <a:p>
            <a:pPr lvl="1" defTabSz="457200" eaLnBrk="0" fontAlgn="base" hangingPunct="0">
              <a:spcAft>
                <a:spcPct val="0"/>
              </a:spcAft>
              <a:defRPr/>
            </a:pPr>
            <a:r>
              <a:rPr lang="en-US" sz="1200" dirty="0" smtClean="0"/>
              <a:t>Implemented only language clarifications part</a:t>
            </a:r>
          </a:p>
          <a:p>
            <a:pPr lvl="1" defTabSz="457200" eaLnBrk="0" fontAlgn="base" hangingPunct="0">
              <a:spcAft>
                <a:spcPct val="0"/>
              </a:spcAft>
              <a:defRPr/>
            </a:pPr>
            <a:r>
              <a:rPr lang="en-US" sz="1200" dirty="0"/>
              <a:t>C</a:t>
            </a:r>
            <a:r>
              <a:rPr lang="en-US" sz="1200" dirty="0" smtClean="0"/>
              <a:t>hange for removal of “abs” from MCE formula is not yet implemented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/>
              <a:t>N</a:t>
            </a:r>
            <a:r>
              <a:rPr lang="en-US" sz="1600" dirty="0" smtClean="0"/>
              <a:t>PRR 773 – Broadening Scope of Acceptable Letter of Credit Issuers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791 – Clarifications to IEL, MCE, and Aggregate Amount Owed by Breaching Party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803 – Remove Grey-boxed Language from NPRR 439, Updating a Counter-Party’s Credit Limit for Current Day DAM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808 – Three-Year CRR Auction</a:t>
            </a:r>
          </a:p>
          <a:p>
            <a:pPr marL="0" indent="0" defTabSz="457200" eaLnBrk="0" fontAlgn="base" hangingPunct="0">
              <a:spcAft>
                <a:spcPct val="0"/>
              </a:spcAft>
              <a:buNone/>
              <a:defRPr/>
            </a:pPr>
            <a:endParaRPr lang="en-US" sz="1600" dirty="0" smtClean="0"/>
          </a:p>
          <a:p>
            <a:pPr marL="0" indent="0" defTabSz="457200" eaLnBrk="0" fontAlgn="base" hangingPunct="0">
              <a:spcAft>
                <a:spcPct val="0"/>
              </a:spcAft>
              <a:buNone/>
              <a:defRPr/>
            </a:pPr>
            <a:endParaRPr lang="en-US" sz="1600" dirty="0"/>
          </a:p>
          <a:p>
            <a:pPr marL="0" indent="0" defTabSz="457200" eaLnBrk="0" fontAlgn="base" hangingPunct="0">
              <a:spcAft>
                <a:spcPct val="0"/>
              </a:spcAft>
              <a:buNone/>
              <a:defRPr/>
            </a:pPr>
            <a:r>
              <a:rPr lang="en-US" sz="1600" dirty="0" smtClean="0"/>
              <a:t>Withdrawn Change Requests</a:t>
            </a:r>
            <a:endParaRPr lang="en-US" sz="1600" dirty="0"/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/>
              <a:t>SCR 785 – Update RTL calculation to include Real-Time Reserve Price Adder-based </a:t>
            </a:r>
            <a:r>
              <a:rPr lang="en-US" sz="1600" dirty="0" smtClean="0"/>
              <a:t>components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811 – Two Day Cure Period for Foreign Market Participant Guarantee Agreements </a:t>
            </a:r>
            <a:endParaRPr lang="en-US" sz="1600" dirty="0"/>
          </a:p>
          <a:p>
            <a:pPr defTabSz="457200" eaLnBrk="0" fontAlgn="base" hangingPunct="0">
              <a:spcAft>
                <a:spcPct val="0"/>
              </a:spcAft>
              <a:defRPr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25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Updates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661711" y="2708275"/>
            <a:ext cx="3820577" cy="719241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en-US" altLang="en-US" sz="20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83607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dcmitype/"/>
    <ds:schemaRef ds:uri="http://www.w3.org/XML/1998/namespace"/>
    <ds:schemaRef ds:uri="c34af464-7aa1-4edd-9be4-83dffc1cb926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1094</TotalTime>
  <Words>283</Words>
  <Application>Microsoft Office PowerPoint</Application>
  <PresentationFormat>On-screen Show (4:3)</PresentationFormat>
  <Paragraphs>88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Credit Updates</vt:lpstr>
      <vt:lpstr>Credit Updates</vt:lpstr>
      <vt:lpstr>Credit Updates</vt:lpstr>
      <vt:lpstr>Credit Updates</vt:lpstr>
      <vt:lpstr>Credit Updates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128</cp:revision>
  <cp:lastPrinted>2017-10-05T14:42:15Z</cp:lastPrinted>
  <dcterms:created xsi:type="dcterms:W3CDTF">2016-01-21T15:20:31Z</dcterms:created>
  <dcterms:modified xsi:type="dcterms:W3CDTF">2018-01-25T17:03:54Z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