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258" r:id="rId8"/>
    <p:sldId id="275" r:id="rId9"/>
    <p:sldId id="288" r:id="rId10"/>
    <p:sldId id="303" r:id="rId11"/>
    <p:sldId id="298" r:id="rId12"/>
    <p:sldId id="295" r:id="rId13"/>
    <p:sldId id="296" r:id="rId14"/>
    <p:sldId id="305" r:id="rId15"/>
    <p:sldId id="257" r:id="rId16"/>
    <p:sldId id="304" r:id="rId17"/>
    <p:sldId id="293" r:id="rId18"/>
    <p:sldId id="282" r:id="rId19"/>
    <p:sldId id="290" r:id="rId20"/>
    <p:sldId id="291" r:id="rId21"/>
    <p:sldId id="294" r:id="rId22"/>
    <p:sldId id="297" r:id="rId23"/>
    <p:sldId id="261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 showGuides="1">
      <p:cViewPr varScale="1">
        <p:scale>
          <a:sx n="122" d="100"/>
          <a:sy n="122" d="100"/>
        </p:scale>
        <p:origin x="129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782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1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42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17, 2018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748" y="25146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Appendix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statistics by Market Segment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1" y="1828800"/>
            <a:ext cx="7391400" cy="184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458200" cy="4292436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statistics by Rating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918889"/>
            <a:ext cx="7939384" cy="2653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Active Counter-Parties distribution by rating and category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00200"/>
            <a:ext cx="66675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54843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Total Potential Exposure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981200"/>
            <a:ext cx="78200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470083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Excess Collateral distribution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6019800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600" dirty="0" smtClean="0"/>
              <a:t>*Excess Collateral is a voluntary disposition by Counterparty</a:t>
            </a:r>
            <a:endParaRPr lang="en-US" sz="600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" y="1721766"/>
            <a:ext cx="741045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Excess Collateral distribution in the Bottom Quintile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6074779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600" dirty="0"/>
              <a:t>*Excess Collateral is a voluntary </a:t>
            </a:r>
            <a:r>
              <a:rPr lang="en-US" sz="600" dirty="0" smtClean="0"/>
              <a:t>disposition </a:t>
            </a:r>
            <a:r>
              <a:rPr lang="en-US" sz="600" dirty="0"/>
              <a:t>by Counterparty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1576387"/>
            <a:ext cx="826770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TPE distribution in the Bottom Quintile Based on Excess Collateral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" y="1905000"/>
            <a:ext cx="828675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Inputs and assumptions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Exposure distributions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Assumptions: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Active Counter-Parties are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Counter-Parties are classified by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 activity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collateral balances used are averages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and December 2017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Counter-Parties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subsidiaries of, or guaranteed by, rated entities are given the parent/guarantor’s rating, adjusted down one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from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October 2017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December 2017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active Counter-Parties increased from 216 to 217.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Market-wide TPE decreased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362 million to 350.8 million.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Collateral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from 1,573 million to 1,698 million.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TPE of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 and Generation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category increased by $14 million and it decreased across all the other market segments for a net decrease in TPE.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 Collateral increased by $72 million for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and Generation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category and $58 million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traders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Relatively low volatility in Real Time Prices during Nov-Dec compared to Sep-Oct. 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600" dirty="0" smtClean="0"/>
              <a:t>*</a:t>
            </a:r>
            <a:r>
              <a:rPr lang="en-US" sz="600" dirty="0"/>
              <a:t>Numbers presented are averages of </a:t>
            </a:r>
            <a:r>
              <a:rPr lang="en-US" sz="600" dirty="0" smtClean="0"/>
              <a:t>Sep-Oct 2017 and Nov-Dec 2017</a:t>
            </a: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042" y="1295400"/>
            <a:ext cx="7699915" cy="407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1" y="1219200"/>
            <a:ext cx="7480090" cy="428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3" y="1145850"/>
            <a:ext cx="7949873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12" y="1042209"/>
            <a:ext cx="7943776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Exposure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93" y="1380566"/>
            <a:ext cx="7352413" cy="409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3641</TotalTime>
  <Words>329</Words>
  <Application>Microsoft Office PowerPoint</Application>
  <PresentationFormat>On-screen Show (4:3)</PresentationFormat>
  <Paragraphs>94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158</cp:revision>
  <cp:lastPrinted>2017-07-24T18:39:06Z</cp:lastPrinted>
  <dcterms:created xsi:type="dcterms:W3CDTF">2016-01-21T15:20:31Z</dcterms:created>
  <dcterms:modified xsi:type="dcterms:W3CDTF">2018-01-25T22:02:36Z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