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8" r:id="rId7"/>
    <p:sldId id="273" r:id="rId8"/>
    <p:sldId id="269" r:id="rId9"/>
    <p:sldId id="271" r:id="rId10"/>
    <p:sldId id="27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nanam, Gnanaprabhu" initials="GG" lastIdx="2" clrIdx="0">
    <p:extLst>
      <p:ext uri="{19B8F6BF-5375-455C-9EA6-DF929625EA0E}">
        <p15:presenceInfo xmlns:p15="http://schemas.microsoft.com/office/powerpoint/2012/main" userId="S-1-5-21-639947351-343809578-3807592339-27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90" y="20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681107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092881"/>
          </a:xfrm>
          <a:prstGeom prst="rect">
            <a:avLst/>
          </a:prstGeom>
          <a:noFill/>
        </p:spPr>
        <p:txBody>
          <a:bodyPr wrap="square" rtlCol="0">
            <a:spAutoFit/>
          </a:bodyPr>
          <a:lstStyle/>
          <a:p>
            <a:r>
              <a:rPr lang="en-US" sz="2000" b="1" dirty="0" smtClean="0">
                <a:solidFill>
                  <a:schemeClr val="tx2"/>
                </a:solidFill>
              </a:rPr>
              <a:t>Southern Cross Planning Study </a:t>
            </a:r>
          </a:p>
          <a:p>
            <a:r>
              <a:rPr lang="en-US" sz="2000" b="1" dirty="0" smtClean="0">
                <a:solidFill>
                  <a:schemeClr val="tx2"/>
                </a:solidFill>
              </a:rPr>
              <a:t>Flow Assumptions</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PLWG</a:t>
            </a:r>
          </a:p>
          <a:p>
            <a:r>
              <a:rPr lang="en-US" dirty="0" smtClean="0">
                <a:solidFill>
                  <a:schemeClr val="tx2"/>
                </a:solidFill>
              </a:rPr>
              <a:t>January 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457700" y="6561138"/>
            <a:ext cx="228600" cy="212725"/>
          </a:xfrm>
        </p:spPr>
        <p:txBody>
          <a:bodyPr/>
          <a:lstStyle/>
          <a:p>
            <a:fld id="{1D93BD3E-1E9A-4970-A6F7-E7AC52762E0C}" type="slidenum">
              <a:rPr lang="en-US" smtClean="0"/>
              <a:t>2</a:t>
            </a:fld>
            <a:endParaRPr lang="en-US"/>
          </a:p>
        </p:txBody>
      </p:sp>
      <p:sp>
        <p:nvSpPr>
          <p:cNvPr id="7" name="Title 1"/>
          <p:cNvSpPr>
            <a:spLocks noGrp="1"/>
          </p:cNvSpPr>
          <p:nvPr>
            <p:ph type="title"/>
          </p:nvPr>
        </p:nvSpPr>
        <p:spPr>
          <a:xfrm>
            <a:off x="381000" y="243682"/>
            <a:ext cx="8458200" cy="1143000"/>
          </a:xfrm>
        </p:spPr>
        <p:txBody>
          <a:bodyPr/>
          <a:lstStyle/>
          <a:p>
            <a:r>
              <a:rPr lang="en-US" dirty="0" smtClean="0"/>
              <a:t>PUCT Docket 46304 Order</a:t>
            </a:r>
            <a:endParaRPr lang="en-US" b="1" dirty="0"/>
          </a:p>
        </p:txBody>
      </p:sp>
      <p:sp>
        <p:nvSpPr>
          <p:cNvPr id="8" name="Content Placeholder 2"/>
          <p:cNvSpPr>
            <a:spLocks noGrp="1"/>
          </p:cNvSpPr>
          <p:nvPr>
            <p:ph idx="1"/>
          </p:nvPr>
        </p:nvSpPr>
        <p:spPr>
          <a:xfrm>
            <a:off x="304800" y="1143000"/>
            <a:ext cx="8534400" cy="4777033"/>
          </a:xfrm>
        </p:spPr>
        <p:txBody>
          <a:bodyPr/>
          <a:lstStyle/>
          <a:p>
            <a:r>
              <a:rPr lang="en-US" sz="2400" dirty="0" smtClean="0"/>
              <a:t>Directive 5:</a:t>
            </a:r>
          </a:p>
          <a:p>
            <a:pPr marL="0" indent="0">
              <a:buNone/>
            </a:pPr>
            <a:r>
              <a:rPr lang="en-US" sz="2000" i="1" dirty="0"/>
              <a:t>ERCOT shall study and determine how best to model the Southern Cross DC tie in its transmission planning cases, make any necessary revisions to its standards, guides, systems, and protocols as appropriate, and certify to the Commission when it has completed these actions</a:t>
            </a:r>
            <a:r>
              <a:rPr lang="en-US" sz="2000" i="1" dirty="0" smtClean="0"/>
              <a:t>.</a:t>
            </a:r>
          </a:p>
          <a:p>
            <a:pPr marL="0" indent="0">
              <a:buNone/>
            </a:pPr>
            <a:endParaRPr lang="en-US" sz="2000" i="1" dirty="0" smtClean="0"/>
          </a:p>
          <a:p>
            <a:r>
              <a:rPr lang="en-US" sz="2400" dirty="0" smtClean="0"/>
              <a:t>Directive 6:</a:t>
            </a:r>
          </a:p>
          <a:p>
            <a:pPr marL="0" indent="0">
              <a:buNone/>
            </a:pPr>
            <a:r>
              <a:rPr lang="en-US" sz="2000" i="1" dirty="0"/>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t>
            </a:r>
            <a:r>
              <a:rPr lang="en-US" sz="2000" i="1" dirty="0" smtClean="0"/>
              <a:t>actions.</a:t>
            </a:r>
          </a:p>
        </p:txBody>
      </p:sp>
    </p:spTree>
    <p:extLst>
      <p:ext uri="{BB962C8B-B14F-4D97-AF65-F5344CB8AC3E}">
        <p14:creationId xmlns:p14="http://schemas.microsoft.com/office/powerpoint/2010/main" val="3150530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Thoughts on Flow Assumptions</a:t>
            </a:r>
            <a:endParaRPr lang="en-US" dirty="0"/>
          </a:p>
        </p:txBody>
      </p:sp>
      <p:sp>
        <p:nvSpPr>
          <p:cNvPr id="3" name="Content Placeholder 2"/>
          <p:cNvSpPr>
            <a:spLocks noGrp="1"/>
          </p:cNvSpPr>
          <p:nvPr>
            <p:ph idx="1"/>
          </p:nvPr>
        </p:nvSpPr>
        <p:spPr/>
        <p:txBody>
          <a:bodyPr/>
          <a:lstStyle/>
          <a:p>
            <a:r>
              <a:rPr lang="en-US" dirty="0" smtClean="0"/>
              <a:t>In general, the Southern Cross DC tie would be expected to export from ERCOT when prices in ERCOT are lower than in SERC</a:t>
            </a:r>
          </a:p>
          <a:p>
            <a:pPr lvl="1"/>
            <a:r>
              <a:rPr lang="en-US" dirty="0" smtClean="0"/>
              <a:t>Off-peak?</a:t>
            </a:r>
          </a:p>
          <a:p>
            <a:pPr lvl="1"/>
            <a:r>
              <a:rPr lang="en-US" dirty="0" smtClean="0"/>
              <a:t>High $0 generation output</a:t>
            </a:r>
          </a:p>
          <a:p>
            <a:r>
              <a:rPr lang="en-US" dirty="0" smtClean="0"/>
              <a:t>In general, the </a:t>
            </a:r>
            <a:r>
              <a:rPr lang="en-US" dirty="0"/>
              <a:t>Southern Cross DC tie would be expected </a:t>
            </a:r>
            <a:r>
              <a:rPr lang="en-US" dirty="0" smtClean="0"/>
              <a:t>to import to ERCOT when prices in ERCOT are higher than in SERC</a:t>
            </a:r>
          </a:p>
          <a:p>
            <a:pPr lvl="1"/>
            <a:r>
              <a:rPr lang="en-US" dirty="0" smtClean="0"/>
              <a:t>Peak?</a:t>
            </a:r>
          </a:p>
          <a:p>
            <a:pPr lvl="1"/>
            <a:r>
              <a:rPr lang="en-US" dirty="0" smtClean="0"/>
              <a:t>$9000/MWh cap in ERCOT</a:t>
            </a:r>
          </a:p>
          <a:p>
            <a:pPr lvl="1"/>
            <a:r>
              <a:rPr lang="en-US" dirty="0" smtClean="0"/>
              <a:t>Load diversity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74965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Hourly Flow Duration Curve (Case #2)</a:t>
            </a:r>
            <a:endParaRPr lang="en-US" dirty="0"/>
          </a:p>
        </p:txBody>
      </p:sp>
      <p:sp>
        <p:nvSpPr>
          <p:cNvPr id="3" name="Content Placeholder 2"/>
          <p:cNvSpPr>
            <a:spLocks noGrp="1"/>
          </p:cNvSpPr>
          <p:nvPr>
            <p:ph idx="1"/>
          </p:nvPr>
        </p:nvSpPr>
        <p:spPr>
          <a:xfrm>
            <a:off x="304800" y="5105400"/>
            <a:ext cx="8534400" cy="937421"/>
          </a:xfrm>
        </p:spPr>
        <p:txBody>
          <a:bodyPr/>
          <a:lstStyle/>
          <a:p>
            <a:r>
              <a:rPr lang="en-US" sz="2000" dirty="0" smtClean="0"/>
              <a:t>Case #2: ERCOT 2020 base case + 2GW wind + SCT DC Tie</a:t>
            </a:r>
          </a:p>
          <a:p>
            <a:pPr lvl="1"/>
            <a:r>
              <a:rPr lang="en-US" sz="1800" dirty="0" smtClean="0"/>
              <a:t>From </a:t>
            </a:r>
            <a:r>
              <a:rPr lang="en-US" sz="1800" dirty="0" err="1" smtClean="0"/>
              <a:t>Resero</a:t>
            </a:r>
            <a:r>
              <a:rPr lang="en-US" sz="1800" dirty="0" smtClean="0"/>
              <a:t> testimony on behalf of Southern Cross </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p:cNvPicPr>
            <a:picLocks noChangeAspect="1"/>
          </p:cNvPicPr>
          <p:nvPr/>
        </p:nvPicPr>
        <p:blipFill>
          <a:blip r:embed="rId2"/>
          <a:stretch>
            <a:fillRect/>
          </a:stretch>
        </p:blipFill>
        <p:spPr>
          <a:xfrm>
            <a:off x="809896" y="876300"/>
            <a:ext cx="7524207" cy="4114800"/>
          </a:xfrm>
          <a:prstGeom prst="rect">
            <a:avLst/>
          </a:prstGeom>
        </p:spPr>
      </p:pic>
    </p:spTree>
    <p:extLst>
      <p:ext uri="{BB962C8B-B14F-4D97-AF65-F5344CB8AC3E}">
        <p14:creationId xmlns:p14="http://schemas.microsoft.com/office/powerpoint/2010/main" val="63264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20 Hours Summer Peak Data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Rectangle 5"/>
          <p:cNvSpPr/>
          <p:nvPr/>
        </p:nvSpPr>
        <p:spPr>
          <a:xfrm>
            <a:off x="1676400" y="4191000"/>
            <a:ext cx="5681964" cy="1600200"/>
          </a:xfrm>
          <a:prstGeom prst="rect">
            <a:avLst/>
          </a:prstGeom>
          <a:no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1125" indent="-111125">
              <a:spcAft>
                <a:spcPts val="1200"/>
              </a:spcAft>
              <a:buFont typeface="Arial" panose="020B0604020202020204" pitchFamily="34" charset="0"/>
              <a:buChar char="•"/>
            </a:pPr>
            <a:r>
              <a:rPr lang="en-US" sz="1600" dirty="0">
                <a:solidFill>
                  <a:schemeClr val="tx1"/>
                </a:solidFill>
              </a:rPr>
              <a:t>Average Flow = 336 MW Import</a:t>
            </a:r>
          </a:p>
          <a:p>
            <a:pPr marL="111125" indent="-111125">
              <a:spcAft>
                <a:spcPts val="1200"/>
              </a:spcAft>
              <a:buFont typeface="Arial" panose="020B0604020202020204" pitchFamily="34" charset="0"/>
              <a:buChar char="•"/>
            </a:pPr>
            <a:r>
              <a:rPr lang="en-US" sz="1600" dirty="0">
                <a:solidFill>
                  <a:schemeClr val="tx1"/>
                </a:solidFill>
              </a:rPr>
              <a:t>Median Flow = 349 MW Import</a:t>
            </a:r>
          </a:p>
          <a:p>
            <a:pPr marL="111125" indent="-111125">
              <a:spcAft>
                <a:spcPts val="1200"/>
              </a:spcAft>
              <a:buFont typeface="Arial" panose="020B0604020202020204" pitchFamily="34" charset="0"/>
              <a:buChar char="•"/>
            </a:pPr>
            <a:r>
              <a:rPr lang="en-US" sz="1600" dirty="0">
                <a:solidFill>
                  <a:schemeClr val="tx1"/>
                </a:solidFill>
              </a:rPr>
              <a:t>Max Export = 0 MW</a:t>
            </a:r>
          </a:p>
          <a:p>
            <a:pPr marL="111125" indent="-111125">
              <a:spcAft>
                <a:spcPts val="1200"/>
              </a:spcAft>
              <a:buFont typeface="Arial" panose="020B0604020202020204" pitchFamily="34" charset="0"/>
              <a:buChar char="•"/>
            </a:pPr>
            <a:r>
              <a:rPr lang="en-US" sz="1600" dirty="0">
                <a:solidFill>
                  <a:schemeClr val="tx1"/>
                </a:solidFill>
              </a:rPr>
              <a:t>Max Import = 714 MW</a:t>
            </a:r>
          </a:p>
        </p:txBody>
      </p:sp>
      <p:pic>
        <p:nvPicPr>
          <p:cNvPr id="8" name="Picture 7"/>
          <p:cNvPicPr>
            <a:picLocks noChangeAspect="1"/>
          </p:cNvPicPr>
          <p:nvPr/>
        </p:nvPicPr>
        <p:blipFill>
          <a:blip r:embed="rId3"/>
          <a:stretch>
            <a:fillRect/>
          </a:stretch>
        </p:blipFill>
        <p:spPr>
          <a:xfrm>
            <a:off x="1676400" y="1206769"/>
            <a:ext cx="5675868" cy="2755631"/>
          </a:xfrm>
          <a:prstGeom prst="rect">
            <a:avLst/>
          </a:prstGeom>
        </p:spPr>
      </p:pic>
    </p:spTree>
    <p:extLst>
      <p:ext uri="{BB962C8B-B14F-4D97-AF65-F5344CB8AC3E}">
        <p14:creationId xmlns:p14="http://schemas.microsoft.com/office/powerpoint/2010/main" val="302652646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Discussion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51419406"/>
              </p:ext>
            </p:extLst>
          </p:nvPr>
        </p:nvGraphicFramePr>
        <p:xfrm>
          <a:off x="457200" y="1376680"/>
          <a:ext cx="8229600" cy="3881120"/>
        </p:xfrm>
        <a:graphic>
          <a:graphicData uri="http://schemas.openxmlformats.org/drawingml/2006/table">
            <a:tbl>
              <a:tblPr firstCol="1" bandRow="1">
                <a:tableStyleId>{5C22544A-7EE6-4342-B048-85BDC9FD1C3A}</a:tableStyleId>
              </a:tblPr>
              <a:tblGrid>
                <a:gridCol w="2209800"/>
                <a:gridCol w="1981200"/>
                <a:gridCol w="4038600"/>
              </a:tblGrid>
              <a:tr h="370840">
                <a:tc rowSpan="2">
                  <a:txBody>
                    <a:bodyPr/>
                    <a:lstStyle/>
                    <a:p>
                      <a:pPr algn="ctr"/>
                      <a:r>
                        <a:rPr lang="en-US" dirty="0" smtClean="0"/>
                        <a:t>SSWG/ DWG*</a:t>
                      </a:r>
                      <a:endParaRPr lang="en-US" dirty="0"/>
                    </a:p>
                  </a:txBody>
                  <a:tcPr anchor="ctr"/>
                </a:tc>
                <a:tc>
                  <a:txBody>
                    <a:bodyPr/>
                    <a:lstStyle/>
                    <a:p>
                      <a:r>
                        <a:rPr lang="en-US" dirty="0" smtClean="0"/>
                        <a:t>Summer Peak</a:t>
                      </a:r>
                      <a:endParaRPr lang="en-US" dirty="0"/>
                    </a:p>
                  </a:txBody>
                  <a:tcPr/>
                </a:tc>
                <a:tc>
                  <a:txBody>
                    <a:bodyPr/>
                    <a:lstStyle/>
                    <a:p>
                      <a:r>
                        <a:rPr lang="en-US" dirty="0" smtClean="0">
                          <a:solidFill>
                            <a:schemeClr val="accent4"/>
                          </a:solidFill>
                        </a:rPr>
                        <a:t>350 MW Import</a:t>
                      </a:r>
                      <a:endParaRPr lang="en-US" dirty="0">
                        <a:solidFill>
                          <a:schemeClr val="accent4"/>
                        </a:solidFill>
                      </a:endParaRPr>
                    </a:p>
                  </a:txBody>
                  <a:tcPr/>
                </a:tc>
              </a:tr>
              <a:tr h="370840">
                <a:tc vMerge="1">
                  <a:txBody>
                    <a:bodyPr/>
                    <a:lstStyle/>
                    <a:p>
                      <a:endParaRPr lang="en-US" dirty="0"/>
                    </a:p>
                  </a:txBody>
                  <a:tcPr/>
                </a:tc>
                <a:tc>
                  <a:txBody>
                    <a:bodyPr/>
                    <a:lstStyle/>
                    <a:p>
                      <a:r>
                        <a:rPr lang="en-US" dirty="0" smtClean="0"/>
                        <a:t>All other</a:t>
                      </a:r>
                      <a:endParaRPr lang="en-US" dirty="0"/>
                    </a:p>
                  </a:txBody>
                  <a:tcPr/>
                </a:tc>
                <a:tc>
                  <a:txBody>
                    <a:bodyPr/>
                    <a:lstStyle/>
                    <a:p>
                      <a:r>
                        <a:rPr lang="en-US" dirty="0" smtClean="0">
                          <a:solidFill>
                            <a:schemeClr val="accent6"/>
                          </a:solidFill>
                        </a:rPr>
                        <a:t>2100 MW Export</a:t>
                      </a:r>
                      <a:endParaRPr lang="en-US" dirty="0">
                        <a:solidFill>
                          <a:schemeClr val="accent6"/>
                        </a:solidFill>
                      </a:endParaRPr>
                    </a:p>
                  </a:txBody>
                  <a:tcPr/>
                </a:tc>
              </a:tr>
              <a:tr h="370840">
                <a:tc rowSpan="3">
                  <a:txBody>
                    <a:bodyPr/>
                    <a:lstStyle/>
                    <a:p>
                      <a:pPr algn="ctr"/>
                      <a:r>
                        <a:rPr lang="en-US" dirty="0" smtClean="0"/>
                        <a:t>RTP*</a:t>
                      </a:r>
                      <a:endParaRPr lang="en-US" dirty="0"/>
                    </a:p>
                  </a:txBody>
                  <a:tcPr anchor="ctr"/>
                </a:tc>
                <a:tc>
                  <a:txBody>
                    <a:bodyPr/>
                    <a:lstStyle/>
                    <a:p>
                      <a:r>
                        <a:rPr lang="en-US" dirty="0" smtClean="0"/>
                        <a:t>Summer Peak</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350 MW Import</a:t>
                      </a:r>
                    </a:p>
                  </a:txBody>
                  <a:tcPr/>
                </a:tc>
              </a:tr>
              <a:tr h="370840">
                <a:tc vMerge="1">
                  <a:txBody>
                    <a:bodyPr/>
                    <a:lstStyle/>
                    <a:p>
                      <a:pPr algn="ctr"/>
                      <a:endParaRPr lang="en-US" dirty="0"/>
                    </a:p>
                  </a:txBody>
                  <a:tcPr anchor="ctr"/>
                </a:tc>
                <a:tc>
                  <a:txBody>
                    <a:bodyPr/>
                    <a:lstStyle/>
                    <a:p>
                      <a:r>
                        <a:rPr lang="en-US" dirty="0" smtClean="0"/>
                        <a:t>Off Peak</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6"/>
                          </a:solidFill>
                        </a:rPr>
                        <a:t>2100 MW Export</a:t>
                      </a:r>
                    </a:p>
                  </a:txBody>
                  <a:tcPr/>
                </a:tc>
              </a:tr>
              <a:tr h="370840">
                <a:tc vMerge="1">
                  <a:txBody>
                    <a:bodyPr/>
                    <a:lstStyle/>
                    <a:p>
                      <a:pPr algn="ctr"/>
                      <a:endParaRPr lang="en-US" dirty="0"/>
                    </a:p>
                  </a:txBody>
                  <a:tcPr anchor="ctr"/>
                </a:tc>
                <a:tc>
                  <a:txBody>
                    <a:bodyPr/>
                    <a:lstStyle/>
                    <a:p>
                      <a:pPr algn="l"/>
                      <a:r>
                        <a:rPr lang="en-US" dirty="0" smtClean="0"/>
                        <a:t>Economic</a:t>
                      </a:r>
                      <a:endParaRPr 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Procure consultant</a:t>
                      </a:r>
                      <a:r>
                        <a:rPr lang="en-US" baseline="0" dirty="0" smtClean="0">
                          <a:solidFill>
                            <a:schemeClr val="tx1"/>
                          </a:solidFill>
                        </a:rPr>
                        <a:t> to provide dynamic-cost supply curve to be used in production cost simulation</a:t>
                      </a:r>
                      <a:endParaRPr lang="en-US" dirty="0" smtClean="0">
                        <a:solidFill>
                          <a:schemeClr val="tx1"/>
                        </a:solidFill>
                      </a:endParaRPr>
                    </a:p>
                  </a:txBody>
                  <a:tcPr/>
                </a:tc>
              </a:tr>
              <a:tr h="370840">
                <a:tc rowSpan="2">
                  <a:txBody>
                    <a:bodyPr/>
                    <a:lstStyle/>
                    <a:p>
                      <a:pPr algn="ctr"/>
                      <a:r>
                        <a:rPr lang="en-US" dirty="0" smtClean="0"/>
                        <a:t>Directive</a:t>
                      </a:r>
                      <a:r>
                        <a:rPr lang="en-US" baseline="0" dirty="0" smtClean="0"/>
                        <a:t> 6 Steady State</a:t>
                      </a:r>
                      <a:endParaRPr lang="en-US" dirty="0"/>
                    </a:p>
                  </a:txBody>
                  <a:tcPr anchor="ctr"/>
                </a:tc>
                <a:tc>
                  <a:txBody>
                    <a:bodyPr/>
                    <a:lstStyle/>
                    <a:p>
                      <a:r>
                        <a:rPr lang="en-US" dirty="0" smtClean="0"/>
                        <a:t>Summer Peak</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350 MW Import</a:t>
                      </a:r>
                    </a:p>
                  </a:txBody>
                  <a:tcPr/>
                </a:tc>
              </a:tr>
              <a:tr h="370840">
                <a:tc vMerge="1">
                  <a:txBody>
                    <a:bodyPr/>
                    <a:lstStyle/>
                    <a:p>
                      <a:pPr algn="ctr"/>
                      <a:endParaRPr lang="en-US" dirty="0"/>
                    </a:p>
                  </a:txBody>
                  <a:tcPr anchor="ctr"/>
                </a:tc>
                <a:tc>
                  <a:txBody>
                    <a:bodyPr/>
                    <a:lstStyle/>
                    <a:p>
                      <a:r>
                        <a:rPr lang="en-US" dirty="0" smtClean="0"/>
                        <a:t>HWLL</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6"/>
                          </a:solidFill>
                        </a:rPr>
                        <a:t>2100 MW Export</a:t>
                      </a:r>
                    </a:p>
                  </a:txBody>
                  <a:tcPr/>
                </a:tc>
              </a:tr>
              <a:tr h="370840">
                <a:tc rowSpan="2">
                  <a:txBody>
                    <a:bodyPr/>
                    <a:lstStyle/>
                    <a:p>
                      <a:pPr algn="ctr"/>
                      <a:r>
                        <a:rPr lang="en-US" dirty="0" smtClean="0"/>
                        <a:t>Directive 6 Dynamic</a:t>
                      </a:r>
                      <a:r>
                        <a:rPr lang="en-US" baseline="0" dirty="0" smtClean="0"/>
                        <a:t> Stability</a:t>
                      </a:r>
                      <a:endParaRPr lang="en-US" dirty="0"/>
                    </a:p>
                  </a:txBody>
                  <a:tcPr anchor="ctr"/>
                </a:tc>
                <a:tc>
                  <a:txBody>
                    <a:bodyPr/>
                    <a:lstStyle/>
                    <a:p>
                      <a:r>
                        <a:rPr lang="en-US" dirty="0" smtClean="0"/>
                        <a:t>Summer Peak</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2000 MW Import/ </a:t>
                      </a:r>
                      <a:r>
                        <a:rPr lang="en-US" dirty="0" smtClean="0">
                          <a:solidFill>
                            <a:schemeClr val="accent6"/>
                          </a:solidFill>
                        </a:rPr>
                        <a:t>2100 MW Export</a:t>
                      </a:r>
                    </a:p>
                  </a:txBody>
                  <a:tcPr/>
                </a:tc>
              </a:tr>
              <a:tr h="370840">
                <a:tc vMerge="1">
                  <a:txBody>
                    <a:bodyPr/>
                    <a:lstStyle/>
                    <a:p>
                      <a:pPr algn="ctr"/>
                      <a:endParaRPr lang="en-US" dirty="0"/>
                    </a:p>
                  </a:txBody>
                  <a:tcPr anchor="ctr"/>
                </a:tc>
                <a:tc>
                  <a:txBody>
                    <a:bodyPr/>
                    <a:lstStyle/>
                    <a:p>
                      <a:r>
                        <a:rPr lang="en-US" dirty="0" smtClean="0"/>
                        <a:t>HWLL</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2000 MW Import/ </a:t>
                      </a:r>
                      <a:r>
                        <a:rPr lang="en-US" dirty="0" smtClean="0">
                          <a:solidFill>
                            <a:schemeClr val="accent6"/>
                          </a:solidFill>
                        </a:rPr>
                        <a:t>2100 MW Export</a:t>
                      </a:r>
                    </a:p>
                  </a:txBody>
                  <a:tcPr/>
                </a:tc>
              </a:tr>
            </a:tbl>
          </a:graphicData>
        </a:graphic>
      </p:graphicFrame>
      <p:sp>
        <p:nvSpPr>
          <p:cNvPr id="3" name="TextBox 2"/>
          <p:cNvSpPr txBox="1"/>
          <p:nvPr/>
        </p:nvSpPr>
        <p:spPr>
          <a:xfrm>
            <a:off x="457200" y="5376446"/>
            <a:ext cx="7543800" cy="338554"/>
          </a:xfrm>
          <a:prstGeom prst="rect">
            <a:avLst/>
          </a:prstGeom>
          <a:noFill/>
        </p:spPr>
        <p:txBody>
          <a:bodyPr wrap="square" rtlCol="0">
            <a:spAutoFit/>
          </a:bodyPr>
          <a:lstStyle/>
          <a:p>
            <a:r>
              <a:rPr lang="en-US" sz="1600" dirty="0" smtClean="0"/>
              <a:t>*Assumptions may be revised based on future analysis or actual operating data</a:t>
            </a:r>
            <a:endParaRPr lang="en-US" sz="1600" dirty="0"/>
          </a:p>
        </p:txBody>
      </p:sp>
    </p:spTree>
    <p:extLst>
      <p:ext uri="{BB962C8B-B14F-4D97-AF65-F5344CB8AC3E}">
        <p14:creationId xmlns:p14="http://schemas.microsoft.com/office/powerpoint/2010/main" val="313204198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schemas.microsoft.com/office/2006/documentManagement/types"/>
    <ds:schemaRef ds:uri="c34af464-7aa1-4edd-9be4-83dffc1cb926"/>
    <ds:schemaRef ds:uri="http://purl.org/dc/elements/1.1/"/>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4071</TotalTime>
  <Words>350</Words>
  <Application>Microsoft Office PowerPoint</Application>
  <PresentationFormat>On-screen Show (4:3)</PresentationFormat>
  <Paragraphs>59</Paragraphs>
  <Slides>6</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PUCT Docket 46304 Order</vt:lpstr>
      <vt:lpstr>General Thoughts on Flow Assumptions</vt:lpstr>
      <vt:lpstr>Hourly Flow Duration Curve (Case #2)</vt:lpstr>
      <vt:lpstr>Top 20 Hours Summer Peak Data</vt:lpstr>
      <vt:lpstr>For Discussion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Billo, Jeffrey</cp:lastModifiedBy>
  <cp:revision>73</cp:revision>
  <cp:lastPrinted>2018-01-12T19:03:40Z</cp:lastPrinted>
  <dcterms:created xsi:type="dcterms:W3CDTF">2016-01-21T15:20:31Z</dcterms:created>
  <dcterms:modified xsi:type="dcterms:W3CDTF">2018-01-22T22:36:35Z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