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260" r:id="rId7"/>
    <p:sldId id="267" r:id="rId8"/>
    <p:sldId id="278" r:id="rId9"/>
    <p:sldId id="272" r:id="rId10"/>
    <p:sldId id="277" r:id="rId11"/>
    <p:sldId id="268" r:id="rId12"/>
    <p:sldId id="269" r:id="rId13"/>
    <p:sldId id="274" r:id="rId14"/>
    <p:sldId id="273" r:id="rId15"/>
    <p:sldId id="271" r:id="rId16"/>
    <p:sldId id="264" r:id="rId17"/>
    <p:sldId id="275" r:id="rId18"/>
    <p:sldId id="276" r:id="rId19"/>
    <p:sldId id="27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3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186014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718043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771090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03198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31408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684306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462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11690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659650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541060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ercot.com/content/wcm/key_documents_lists/122875/RT_Co-Optimization_Scenario_Automated.xlsm" TargetMode="External"/><Relationship Id="rId2" Type="http://schemas.openxmlformats.org/officeDocument/2006/relationships/hyperlink" Target="http://www.ercot.com/content/wcm/key_documents_lists/118092/RT_Co-Opt_Coordination_of_VOLL_SWOC_PBPC.pptx" TargetMode="External"/><Relationship Id="rId1" Type="http://schemas.openxmlformats.org/officeDocument/2006/relationships/slideLayout" Target="../slideLayouts/slideLayout3.xml"/><Relationship Id="rId4" Type="http://schemas.openxmlformats.org/officeDocument/2006/relationships/hyperlink" Target="http://www.ercot.com/content/wcm/key_documents_lists/131797/RT_Co-optimization_Scope_UPDATED_0929201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646034" cy="1477328"/>
          </a:xfrm>
          <a:prstGeom prst="rect">
            <a:avLst/>
          </a:prstGeom>
          <a:noFill/>
        </p:spPr>
        <p:txBody>
          <a:bodyPr wrap="square" rtlCol="0">
            <a:spAutoFit/>
          </a:bodyPr>
          <a:lstStyle/>
          <a:p>
            <a:r>
              <a:rPr lang="en-US" b="1" dirty="0" smtClean="0"/>
              <a:t>Real Time Co-Optimization of Energy and AS</a:t>
            </a:r>
            <a:endParaRPr lang="en-US" b="1" dirty="0"/>
          </a:p>
          <a:p>
            <a:endParaRPr lang="en-US" dirty="0"/>
          </a:p>
          <a:p>
            <a:r>
              <a:rPr lang="en-US" dirty="0" smtClean="0"/>
              <a:t>ERCOT</a:t>
            </a:r>
            <a:endParaRPr lang="en-US" dirty="0"/>
          </a:p>
          <a:p>
            <a:endParaRPr lang="en-US" dirty="0"/>
          </a:p>
          <a:p>
            <a:r>
              <a:rPr lang="en-US" dirty="0" smtClean="0"/>
              <a:t>January 31, 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4. Fewer Manual Processes by ERCOT Operators</a:t>
            </a:r>
            <a:endParaRPr lang="en-US" b="1" dirty="0">
              <a:solidFill>
                <a:schemeClr val="accent1"/>
              </a:solidFill>
            </a:endParaRPr>
          </a:p>
        </p:txBody>
      </p:sp>
      <p:sp>
        <p:nvSpPr>
          <p:cNvPr id="3" name="Content Placeholder 2"/>
          <p:cNvSpPr>
            <a:spLocks noGrp="1"/>
          </p:cNvSpPr>
          <p:nvPr>
            <p:ph idx="1"/>
          </p:nvPr>
        </p:nvSpPr>
        <p:spPr>
          <a:xfrm>
            <a:off x="225552" y="1295400"/>
            <a:ext cx="8534400" cy="4800600"/>
          </a:xfrm>
        </p:spPr>
        <p:txBody>
          <a:bodyPr/>
          <a:lstStyle/>
          <a:p>
            <a:r>
              <a:rPr lang="en-US" sz="2400" dirty="0" smtClean="0"/>
              <a:t>Automated identification and resolution of infeasible AS</a:t>
            </a:r>
          </a:p>
          <a:p>
            <a:r>
              <a:rPr lang="en-US" sz="2400" dirty="0" smtClean="0"/>
              <a:t>Automated release of AS capacity to provide energy during AS shortage conditions</a:t>
            </a:r>
          </a:p>
          <a:p>
            <a:r>
              <a:rPr lang="en-US" sz="2400" dirty="0" smtClean="0"/>
              <a:t>Reduced RUC recommendations and SASM activity</a:t>
            </a:r>
          </a:p>
          <a:p>
            <a:endParaRPr lang="en-US" sz="2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Tree>
    <p:extLst>
      <p:ext uri="{BB962C8B-B14F-4D97-AF65-F5344CB8AC3E}">
        <p14:creationId xmlns:p14="http://schemas.microsoft.com/office/powerpoint/2010/main" val="4070522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Consideration of Locational Reserve Requirements in RTC</a:t>
            </a:r>
            <a:endParaRPr lang="en-US" b="1" dirty="0">
              <a:solidFill>
                <a:schemeClr val="accent1"/>
              </a:solidFill>
            </a:endParaRPr>
          </a:p>
        </p:txBody>
      </p:sp>
      <p:sp>
        <p:nvSpPr>
          <p:cNvPr id="3" name="Content Placeholder 2"/>
          <p:cNvSpPr>
            <a:spLocks noGrp="1"/>
          </p:cNvSpPr>
          <p:nvPr>
            <p:ph idx="1"/>
          </p:nvPr>
        </p:nvSpPr>
        <p:spPr>
          <a:xfrm>
            <a:off x="76200" y="1295400"/>
            <a:ext cx="8534400" cy="4319832"/>
          </a:xfrm>
        </p:spPr>
        <p:txBody>
          <a:bodyPr/>
          <a:lstStyle/>
          <a:p>
            <a:pPr lvl="0"/>
            <a:r>
              <a:rPr lang="en-US" sz="2400" dirty="0" smtClean="0"/>
              <a:t>ERCOT historically </a:t>
            </a:r>
            <a:r>
              <a:rPr lang="en-US" sz="2400" dirty="0"/>
              <a:t>and currently has only system-wide AS </a:t>
            </a:r>
            <a:r>
              <a:rPr lang="en-US" sz="2400" dirty="0" smtClean="0"/>
              <a:t>requirements </a:t>
            </a:r>
          </a:p>
          <a:p>
            <a:pPr lvl="1"/>
            <a:r>
              <a:rPr lang="en-US" sz="2000" dirty="0" smtClean="0"/>
              <a:t>The current RTC white paper does </a:t>
            </a:r>
            <a:r>
              <a:rPr lang="en-US" sz="2000" dirty="0"/>
              <a:t>not </a:t>
            </a:r>
            <a:r>
              <a:rPr lang="en-US" sz="2000" dirty="0" smtClean="0"/>
              <a:t>address </a:t>
            </a:r>
            <a:r>
              <a:rPr lang="en-US" sz="2000" dirty="0"/>
              <a:t>the possible inclusion of AS with locational requirements and associated locational </a:t>
            </a:r>
            <a:r>
              <a:rPr lang="en-US" sz="2000" dirty="0" smtClean="0"/>
              <a:t>AS demand curves  </a:t>
            </a:r>
          </a:p>
          <a:p>
            <a:pPr lvl="1"/>
            <a:r>
              <a:rPr lang="en-US" sz="2000" dirty="0" smtClean="0"/>
              <a:t>Based </a:t>
            </a:r>
            <a:r>
              <a:rPr lang="en-US" sz="2000" dirty="0"/>
              <a:t>on recent discussions, it is anticipated that there will be further examination of the possible need for locational AS requirements and the manner in which those potential requirements would be incorporated into </a:t>
            </a:r>
            <a:r>
              <a:rPr lang="en-US" sz="2000" dirty="0" smtClean="0"/>
              <a:t>RTC</a:t>
            </a:r>
            <a:endParaRPr lang="en-US" sz="2000" dirty="0"/>
          </a:p>
          <a:p>
            <a:pPr marL="0" indent="0">
              <a:buNone/>
            </a:pPr>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Changes Associated with the Implementation of RTC</a:t>
            </a:r>
            <a:endParaRPr lang="en-US" dirty="0"/>
          </a:p>
        </p:txBody>
      </p:sp>
      <p:sp>
        <p:nvSpPr>
          <p:cNvPr id="3" name="Content Placeholder 2"/>
          <p:cNvSpPr>
            <a:spLocks noGrp="1"/>
          </p:cNvSpPr>
          <p:nvPr>
            <p:ph idx="1"/>
          </p:nvPr>
        </p:nvSpPr>
        <p:spPr/>
        <p:txBody>
          <a:bodyPr/>
          <a:lstStyle/>
          <a:p>
            <a:pPr lvl="0"/>
            <a:r>
              <a:rPr lang="en-US" sz="2400" dirty="0" smtClean="0"/>
              <a:t>The current RTC white paper identifies the need to coordinate the system-wide offer cap and the maximum value of the AS demand curves in RTC</a:t>
            </a:r>
          </a:p>
          <a:p>
            <a:pPr lvl="0"/>
            <a:r>
              <a:rPr lang="en-US" sz="2400" dirty="0" smtClean="0"/>
              <a:t>Proper coordination of these values require </a:t>
            </a:r>
            <a:r>
              <a:rPr lang="en-US" sz="2400" dirty="0"/>
              <a:t>resolution through possible changes to PUCT Subst. R. </a:t>
            </a:r>
            <a:r>
              <a:rPr lang="en-US" sz="2400" dirty="0" smtClean="0"/>
              <a:t>25.505</a:t>
            </a:r>
            <a:endParaRPr lang="en-US" sz="2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58378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Concerns Associated with the Implementation of RTC</a:t>
            </a:r>
            <a:endParaRPr lang="en-US" dirty="0"/>
          </a:p>
        </p:txBody>
      </p:sp>
      <p:sp>
        <p:nvSpPr>
          <p:cNvPr id="3" name="Content Placeholder 2"/>
          <p:cNvSpPr>
            <a:spLocks noGrp="1"/>
          </p:cNvSpPr>
          <p:nvPr>
            <p:ph idx="1"/>
          </p:nvPr>
        </p:nvSpPr>
        <p:spPr/>
        <p:txBody>
          <a:bodyPr/>
          <a:lstStyle/>
          <a:p>
            <a:pPr lvl="0"/>
            <a:r>
              <a:rPr lang="en-US" sz="2400" dirty="0" smtClean="0"/>
              <a:t>The costs that will be incurred by ERCOT</a:t>
            </a:r>
          </a:p>
          <a:p>
            <a:pPr lvl="0"/>
            <a:r>
              <a:rPr lang="en-US" sz="2400" dirty="0" smtClean="0"/>
              <a:t>The costs that will be incurred by market participants</a:t>
            </a:r>
          </a:p>
          <a:p>
            <a:pPr lvl="0"/>
            <a:r>
              <a:rPr lang="en-US" sz="2400" dirty="0" smtClean="0"/>
              <a:t>The time and resources associated with implementation and potential competition with other projects</a:t>
            </a:r>
          </a:p>
          <a:p>
            <a:pPr lvl="0"/>
            <a:r>
              <a:rPr lang="en-US" sz="2400" dirty="0" smtClean="0"/>
              <a:t>Some stakeholders have expressed concerns that introducing additional efficiency-enhancing measures such as RTC into the market may be detrimental to longer-term market policy objectives</a:t>
            </a:r>
            <a:endParaRPr lang="en-US" sz="2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4145330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 to Relevant Documents</a:t>
            </a:r>
            <a:endParaRPr lang="en-US" dirty="0"/>
          </a:p>
        </p:txBody>
      </p:sp>
      <p:sp>
        <p:nvSpPr>
          <p:cNvPr id="3" name="Content Placeholder 2"/>
          <p:cNvSpPr>
            <a:spLocks noGrp="1"/>
          </p:cNvSpPr>
          <p:nvPr>
            <p:ph idx="1"/>
          </p:nvPr>
        </p:nvSpPr>
        <p:spPr>
          <a:xfrm>
            <a:off x="304800" y="1219200"/>
            <a:ext cx="8534400" cy="5181600"/>
          </a:xfrm>
        </p:spPr>
        <p:txBody>
          <a:bodyPr/>
          <a:lstStyle/>
          <a:p>
            <a:r>
              <a:rPr lang="en-US" sz="2400" dirty="0" smtClean="0"/>
              <a:t>May </a:t>
            </a:r>
            <a:r>
              <a:rPr lang="en-US" sz="2400" dirty="0" smtClean="0"/>
              <a:t>8, 2017 </a:t>
            </a:r>
            <a:r>
              <a:rPr lang="en-US" sz="2400" dirty="0" smtClean="0"/>
              <a:t>SAWG </a:t>
            </a:r>
            <a:r>
              <a:rPr lang="en-US" sz="2400" dirty="0" smtClean="0"/>
              <a:t>– Need to co-ordinate values on VOLL </a:t>
            </a:r>
            <a:r>
              <a:rPr lang="en-US" sz="2400" dirty="0" smtClean="0"/>
              <a:t>SWOC PBPC training:</a:t>
            </a:r>
          </a:p>
          <a:p>
            <a:pPr marL="457200" lvl="1" indent="0">
              <a:buNone/>
            </a:pPr>
            <a:r>
              <a:rPr lang="en-US" sz="1800" dirty="0">
                <a:hlinkClick r:id="rId2"/>
              </a:rPr>
              <a:t>http://</a:t>
            </a:r>
            <a:r>
              <a:rPr lang="en-US" sz="1800" dirty="0" smtClean="0">
                <a:hlinkClick r:id="rId2"/>
              </a:rPr>
              <a:t>www.ercot.com/content/wcm/key_documents_lists/118092/RT_Co-Opt_Coordination_of_VOLL_SWOC_PBPC.pptx</a:t>
            </a:r>
            <a:endParaRPr lang="en-US" sz="1800" dirty="0" smtClean="0"/>
          </a:p>
          <a:p>
            <a:pPr marL="457200" lvl="1" indent="0">
              <a:buNone/>
            </a:pPr>
            <a:endParaRPr lang="en-US" sz="1600" dirty="0"/>
          </a:p>
          <a:p>
            <a:r>
              <a:rPr lang="en-US" sz="2400" dirty="0" smtClean="0"/>
              <a:t>July </a:t>
            </a:r>
            <a:r>
              <a:rPr lang="en-US" sz="2400" dirty="0" smtClean="0"/>
              <a:t>14, </a:t>
            </a:r>
            <a:r>
              <a:rPr lang="en-US" sz="2400" dirty="0" smtClean="0"/>
              <a:t>2017 SAWG </a:t>
            </a:r>
            <a:r>
              <a:rPr lang="en-US" sz="2400" dirty="0" smtClean="0"/>
              <a:t>– Scarcity Pricing Examples under RTC - Spreadsheet</a:t>
            </a:r>
            <a:endParaRPr lang="en-US" sz="2400" dirty="0" smtClean="0"/>
          </a:p>
          <a:p>
            <a:pPr marL="457200" lvl="1" indent="0">
              <a:buNone/>
            </a:pPr>
            <a:r>
              <a:rPr lang="en-US" sz="1800" dirty="0">
                <a:hlinkClick r:id="rId3"/>
              </a:rPr>
              <a:t>RT Co Optimization Scenario Automated</a:t>
            </a:r>
            <a:r>
              <a:rPr lang="en-US" sz="1800" dirty="0"/>
              <a:t> </a:t>
            </a:r>
            <a:endParaRPr lang="en-US" sz="1800" dirty="0" smtClean="0"/>
          </a:p>
          <a:p>
            <a:pPr marL="457200" lvl="1" indent="0">
              <a:buNone/>
            </a:pPr>
            <a:endParaRPr lang="en-US" sz="2000" dirty="0" smtClean="0"/>
          </a:p>
          <a:p>
            <a:r>
              <a:rPr lang="en-US" sz="2400" dirty="0" smtClean="0"/>
              <a:t>September 18, </a:t>
            </a:r>
            <a:r>
              <a:rPr lang="en-US" sz="2400" dirty="0"/>
              <a:t>2017 </a:t>
            </a:r>
            <a:r>
              <a:rPr lang="en-US" sz="2400" dirty="0"/>
              <a:t>SAWG </a:t>
            </a:r>
            <a:r>
              <a:rPr lang="en-US" sz="2400" dirty="0" smtClean="0"/>
              <a:t>– RTC White paper (Updated)</a:t>
            </a:r>
            <a:endParaRPr lang="en-US" sz="2400" dirty="0"/>
          </a:p>
          <a:p>
            <a:pPr marL="457200" lvl="1" indent="0">
              <a:buNone/>
            </a:pPr>
            <a:r>
              <a:rPr lang="en-US" sz="1800" u="sng" dirty="0" smtClean="0">
                <a:hlinkClick r:id="rId4"/>
              </a:rPr>
              <a:t>http</a:t>
            </a:r>
            <a:r>
              <a:rPr lang="en-US" sz="1800" u="sng" dirty="0">
                <a:hlinkClick r:id="rId4"/>
              </a:rPr>
              <a:t>://www.ercot.com/content/wcm/key_documents_lists/131797/RT_Co-optimization_Scope_UPDATED_09292017.docx</a:t>
            </a:r>
            <a:endParaRPr lang="en-US" sz="1800" dirty="0"/>
          </a:p>
          <a:p>
            <a:pPr marL="457200" lvl="1"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647353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RTC Procedural History</a:t>
            </a:r>
            <a:endParaRPr lang="en-US" b="1" dirty="0">
              <a:solidFill>
                <a:schemeClr val="accent1"/>
              </a:solidFill>
            </a:endParaRPr>
          </a:p>
        </p:txBody>
      </p:sp>
      <p:sp>
        <p:nvSpPr>
          <p:cNvPr id="3" name="Content Placeholder 2"/>
          <p:cNvSpPr>
            <a:spLocks noGrp="1"/>
          </p:cNvSpPr>
          <p:nvPr>
            <p:ph idx="1"/>
          </p:nvPr>
        </p:nvSpPr>
        <p:spPr>
          <a:xfrm>
            <a:off x="228600" y="1066800"/>
            <a:ext cx="8534400" cy="4319832"/>
          </a:xfrm>
        </p:spPr>
        <p:txBody>
          <a:bodyPr/>
          <a:lstStyle/>
          <a:p>
            <a:r>
              <a:rPr lang="en-US" dirty="0" smtClean="0"/>
              <a:t>Initial white paper in late 2014 with discussions at SAWG throughout 2015</a:t>
            </a:r>
          </a:p>
          <a:p>
            <a:r>
              <a:rPr lang="en-US" dirty="0" smtClean="0"/>
              <a:t>White paper last updated in February 2016</a:t>
            </a:r>
          </a:p>
          <a:p>
            <a:pPr lvl="1"/>
            <a:r>
              <a:rPr lang="en-US" dirty="0" smtClean="0"/>
              <a:t>Includes two high level approaches</a:t>
            </a:r>
          </a:p>
          <a:p>
            <a:pPr lvl="1"/>
            <a:r>
              <a:rPr lang="en-US" dirty="0" smtClean="0"/>
              <a:t>Requires further stakeholder input and decisions</a:t>
            </a:r>
          </a:p>
          <a:p>
            <a:r>
              <a:rPr lang="en-US" dirty="0" smtClean="0"/>
              <a:t>Worthwhile to provide an RTC review given the time that has passed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4215744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RTC Procedural History</a:t>
            </a:r>
            <a:endParaRPr lang="en-US" b="1" dirty="0">
              <a:solidFill>
                <a:schemeClr val="accent1"/>
              </a:solidFill>
            </a:endParaRPr>
          </a:p>
        </p:txBody>
      </p:sp>
      <p:sp>
        <p:nvSpPr>
          <p:cNvPr id="3" name="Content Placeholder 2"/>
          <p:cNvSpPr>
            <a:spLocks noGrp="1"/>
          </p:cNvSpPr>
          <p:nvPr>
            <p:ph idx="1"/>
          </p:nvPr>
        </p:nvSpPr>
        <p:spPr>
          <a:xfrm>
            <a:off x="192741" y="779323"/>
            <a:ext cx="8534400" cy="4319832"/>
          </a:xfrm>
        </p:spPr>
        <p:txBody>
          <a:bodyPr/>
          <a:lstStyle/>
          <a:p>
            <a:r>
              <a:rPr lang="en-US" sz="1600" dirty="0" smtClean="0"/>
              <a:t>Project 47199 – </a:t>
            </a:r>
            <a:r>
              <a:rPr lang="en-US" sz="1800" dirty="0" smtClean="0"/>
              <a:t>Project To Assess Price-Formation Rules In </a:t>
            </a:r>
            <a:r>
              <a:rPr lang="en-US" sz="1800" dirty="0"/>
              <a:t>ERCOT'S </a:t>
            </a:r>
            <a:r>
              <a:rPr lang="en-US" sz="1800" dirty="0" smtClean="0"/>
              <a:t>Energy-Only Market</a:t>
            </a:r>
            <a:endParaRPr lang="en-US" sz="1800" dirty="0"/>
          </a:p>
          <a:p>
            <a:pPr lvl="1"/>
            <a:r>
              <a:rPr lang="en-US" sz="1400" dirty="0" smtClean="0"/>
              <a:t>Many Stakeholders have filed comments regarding issues on price formation in ERCOT – RTC is one of the issue they have opined on</a:t>
            </a:r>
          </a:p>
          <a:p>
            <a:pPr lvl="1"/>
            <a:r>
              <a:rPr lang="en-US" sz="1400" dirty="0" smtClean="0"/>
              <a:t>ERCOT updated the project regarding a Local Reserve Product as part of RTC in comments filed 9/29/17</a:t>
            </a:r>
          </a:p>
          <a:p>
            <a:pPr lvl="1"/>
            <a:r>
              <a:rPr lang="en-US" sz="1400" dirty="0" smtClean="0"/>
              <a:t>ERCOT updated the project regarding RTC Cost Benefit studies in comments filed 12/7/2017</a:t>
            </a:r>
          </a:p>
          <a:p>
            <a:endParaRPr lang="en-US" sz="1800" dirty="0" smtClean="0"/>
          </a:p>
          <a:p>
            <a:r>
              <a:rPr lang="en-US" sz="1600" dirty="0"/>
              <a:t>Project </a:t>
            </a:r>
            <a:r>
              <a:rPr lang="en-US" sz="1600" dirty="0" smtClean="0"/>
              <a:t>41837 - </a:t>
            </a:r>
            <a:r>
              <a:rPr lang="en-US" sz="1800" dirty="0" smtClean="0"/>
              <a:t>PUCT Review of RTC in the ERCOT Region</a:t>
            </a:r>
          </a:p>
          <a:p>
            <a:pPr lvl="1"/>
            <a:r>
              <a:rPr lang="en-US" sz="1400" dirty="0" smtClean="0"/>
              <a:t>Update on ERCOT and Stakeholder Activities Related to RTC was filed 7/14/2017</a:t>
            </a:r>
          </a:p>
          <a:p>
            <a:pPr lvl="2"/>
            <a:r>
              <a:rPr lang="en-US" sz="1400" dirty="0"/>
              <a:t>P</a:t>
            </a:r>
            <a:r>
              <a:rPr lang="en-US" sz="1400" dirty="0" smtClean="0"/>
              <a:t>rovides a high level RTC activities summary</a:t>
            </a:r>
          </a:p>
          <a:p>
            <a:pPr lvl="2"/>
            <a:r>
              <a:rPr lang="en-US" sz="1400" dirty="0" smtClean="0"/>
              <a:t>Discussion on coordination of the VOLL, SWOC, and Max value on the Ancillary Services Demand Curves</a:t>
            </a:r>
          </a:p>
          <a:p>
            <a:pPr lvl="2"/>
            <a:r>
              <a:rPr lang="en-US" sz="1400" dirty="0" smtClean="0"/>
              <a:t>Update on the RTC Cost and Time Estimates</a:t>
            </a:r>
          </a:p>
          <a:p>
            <a:r>
              <a:rPr lang="en-US" sz="1800" dirty="0" smtClean="0"/>
              <a:t>RTC Cost Benefit Studies</a:t>
            </a:r>
          </a:p>
          <a:p>
            <a:pPr lvl="1"/>
            <a:r>
              <a:rPr lang="en-US" sz="1400" dirty="0"/>
              <a:t>The </a:t>
            </a:r>
            <a:r>
              <a:rPr lang="en-US" sz="1400" dirty="0" smtClean="0"/>
              <a:t>IMM and ERCOT are working together to simulate </a:t>
            </a:r>
            <a:r>
              <a:rPr lang="en-US" sz="1400" dirty="0"/>
              <a:t>the introduction of RTC in historical Security Constrained Economic Dispatch ("SCED") </a:t>
            </a:r>
            <a:r>
              <a:rPr lang="en-US" sz="1400" dirty="0" smtClean="0"/>
              <a:t>cases. Estimated to be complete in 6 months (June 2018).</a:t>
            </a:r>
          </a:p>
          <a:p>
            <a:pPr lvl="1"/>
            <a:r>
              <a:rPr lang="en-US" sz="1400" dirty="0" smtClean="0"/>
              <a:t>ERCOT is analyzing improvements that RTC could have on the RUC Optimization.</a:t>
            </a:r>
          </a:p>
          <a:p>
            <a:pPr lvl="1"/>
            <a:r>
              <a:rPr lang="en-US" sz="1400" dirty="0" smtClean="0"/>
              <a:t>ERCOT </a:t>
            </a:r>
            <a:r>
              <a:rPr lang="en-US" sz="1400" dirty="0"/>
              <a:t>is </a:t>
            </a:r>
            <a:r>
              <a:rPr lang="en-US" sz="1400" dirty="0" smtClean="0"/>
              <a:t>conducting an assessment </a:t>
            </a:r>
            <a:r>
              <a:rPr lang="en-US" sz="1400" dirty="0"/>
              <a:t>of the effect that the existence of RTC may have </a:t>
            </a:r>
            <a:r>
              <a:rPr lang="en-US" sz="1400" dirty="0" smtClean="0"/>
              <a:t>on </a:t>
            </a:r>
            <a:r>
              <a:rPr lang="en-US" sz="1400" dirty="0"/>
              <a:t>historical SASM activity </a:t>
            </a:r>
            <a:endParaRPr lang="en-US" sz="1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800904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Impacts of Ancillary Service Capacity (Reserves) on LMP (from PJM education materials)</a:t>
            </a:r>
            <a:endParaRPr lang="en-US" b="1" dirty="0">
              <a:solidFill>
                <a:schemeClr val="accent1"/>
              </a:solidFill>
            </a:endParaRPr>
          </a:p>
        </p:txBody>
      </p:sp>
      <p:sp>
        <p:nvSpPr>
          <p:cNvPr id="3" name="Content Placeholder 2"/>
          <p:cNvSpPr>
            <a:spLocks noGrp="1"/>
          </p:cNvSpPr>
          <p:nvPr>
            <p:ph idx="1"/>
          </p:nvPr>
        </p:nvSpPr>
        <p:spPr>
          <a:xfrm>
            <a:off x="225552" y="1295400"/>
            <a:ext cx="8534400" cy="4953000"/>
          </a:xfrm>
        </p:spPr>
        <p:txBody>
          <a:bodyPr/>
          <a:lstStyle/>
          <a:p>
            <a:pPr lvl="0"/>
            <a:r>
              <a:rPr lang="en-US" sz="2400" dirty="0"/>
              <a:t>Regardless of methodology, reserves and energy come from the same supply pool. </a:t>
            </a:r>
          </a:p>
          <a:p>
            <a:pPr lvl="0"/>
            <a:r>
              <a:rPr lang="en-US" sz="2400" dirty="0"/>
              <a:t>Allocating portions of the supply pool to each requirement will, at times, impact the marginal clearing price of both.</a:t>
            </a:r>
          </a:p>
          <a:p>
            <a:pPr lvl="0"/>
            <a:r>
              <a:rPr lang="en-US" sz="2400" dirty="0"/>
              <a:t>In general, allocating resources to energy and reserves must be done </a:t>
            </a:r>
            <a:r>
              <a:rPr lang="en-US" sz="2400" dirty="0" smtClean="0"/>
              <a:t>SIMULTANEOUSLY to </a:t>
            </a:r>
            <a:r>
              <a:rPr lang="en-US" sz="2400" dirty="0"/>
              <a:t>minimize the impacts of one product on the other in order to globally minimize the cost of both.</a:t>
            </a:r>
          </a:p>
          <a:p>
            <a:pPr lvl="0"/>
            <a:r>
              <a:rPr lang="en-US" sz="2400" dirty="0"/>
              <a:t>If allocating resources to energy and reserves is done sub-optimally, the impacts of one product on another will be overstated</a:t>
            </a:r>
            <a:r>
              <a:rPr lang="en-US" sz="2400" dirty="0" smtClean="0"/>
              <a:t>. i.e. when required Ancillary Services and energy are not procured simultaneously</a:t>
            </a:r>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397189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What is RTC and How does it Differ from the Current ORDC?</a:t>
            </a:r>
            <a:endParaRPr lang="en-US" b="1" dirty="0">
              <a:solidFill>
                <a:schemeClr val="accent1"/>
              </a:solidFill>
            </a:endParaRPr>
          </a:p>
        </p:txBody>
      </p:sp>
      <p:sp>
        <p:nvSpPr>
          <p:cNvPr id="3" name="Content Placeholder 2"/>
          <p:cNvSpPr>
            <a:spLocks noGrp="1"/>
          </p:cNvSpPr>
          <p:nvPr>
            <p:ph idx="1"/>
          </p:nvPr>
        </p:nvSpPr>
        <p:spPr>
          <a:xfrm>
            <a:off x="225552" y="1295400"/>
            <a:ext cx="8534400" cy="4953000"/>
          </a:xfrm>
        </p:spPr>
        <p:txBody>
          <a:bodyPr/>
          <a:lstStyle/>
          <a:p>
            <a:pPr lvl="0"/>
            <a:r>
              <a:rPr lang="en-US" sz="2400" dirty="0" smtClean="0"/>
              <a:t>RTC allows for the optimal coordination of the provision of energy and AS among all resources in the real-time market and, similar to the current ORDC, the pricing of AS shortages in accordance with defined AS demand curves</a:t>
            </a:r>
          </a:p>
          <a:p>
            <a:r>
              <a:rPr lang="en-US" sz="2400" dirty="0" smtClean="0"/>
              <a:t>Unlike the current ORDC, a demand curve for each ancillary service would be applied within the SCED engine to allow SCED to internally optimize the provision of energy and AS among all resources, subject to each resources’ capabilities and offers</a:t>
            </a:r>
          </a:p>
          <a:p>
            <a:pPr lvl="1"/>
            <a:r>
              <a:rPr lang="en-US" sz="1800" dirty="0" smtClean="0"/>
              <a:t>AS capacity is no longer blocked from SCED by the HASL</a:t>
            </a:r>
          </a:p>
          <a:p>
            <a:pPr lvl="1"/>
            <a:r>
              <a:rPr lang="en-US" sz="1800" dirty="0" smtClean="0"/>
              <a:t>Establishes offer-based prices for AS capacity and energy in the real-time market through SCED under normal operating conditions, and under AS shortage conditions in accordance with the defined AS demand curves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411951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Key Changes Associated with the Implementation of RTC</a:t>
            </a:r>
            <a:endParaRPr lang="en-US" b="1" dirty="0">
              <a:solidFill>
                <a:schemeClr val="accent1"/>
              </a:solidFill>
            </a:endParaRPr>
          </a:p>
        </p:txBody>
      </p:sp>
      <p:sp>
        <p:nvSpPr>
          <p:cNvPr id="3" name="Content Placeholder 2"/>
          <p:cNvSpPr>
            <a:spLocks noGrp="1"/>
          </p:cNvSpPr>
          <p:nvPr>
            <p:ph idx="1"/>
          </p:nvPr>
        </p:nvSpPr>
        <p:spPr>
          <a:xfrm>
            <a:off x="225552" y="1295400"/>
            <a:ext cx="8534400" cy="4724400"/>
          </a:xfrm>
        </p:spPr>
        <p:txBody>
          <a:bodyPr/>
          <a:lstStyle/>
          <a:p>
            <a:pPr marL="0" lvl="0" indent="0">
              <a:buNone/>
            </a:pPr>
            <a:r>
              <a:rPr lang="en-US" sz="2400" dirty="0" smtClean="0"/>
              <a:t>The pricing of operating reserve shortages as a function of VOLL and LOLP under RTC is generally consistent with the approximation achieved under ORDC B+</a:t>
            </a:r>
          </a:p>
          <a:p>
            <a:pPr marL="0" lvl="0" indent="0">
              <a:buNone/>
            </a:pPr>
            <a:endParaRPr lang="en-US" sz="2400" dirty="0"/>
          </a:p>
          <a:p>
            <a:pPr marL="0" lvl="0" indent="0">
              <a:buNone/>
            </a:pPr>
            <a:r>
              <a:rPr lang="en-US" sz="2400" dirty="0" smtClean="0"/>
              <a:t>The following represent key changes associated with RTC beyond ORDC B+:</a:t>
            </a:r>
          </a:p>
          <a:p>
            <a:pPr marL="457200" lvl="0" indent="-457200">
              <a:buFont typeface="+mj-lt"/>
              <a:buAutoNum type="arabicPeriod"/>
            </a:pPr>
            <a:endParaRPr lang="en-US" sz="2400" dirty="0"/>
          </a:p>
          <a:p>
            <a:pPr marL="457200" lvl="0" indent="-457200">
              <a:buFont typeface="+mj-lt"/>
              <a:buAutoNum type="arabicPeriod"/>
            </a:pPr>
            <a:r>
              <a:rPr lang="en-US" sz="2400" dirty="0" smtClean="0"/>
              <a:t>Least cost provision of energy and ancillary services</a:t>
            </a:r>
          </a:p>
          <a:p>
            <a:pPr marL="457200" lvl="0" indent="-457200">
              <a:buFont typeface="+mj-lt"/>
              <a:buAutoNum type="arabicPeriod"/>
            </a:pPr>
            <a:r>
              <a:rPr lang="en-US" sz="2400" dirty="0" smtClean="0"/>
              <a:t>Potential reduction in RUC and SASM activity</a:t>
            </a:r>
          </a:p>
          <a:p>
            <a:pPr marL="457200" indent="-457200">
              <a:buFont typeface="+mj-lt"/>
              <a:buAutoNum type="arabicPeriod"/>
            </a:pPr>
            <a:r>
              <a:rPr lang="en-US" sz="2400" dirty="0" smtClean="0"/>
              <a:t>Reduced risk and increased opportunity for resources</a:t>
            </a:r>
            <a:endParaRPr lang="en-US" sz="2400" dirty="0"/>
          </a:p>
          <a:p>
            <a:pPr marL="457200" lvl="0" indent="-457200">
              <a:buFont typeface="+mj-lt"/>
              <a:buAutoNum type="arabicPeriod"/>
            </a:pPr>
            <a:r>
              <a:rPr lang="en-US" sz="2400" dirty="0" smtClean="0"/>
              <a:t>Fewer manual processes by ERCOT operators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826060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1. Least-cost Provision of Energy and AS</a:t>
            </a:r>
            <a:endParaRPr lang="en-US" b="1" dirty="0">
              <a:solidFill>
                <a:schemeClr val="accent1"/>
              </a:solidFill>
            </a:endParaRPr>
          </a:p>
        </p:txBody>
      </p:sp>
      <p:sp>
        <p:nvSpPr>
          <p:cNvPr id="3" name="Content Placeholder 2"/>
          <p:cNvSpPr>
            <a:spLocks noGrp="1"/>
          </p:cNvSpPr>
          <p:nvPr>
            <p:ph idx="1"/>
          </p:nvPr>
        </p:nvSpPr>
        <p:spPr>
          <a:xfrm>
            <a:off x="225552" y="1295400"/>
            <a:ext cx="8534400" cy="4953000"/>
          </a:xfrm>
        </p:spPr>
        <p:txBody>
          <a:bodyPr/>
          <a:lstStyle/>
          <a:p>
            <a:pPr lvl="0"/>
            <a:r>
              <a:rPr lang="en-US" sz="2400" dirty="0" smtClean="0"/>
              <a:t>Real-time conditions often vary from the day-ahead and can change the resources that are optimal to provide energy and AS</a:t>
            </a:r>
          </a:p>
          <a:p>
            <a:pPr lvl="0"/>
            <a:r>
              <a:rPr lang="en-US" sz="2400" dirty="0" smtClean="0"/>
              <a:t>For example, a transmission constraint could bind in the RTM and cause a resource selected in the DAM to provide AS to be more economic in real-time to provide energy than reserves</a:t>
            </a:r>
          </a:p>
          <a:p>
            <a:pPr lvl="1"/>
            <a:r>
              <a:rPr lang="en-US" sz="1800" dirty="0" smtClean="0"/>
              <a:t>RTC would automatically shift the AS from the resource in the constrained area to a resource outside the constrained area in a manner that is economically advantageous to both resources, and </a:t>
            </a:r>
            <a:r>
              <a:rPr lang="en-US" sz="1800" smtClean="0"/>
              <a:t>benefits loads by </a:t>
            </a:r>
            <a:r>
              <a:rPr lang="en-US" sz="1800" dirty="0" smtClean="0"/>
              <a:t>selecting the lowest cost resources to provide energy and AS</a:t>
            </a:r>
          </a:p>
          <a:p>
            <a:pPr lvl="1"/>
            <a:r>
              <a:rPr lang="en-US" sz="1800" dirty="0" smtClean="0"/>
              <a:t>Can also provide reliability benefits compared to the current market design when AS capacity in an import-constrained area may prevent access by SCED to energy required for congestion relief</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88806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2. Potential Reduction in RUC and SASM Activity</a:t>
            </a:r>
            <a:endParaRPr lang="en-US" b="1" dirty="0">
              <a:solidFill>
                <a:schemeClr val="accent1"/>
              </a:solidFill>
            </a:endParaRPr>
          </a:p>
        </p:txBody>
      </p:sp>
      <p:sp>
        <p:nvSpPr>
          <p:cNvPr id="3" name="Content Placeholder 2"/>
          <p:cNvSpPr>
            <a:spLocks noGrp="1"/>
          </p:cNvSpPr>
          <p:nvPr>
            <p:ph idx="1"/>
          </p:nvPr>
        </p:nvSpPr>
        <p:spPr>
          <a:xfrm>
            <a:off x="225552" y="1295400"/>
            <a:ext cx="8534400" cy="4800600"/>
          </a:xfrm>
        </p:spPr>
        <p:txBody>
          <a:bodyPr/>
          <a:lstStyle/>
          <a:p>
            <a:r>
              <a:rPr lang="en-US" sz="2400" dirty="0"/>
              <a:t>Implementation of RTC </a:t>
            </a:r>
            <a:r>
              <a:rPr lang="en-US" sz="2400" dirty="0" smtClean="0"/>
              <a:t>would </a:t>
            </a:r>
            <a:r>
              <a:rPr lang="en-US" sz="2400" dirty="0"/>
              <a:t>also include modifications to the RUC engine, such that the ability to coordinate the provision of energy and AS among resources in the RTM would be recognized in </a:t>
            </a:r>
            <a:r>
              <a:rPr lang="en-US" sz="2400" dirty="0" smtClean="0"/>
              <a:t>RUC</a:t>
            </a:r>
          </a:p>
          <a:p>
            <a:r>
              <a:rPr lang="en-US" sz="2400" dirty="0" smtClean="0"/>
              <a:t>Compared to the current market, offers the potential to reduce RUC activity, particularly in broader import-constrained areas</a:t>
            </a:r>
          </a:p>
          <a:p>
            <a:r>
              <a:rPr lang="en-US" sz="2400" dirty="0" smtClean="0"/>
              <a:t>SASM activity would be reduced due to the coordinated access to the ERCOT portfolio of resources for the provision of energy and AS in RT</a:t>
            </a:r>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317956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3. Reduced Risk and Increased Opportunity for Resources</a:t>
            </a:r>
            <a:endParaRPr lang="en-US" b="1" dirty="0">
              <a:solidFill>
                <a:schemeClr val="accent1"/>
              </a:solidFill>
            </a:endParaRPr>
          </a:p>
        </p:txBody>
      </p:sp>
      <p:sp>
        <p:nvSpPr>
          <p:cNvPr id="3" name="Content Placeholder 2"/>
          <p:cNvSpPr>
            <a:spLocks noGrp="1"/>
          </p:cNvSpPr>
          <p:nvPr>
            <p:ph idx="1"/>
          </p:nvPr>
        </p:nvSpPr>
        <p:spPr>
          <a:xfrm>
            <a:off x="225552" y="1295400"/>
            <a:ext cx="8534400" cy="4800600"/>
          </a:xfrm>
        </p:spPr>
        <p:txBody>
          <a:bodyPr/>
          <a:lstStyle/>
          <a:p>
            <a:r>
              <a:rPr lang="en-US" sz="2400" dirty="0" smtClean="0"/>
              <a:t>Access by individual resources to the ERCOT portfolio of energy and AS in real-time</a:t>
            </a:r>
          </a:p>
          <a:p>
            <a:pPr lvl="1"/>
            <a:r>
              <a:rPr lang="en-US" sz="2000" dirty="0" smtClean="0"/>
              <a:t>Less SASM activity and access to the ERCOT portfolio of energy and AS in real-time results in less financial risk compared to current SASM process</a:t>
            </a:r>
          </a:p>
          <a:p>
            <a:pPr lvl="1"/>
            <a:r>
              <a:rPr lang="en-US" sz="2000" dirty="0" smtClean="0"/>
              <a:t>Increased opportunity for individual resources to economically optimize the provision of energy and AS in the real-time market</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275556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http://purl.org/dc/terms/"/>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 ds:uri="c34af464-7aa1-4edd-9be4-83dffc1cb92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2340</TotalTime>
  <Words>1154</Words>
  <Application>Microsoft Office PowerPoint</Application>
  <PresentationFormat>On-screen Show (4:3)</PresentationFormat>
  <Paragraphs>106</Paragraphs>
  <Slides>14</Slides>
  <Notes>10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1_Custom Design</vt:lpstr>
      <vt:lpstr>Office Theme</vt:lpstr>
      <vt:lpstr>Custom Design</vt:lpstr>
      <vt:lpstr>PowerPoint Presentation</vt:lpstr>
      <vt:lpstr>RTC Procedural History</vt:lpstr>
      <vt:lpstr>RTC Procedural History</vt:lpstr>
      <vt:lpstr>Impacts of Ancillary Service Capacity (Reserves) on LMP (from PJM education materials)</vt:lpstr>
      <vt:lpstr>What is RTC and How does it Differ from the Current ORDC?</vt:lpstr>
      <vt:lpstr>Key Changes Associated with the Implementation of RTC</vt:lpstr>
      <vt:lpstr>1. Least-cost Provision of Energy and AS</vt:lpstr>
      <vt:lpstr>2. Potential Reduction in RUC and SASM Activity</vt:lpstr>
      <vt:lpstr>3. Reduced Risk and Increased Opportunity for Resources</vt:lpstr>
      <vt:lpstr>4. Fewer Manual Processes by ERCOT Operators</vt:lpstr>
      <vt:lpstr>Consideration of Locational Reserve Requirements in RTC</vt:lpstr>
      <vt:lpstr>Regulatory Changes Associated with the Implementation of RTC</vt:lpstr>
      <vt:lpstr>General Concerns Associated with the Implementation of RTC</vt:lpstr>
      <vt:lpstr>Links to Relevant Documents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Sai Moorty</cp:lastModifiedBy>
  <cp:revision>66</cp:revision>
  <cp:lastPrinted>2017-04-27T19:38:21Z</cp:lastPrinted>
  <dcterms:created xsi:type="dcterms:W3CDTF">2016-01-21T15:20:31Z</dcterms:created>
  <dcterms:modified xsi:type="dcterms:W3CDTF">2018-01-25T16:50:08Z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