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3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199/08._NPRR_853_-_ERCOT_Presentation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199/11._AMWG_Update_to_RMS_20180109.pptx" TargetMode="External"/><Relationship Id="rId7" Type="http://schemas.openxmlformats.org/officeDocument/2006/relationships/hyperlink" Target="http://ercot.com/content/wcm/key_documents_lists/139199/07._TXSETUpdateToRMS_Jan2018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199/10._TDTMS_Update_to_RMS_01_09_18.pptx" TargetMode="External"/><Relationship Id="rId5" Type="http://schemas.openxmlformats.org/officeDocument/2006/relationships/hyperlink" Target="http://ercot.com/content/wcm/key_documents_lists/139199/12._RMTTF_Update_to_RMS_1-7-18.pptx" TargetMode="External"/><Relationship Id="rId4" Type="http://schemas.openxmlformats.org/officeDocument/2006/relationships/hyperlink" Target="http://ercot.com/content/wcm/key_documents_lists/145670/AMWG_Monthly_Market_Reports_Through_Dec_2017_1.1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199/13._Digital_Certificate_Download_Process_0105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rcot.com/content/wcm/key_documents_lists/139199/13._RMS_-_ERCOT_Updates_-_Retail_Projects_Update_20180109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January 25,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RMS Update to </a:t>
            </a:r>
            <a:r>
              <a:rPr lang="en-US" sz="2800" spc="-30" dirty="0" err="1" smtClean="0"/>
              <a:t>TAC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Rebecca Zerwas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RMS Meeting 1.9.18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077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2018 Leadership Elections</a:t>
            </a:r>
          </a:p>
          <a:p>
            <a:pPr lvl="1"/>
            <a:r>
              <a:rPr lang="en-US" dirty="0" smtClean="0"/>
              <a:t>Chair, Rebecca Zerwas (</a:t>
            </a:r>
            <a:r>
              <a:rPr lang="en-US" dirty="0"/>
              <a:t>Reliant Energy Retail </a:t>
            </a:r>
            <a:r>
              <a:rPr lang="en-US" dirty="0" smtClean="0"/>
              <a:t>Services)</a:t>
            </a:r>
          </a:p>
          <a:p>
            <a:pPr lvl="1"/>
            <a:r>
              <a:rPr lang="en-US" dirty="0" smtClean="0"/>
              <a:t>Vice Chair, Jim Lee (</a:t>
            </a:r>
            <a:r>
              <a:rPr lang="en-US" dirty="0"/>
              <a:t>AEP Service </a:t>
            </a:r>
            <a:r>
              <a:rPr lang="en-US" dirty="0" smtClean="0"/>
              <a:t>Corporation)</a:t>
            </a:r>
          </a:p>
          <a:p>
            <a:pPr lvl="1"/>
            <a:endParaRPr lang="en-US" sz="1400" dirty="0"/>
          </a:p>
          <a:p>
            <a:pPr lvl="0">
              <a:buClr>
                <a:srgbClr val="FE8637"/>
              </a:buClr>
            </a:pPr>
            <a:r>
              <a:rPr lang="en-US" dirty="0" smtClean="0">
                <a:solidFill>
                  <a:prstClr val="black"/>
                </a:solidFill>
              </a:rPr>
              <a:t>Voting Items  </a:t>
            </a:r>
            <a:r>
              <a:rPr lang="en-US" sz="1600" i="1" dirty="0" smtClean="0">
                <a:solidFill>
                  <a:prstClr val="black"/>
                </a:solidFill>
              </a:rPr>
              <a:t>(no action needed)</a:t>
            </a: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</a:t>
            </a:r>
            <a:r>
              <a:rPr lang="en-US" sz="1900" spc="-20" dirty="0"/>
              <a:t>850, Market Suspension and Restart </a:t>
            </a:r>
            <a:endParaRPr lang="en-US" sz="1900" spc="-20" dirty="0" smtClean="0"/>
          </a:p>
          <a:p>
            <a:pPr lvl="2">
              <a:buClr>
                <a:srgbClr val="FE8637"/>
              </a:buClr>
            </a:pPr>
            <a:r>
              <a:rPr lang="en-US" sz="1600" spc="-20" dirty="0" smtClean="0"/>
              <a:t>No Discussion, tabled</a:t>
            </a: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851</a:t>
            </a:r>
            <a:r>
              <a:rPr lang="en-US" sz="1900" spc="-20" dirty="0"/>
              <a:t>, Procedure for Managing Disconnections for Bidirectional Electrical Connections at Transmission Level </a:t>
            </a:r>
            <a:r>
              <a:rPr lang="en-US" sz="1900" spc="-20" dirty="0" smtClean="0"/>
              <a:t>Voltages</a:t>
            </a:r>
          </a:p>
          <a:p>
            <a:pPr lvl="2">
              <a:buClr>
                <a:srgbClr val="FE8637"/>
              </a:buClr>
            </a:pPr>
            <a:r>
              <a:rPr lang="en-US" sz="1600" spc="-20" dirty="0" smtClean="0"/>
              <a:t>Awaiting comments clarifying language, tabled</a:t>
            </a: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853</a:t>
            </a:r>
            <a:r>
              <a:rPr lang="en-US" sz="1900" spc="-20" dirty="0"/>
              <a:t>, Availability of ERCOT Estimated Interval Meter </a:t>
            </a:r>
            <a:r>
              <a:rPr lang="en-US" sz="1900" spc="-20" dirty="0" smtClean="0"/>
              <a:t>Data</a:t>
            </a:r>
          </a:p>
          <a:p>
            <a:pPr lvl="2">
              <a:buClr>
                <a:srgbClr val="FE8637"/>
              </a:buClr>
            </a:pPr>
            <a:r>
              <a:rPr lang="en-US" sz="1600" spc="-30" dirty="0" smtClean="0"/>
              <a:t>RMS requested PRS table an additional month to consider ERCOT </a:t>
            </a:r>
            <a:r>
              <a:rPr lang="en-US" sz="1600" spc="-40" dirty="0" smtClean="0"/>
              <a:t>presentation </a:t>
            </a:r>
            <a:r>
              <a:rPr lang="en-US" sz="1600" spc="-40" dirty="0"/>
              <a:t>(available </a:t>
            </a:r>
            <a:r>
              <a:rPr lang="en-US" sz="1600" spc="-40" dirty="0">
                <a:hlinkClick r:id="rId3"/>
              </a:rPr>
              <a:t>here</a:t>
            </a:r>
            <a:r>
              <a:rPr lang="en-US" sz="1600" spc="-40" dirty="0"/>
              <a:t>) </a:t>
            </a:r>
            <a:r>
              <a:rPr lang="en-US" sz="1600" spc="-40" dirty="0" smtClean="0"/>
              <a:t>contemplating a web service vs. extract solution</a:t>
            </a:r>
          </a:p>
          <a:p>
            <a:pPr lvl="1">
              <a:buClr>
                <a:srgbClr val="FE8637"/>
              </a:buClr>
            </a:pPr>
            <a:endParaRPr lang="en-US" sz="1900" spc="-20" dirty="0" smtClean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Working Group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696200" cy="4873752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3"/>
              </a:rPr>
              <a:t>AMWG</a:t>
            </a:r>
            <a:endParaRPr lang="en-US" dirty="0" smtClean="0"/>
          </a:p>
          <a:p>
            <a:pPr lvl="1"/>
            <a:r>
              <a:rPr lang="en-US" sz="1500" dirty="0" smtClean="0"/>
              <a:t>Current SMT Statistics available </a:t>
            </a:r>
            <a:r>
              <a:rPr lang="en-US" sz="1500" dirty="0" smtClean="0">
                <a:hlinkClick r:id="rId4"/>
              </a:rPr>
              <a:t>here</a:t>
            </a:r>
            <a:endParaRPr lang="en-US" sz="1500" dirty="0" smtClean="0"/>
          </a:p>
          <a:p>
            <a:pPr lvl="1"/>
            <a:r>
              <a:rPr lang="en-US" sz="1500" dirty="0" smtClean="0"/>
              <a:t>Considerations for future </a:t>
            </a:r>
            <a:r>
              <a:rPr lang="en-US" sz="1500" dirty="0"/>
              <a:t>SMT pending in </a:t>
            </a:r>
            <a:r>
              <a:rPr lang="en-US" sz="1500" dirty="0" smtClean="0"/>
              <a:t>D-47472, </a:t>
            </a:r>
            <a:r>
              <a:rPr lang="en-US" sz="1500" i="1" dirty="0" smtClean="0"/>
              <a:t>Commission Staff’s Petition to Determine Requirements for Smart Meter Texas</a:t>
            </a:r>
          </a:p>
          <a:p>
            <a:pPr lvl="1"/>
            <a:endParaRPr lang="en-US" sz="1000" dirty="0" smtClean="0"/>
          </a:p>
          <a:p>
            <a:r>
              <a:rPr lang="en-US" dirty="0" err="1" smtClean="0">
                <a:hlinkClick r:id="rId5"/>
              </a:rPr>
              <a:t>RMTTF</a:t>
            </a:r>
            <a:endParaRPr lang="en-US" dirty="0" smtClean="0"/>
          </a:p>
          <a:p>
            <a:pPr lvl="1"/>
            <a:r>
              <a:rPr lang="en-US" sz="1500" dirty="0" smtClean="0"/>
              <a:t>Refreshed 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 training available</a:t>
            </a:r>
          </a:p>
          <a:p>
            <a:pPr lvl="1"/>
            <a:r>
              <a:rPr lang="en-US" sz="1500" dirty="0" smtClean="0"/>
              <a:t>2018 Retail training schedule set with in person </a:t>
            </a:r>
            <a:r>
              <a:rPr lang="en-US" sz="1500" dirty="0" smtClean="0"/>
              <a:t>Dallas </a:t>
            </a:r>
            <a:r>
              <a:rPr lang="en-US" sz="1500" dirty="0" smtClean="0"/>
              <a:t>and Houston dates</a:t>
            </a:r>
          </a:p>
          <a:p>
            <a:endParaRPr lang="en-US" sz="1000" dirty="0"/>
          </a:p>
          <a:p>
            <a:r>
              <a:rPr lang="en-US" dirty="0" err="1" smtClean="0">
                <a:hlinkClick r:id="rId6"/>
              </a:rPr>
              <a:t>TDTMS</a:t>
            </a:r>
            <a:endParaRPr lang="en-US" dirty="0" smtClean="0"/>
          </a:p>
          <a:p>
            <a:pPr lvl="1"/>
            <a:r>
              <a:rPr lang="en-US" sz="1500" dirty="0" err="1" smtClean="0"/>
              <a:t>NPRR</a:t>
            </a:r>
            <a:r>
              <a:rPr lang="en-US" sz="1500" dirty="0" smtClean="0"/>
              <a:t> 778/</a:t>
            </a:r>
            <a:r>
              <a:rPr lang="en-US" sz="1500" dirty="0" err="1" smtClean="0"/>
              <a:t>RMGRR139</a:t>
            </a:r>
            <a:r>
              <a:rPr lang="en-US" sz="1500" dirty="0" smtClean="0"/>
              <a:t>  go-live </a:t>
            </a:r>
            <a:r>
              <a:rPr lang="en-US" sz="1500" dirty="0"/>
              <a:t>update (Modifications to Date Change and Cancellation Evaluation </a:t>
            </a:r>
            <a:r>
              <a:rPr lang="en-US" sz="1500" dirty="0" smtClean="0"/>
              <a:t>Window)</a:t>
            </a:r>
          </a:p>
          <a:p>
            <a:endParaRPr lang="en-US" sz="1000" dirty="0"/>
          </a:p>
          <a:p>
            <a:r>
              <a:rPr lang="en-US" dirty="0" smtClean="0">
                <a:hlinkClick r:id="rId7"/>
              </a:rPr>
              <a:t>TX SET</a:t>
            </a:r>
            <a:endParaRPr lang="en-US" dirty="0" smtClean="0"/>
          </a:p>
          <a:p>
            <a:pPr lvl="1"/>
            <a:r>
              <a:rPr lang="en-US" sz="1500" dirty="0" smtClean="0"/>
              <a:t>Continuing to work through </a:t>
            </a:r>
            <a:r>
              <a:rPr lang="en-US" sz="1500" dirty="0" smtClean="0"/>
              <a:t>Hurricane Harvey lessons learned</a:t>
            </a:r>
          </a:p>
          <a:p>
            <a:pPr lvl="1"/>
            <a:r>
              <a:rPr lang="en-US" sz="1500" dirty="0" smtClean="0"/>
              <a:t>Discussion of Safety-Net processes, drafting RMGRR</a:t>
            </a:r>
          </a:p>
          <a:p>
            <a:pPr lvl="1"/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sz="1500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41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RMS 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6962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Digital Certificate Download Process Updates </a:t>
            </a:r>
          </a:p>
          <a:p>
            <a:pPr lvl="1"/>
            <a:r>
              <a:rPr lang="en-US" sz="1400" dirty="0" smtClean="0"/>
              <a:t>Presentation available </a:t>
            </a:r>
            <a:r>
              <a:rPr lang="en-US" sz="1400" dirty="0" smtClean="0">
                <a:hlinkClick r:id="rId3"/>
              </a:rPr>
              <a:t>here</a:t>
            </a:r>
            <a:endParaRPr lang="en-US" sz="1400" dirty="0" smtClean="0"/>
          </a:p>
          <a:p>
            <a:pPr lvl="1"/>
            <a:r>
              <a:rPr lang="en-US" sz="1400" dirty="0" smtClean="0"/>
              <a:t>Changes resulting from market participant initiated process review for Market Participant Identity Management (</a:t>
            </a:r>
            <a:r>
              <a:rPr lang="en-US" sz="1400" dirty="0" err="1" smtClean="0"/>
              <a:t>MPIM</a:t>
            </a:r>
            <a:r>
              <a:rPr lang="en-US" sz="1400" dirty="0" smtClean="0"/>
              <a:t>) system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400" dirty="0" smtClean="0"/>
              <a:t>Key Changes:</a:t>
            </a:r>
          </a:p>
          <a:p>
            <a:pPr lvl="2"/>
            <a:r>
              <a:rPr lang="en-US" sz="1400" dirty="0" smtClean="0"/>
              <a:t>Shift away from Active-X to file download process</a:t>
            </a:r>
          </a:p>
          <a:p>
            <a:pPr lvl="2"/>
            <a:r>
              <a:rPr lang="en-US" sz="1400" dirty="0" smtClean="0"/>
              <a:t>Users will be </a:t>
            </a:r>
            <a:r>
              <a:rPr lang="en-US" sz="1400" dirty="0" smtClean="0"/>
              <a:t>required </a:t>
            </a:r>
            <a:r>
              <a:rPr lang="en-US" sz="1400" dirty="0" smtClean="0"/>
              <a:t>to secure file and set a password during the download process</a:t>
            </a:r>
          </a:p>
          <a:p>
            <a:pPr lvl="2"/>
            <a:r>
              <a:rPr lang="en-US" sz="1400" dirty="0" smtClean="0"/>
              <a:t>Process changes will apply to new </a:t>
            </a:r>
            <a:r>
              <a:rPr lang="en-US" sz="1400" dirty="0" err="1" smtClean="0"/>
              <a:t>DCs</a:t>
            </a:r>
            <a:r>
              <a:rPr lang="en-US" sz="1400" dirty="0" smtClean="0"/>
              <a:t> as well as renewals</a:t>
            </a:r>
          </a:p>
          <a:p>
            <a:pPr lvl="2"/>
            <a:endParaRPr lang="en-US" sz="1000" dirty="0" smtClean="0"/>
          </a:p>
          <a:p>
            <a:pPr lvl="1">
              <a:buClr>
                <a:srgbClr val="FE8637"/>
              </a:buClr>
            </a:pPr>
            <a:r>
              <a:rPr lang="en-US" sz="1400" dirty="0" smtClean="0"/>
              <a:t>Production changes scheduled for February 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</a:p>
          <a:p>
            <a:pPr lvl="1">
              <a:buClr>
                <a:srgbClr val="FE8637"/>
              </a:buClr>
            </a:pPr>
            <a:endParaRPr lang="en-US" sz="1000" dirty="0" smtClean="0"/>
          </a:p>
          <a:p>
            <a:pPr lvl="0">
              <a:buClr>
                <a:srgbClr val="FE8637"/>
              </a:buClr>
            </a:pPr>
            <a:r>
              <a:rPr lang="en-US" sz="2200" dirty="0" err="1">
                <a:solidFill>
                  <a:prstClr val="black"/>
                </a:solidFill>
              </a:rPr>
              <a:t>PR173</a:t>
            </a:r>
            <a:r>
              <a:rPr lang="en-US" sz="2200" dirty="0">
                <a:solidFill>
                  <a:prstClr val="black"/>
                </a:solidFill>
              </a:rPr>
              <a:t>-02 ERCOT Flight Certification </a:t>
            </a:r>
            <a:r>
              <a:rPr lang="en-US" sz="2200" dirty="0" smtClean="0">
                <a:solidFill>
                  <a:prstClr val="black"/>
                </a:solidFill>
              </a:rPr>
              <a:t>Website Updates</a:t>
            </a:r>
          </a:p>
          <a:p>
            <a:pPr lvl="1"/>
            <a:r>
              <a:rPr lang="en-US" sz="1400" dirty="0" smtClean="0"/>
              <a:t>Overview of project to replace </a:t>
            </a:r>
            <a:r>
              <a:rPr lang="en-US" sz="1400" dirty="0"/>
              <a:t>the external web interface utilized for the purpose of executing Protocol mandated ERCOT certification of retail Market Participants (</a:t>
            </a:r>
            <a:r>
              <a:rPr lang="en-US" sz="1400" dirty="0" err="1"/>
              <a:t>ETOD</a:t>
            </a:r>
            <a:r>
              <a:rPr lang="en-US" sz="1400" dirty="0"/>
              <a:t>)</a:t>
            </a:r>
            <a:r>
              <a:rPr lang="en-US" sz="1400" dirty="0" smtClean="0">
                <a:solidFill>
                  <a:prstClr val="black"/>
                </a:solidFill>
              </a:rPr>
              <a:t> – </a:t>
            </a:r>
            <a:r>
              <a:rPr lang="en-US" sz="1400" dirty="0" smtClean="0"/>
              <a:t>presentation </a:t>
            </a:r>
            <a:r>
              <a:rPr lang="en-US" sz="1400" dirty="0"/>
              <a:t>available </a:t>
            </a:r>
            <a:r>
              <a:rPr lang="en-US" sz="1400" dirty="0">
                <a:hlinkClick r:id="rId4"/>
              </a:rPr>
              <a:t>here</a:t>
            </a:r>
            <a:endParaRPr lang="en-US" sz="1400" dirty="0"/>
          </a:p>
          <a:p>
            <a:pPr lvl="1">
              <a:buClr>
                <a:srgbClr val="FE8637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Sharyland/Oncor Transition Update</a:t>
            </a:r>
          </a:p>
          <a:p>
            <a:pPr lvl="1">
              <a:buClr>
                <a:srgbClr val="FE8637"/>
              </a:buClr>
            </a:pPr>
            <a:r>
              <a:rPr lang="en-US" sz="1500" dirty="0" smtClean="0">
                <a:solidFill>
                  <a:prstClr val="black"/>
                </a:solidFill>
              </a:rPr>
              <a:t>Last day of transactions were scheduled for January 9</a:t>
            </a:r>
            <a:r>
              <a:rPr lang="en-US" sz="1500" baseline="30000" dirty="0" smtClean="0">
                <a:solidFill>
                  <a:prstClr val="black"/>
                </a:solidFill>
              </a:rPr>
              <a:t>th</a:t>
            </a:r>
            <a:endParaRPr lang="en-US" sz="1500" dirty="0" smtClean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500" dirty="0" smtClean="0">
                <a:solidFill>
                  <a:prstClr val="black"/>
                </a:solidFill>
              </a:rPr>
              <a:t>ERCOT post-mortem phone call January 10</a:t>
            </a:r>
            <a:r>
              <a:rPr lang="en-US" sz="1500" baseline="30000" dirty="0" smtClean="0">
                <a:solidFill>
                  <a:prstClr val="black"/>
                </a:solidFill>
              </a:rPr>
              <a:t>th</a:t>
            </a:r>
            <a:endParaRPr lang="en-US" sz="1500" dirty="0" smtClean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500" dirty="0" smtClean="0">
                <a:solidFill>
                  <a:prstClr val="black"/>
                </a:solidFill>
              </a:rPr>
              <a:t>Market participants working through final clean-ups</a:t>
            </a:r>
            <a:endParaRPr lang="en-US" sz="1500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41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Upcoming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00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Retail Market Training (WebEx Only)</a:t>
            </a:r>
          </a:p>
          <a:p>
            <a:pPr lvl="1"/>
            <a:r>
              <a:rPr lang="en-US" dirty="0" smtClean="0"/>
              <a:t>Retail 101 – January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Inadvertent Gains – January 31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/>
              <a:t>Next </a:t>
            </a:r>
            <a:r>
              <a:rPr lang="en-US" dirty="0" smtClean="0"/>
              <a:t>RMS Meeting </a:t>
            </a:r>
            <a:r>
              <a:rPr lang="en-US" dirty="0"/>
              <a:t>– February 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r>
              <a:rPr lang="en-US" spc="-30" dirty="0" smtClean="0"/>
              <a:t>Flight 0118, Ad-Hoc Sign-Up </a:t>
            </a:r>
            <a:r>
              <a:rPr lang="en-US" spc="-30" dirty="0" smtClean="0"/>
              <a:t>Deadline – February 23</a:t>
            </a:r>
            <a:r>
              <a:rPr lang="en-US" spc="-30" baseline="30000" dirty="0" smtClean="0"/>
              <a:t>rd </a:t>
            </a:r>
            <a:r>
              <a:rPr lang="en-US" spc="-30" dirty="0" smtClean="0"/>
              <a:t> </a:t>
            </a:r>
            <a:endParaRPr lang="en-US" spc="-3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32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1726</TotalTime>
  <Words>356</Words>
  <Application>Microsoft Office PowerPoint</Application>
  <PresentationFormat>On-screen Show (4:3)</PresentationFormat>
  <Paragraphs>73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January 25, 2018  RMS Update to TAC</vt:lpstr>
      <vt:lpstr>RMS Meeting 1.9.18</vt:lpstr>
      <vt:lpstr>Working Group Updates</vt:lpstr>
      <vt:lpstr>RMS ERCOT Updates</vt:lpstr>
      <vt:lpstr>Upcoming 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63</cp:revision>
  <dcterms:created xsi:type="dcterms:W3CDTF">2018-01-08T22:15:17Z</dcterms:created>
  <dcterms:modified xsi:type="dcterms:W3CDTF">2018-01-25T03:02:12Z</dcterms:modified>
</cp:coreProperties>
</file>