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57" r:id="rId7"/>
    <p:sldId id="263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113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Unregistered%20Distribution%20Generation%20Report\2017\Q4\Support%20Files\Unregistered%20DG%20Growth%20as%20of%202017-Q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87.339565399999486</c:v>
                </c:pt>
                <c:pt idx="1">
                  <c:v>103.77877939999892</c:v>
                </c:pt>
                <c:pt idx="2">
                  <c:v>115.36805259999808</c:v>
                </c:pt>
                <c:pt idx="3">
                  <c:v>130.56943199999992</c:v>
                </c:pt>
                <c:pt idx="4">
                  <c:v>142.77625200000085</c:v>
                </c:pt>
                <c:pt idx="5">
                  <c:v>149.58505499999944</c:v>
                </c:pt>
                <c:pt idx="6">
                  <c:v>157.02840499999891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3.1400399999999982</c:v>
                </c:pt>
                <c:pt idx="1">
                  <c:v>3.2230999999999979</c:v>
                </c:pt>
                <c:pt idx="2">
                  <c:v>3.5429919999999946</c:v>
                </c:pt>
                <c:pt idx="3">
                  <c:v>3.4479619999999973</c:v>
                </c:pt>
                <c:pt idx="4">
                  <c:v>3.5205319999999993</c:v>
                </c:pt>
                <c:pt idx="5">
                  <c:v>3.5197819999999975</c:v>
                </c:pt>
                <c:pt idx="6">
                  <c:v>4.642687999999997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Renewable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0.22500000000000001</c:v>
                </c:pt>
                <c:pt idx="1">
                  <c:v>0.33700000000000002</c:v>
                </c:pt>
                <c:pt idx="2">
                  <c:v>0.33700000000000002</c:v>
                </c:pt>
                <c:pt idx="3">
                  <c:v>0.33700000000000002</c:v>
                </c:pt>
                <c:pt idx="4">
                  <c:v>0.33700000000000002</c:v>
                </c:pt>
                <c:pt idx="5">
                  <c:v>0.93700000000000006</c:v>
                </c:pt>
                <c:pt idx="6">
                  <c:v>0.93700000000000006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 Non-Renewable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4.9508599999999996</c:v>
                </c:pt>
                <c:pt idx="1">
                  <c:v>4.9508599999999996</c:v>
                </c:pt>
                <c:pt idx="2">
                  <c:v>5.2838600000000007</c:v>
                </c:pt>
                <c:pt idx="3">
                  <c:v>5.2200999999999995</c:v>
                </c:pt>
                <c:pt idx="4">
                  <c:v>5.3878640000000004</c:v>
                </c:pt>
                <c:pt idx="5">
                  <c:v>5.3878640000000013</c:v>
                </c:pt>
                <c:pt idx="6">
                  <c:v>5.3878640000000013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9631312"/>
        <c:axId val="349631704"/>
      </c:barChart>
      <c:catAx>
        <c:axId val="34963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631704"/>
        <c:crosses val="autoZero"/>
        <c:auto val="1"/>
        <c:lblAlgn val="ctr"/>
        <c:lblOffset val="100"/>
        <c:noMultiLvlLbl val="0"/>
      </c:catAx>
      <c:valAx>
        <c:axId val="349631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Megawatts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631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64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Unregistered Distributed Generation Report:</a:t>
            </a:r>
          </a:p>
          <a:p>
            <a:r>
              <a:rPr lang="en-US" b="1" dirty="0" smtClean="0"/>
              <a:t>2017.Q3 and Q4 Update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1/31/2018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2017 Q3 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009251"/>
              </p:ext>
            </p:extLst>
          </p:nvPr>
        </p:nvGraphicFramePr>
        <p:xfrm>
          <a:off x="1447800" y="1219200"/>
          <a:ext cx="6248400" cy="2369775"/>
        </p:xfrm>
        <a:graphic>
          <a:graphicData uri="http://schemas.openxmlformats.org/drawingml/2006/table">
            <a:tbl>
              <a:tblPr/>
              <a:tblGrid>
                <a:gridCol w="1103681"/>
                <a:gridCol w="1031261"/>
                <a:gridCol w="1025468"/>
                <a:gridCol w="1123959"/>
                <a:gridCol w="1121062"/>
                <a:gridCol w="842969"/>
              </a:tblGrid>
              <a:tr h="186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Zone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 Q3 Aggregate MW by Primary Fuel Type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9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LZ_AEN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14.52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14.52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LZ_CPS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9.77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0.23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9.99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LZ_HOUSTON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9.18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0.36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0.11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14.00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LZ_LCRA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2.41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0.60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3.01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LZ_NORTH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92.32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1.66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0.71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94.68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LZ_RAYBN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LZ_SOUTH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14.32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0.68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15.00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LZ_WEST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7.07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0.81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8.22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149.59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3.52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0.94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5.39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159.43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359836"/>
              </p:ext>
            </p:extLst>
          </p:nvPr>
        </p:nvGraphicFramePr>
        <p:xfrm>
          <a:off x="1447800" y="3733800"/>
          <a:ext cx="6248400" cy="2369775"/>
        </p:xfrm>
        <a:graphic>
          <a:graphicData uri="http://schemas.openxmlformats.org/drawingml/2006/table">
            <a:tbl>
              <a:tblPr/>
              <a:tblGrid>
                <a:gridCol w="1103681"/>
                <a:gridCol w="1031261"/>
                <a:gridCol w="1025468"/>
                <a:gridCol w="1123959"/>
                <a:gridCol w="1121062"/>
                <a:gridCol w="842969"/>
              </a:tblGrid>
              <a:tr h="186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Zone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Q3 Change 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 MW by Primary Fuel Type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9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LZ_AEN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+0.14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+0.14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LZ_CPS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+0.97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+0.97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LZ_HOUSTON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+0.34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+0.34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LZ_LCRA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+0.60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+0.70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LZ_NORTH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+4.02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+4.02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LZ_RAYBN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LZ_SOUTH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+0.79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+0.79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LZ_WEST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+0.45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+0.45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+6.81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+0.60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+7.41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2017 Q4 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966477"/>
              </p:ext>
            </p:extLst>
          </p:nvPr>
        </p:nvGraphicFramePr>
        <p:xfrm>
          <a:off x="1447800" y="1219200"/>
          <a:ext cx="6248400" cy="2369775"/>
        </p:xfrm>
        <a:graphic>
          <a:graphicData uri="http://schemas.openxmlformats.org/drawingml/2006/table">
            <a:tbl>
              <a:tblPr/>
              <a:tblGrid>
                <a:gridCol w="1103681"/>
                <a:gridCol w="1031261"/>
                <a:gridCol w="1025468"/>
                <a:gridCol w="1123959"/>
                <a:gridCol w="1121062"/>
                <a:gridCol w="842969"/>
              </a:tblGrid>
              <a:tr h="186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Zone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Q4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 MW by Primary Fuel Type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9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LZ_AEN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LZ_CPS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LZ_HOUSTON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LZ_LCRA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LZ_NORTH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LZ_RAYBN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LZ_SOUTH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LZ_WEST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49991"/>
              </p:ext>
            </p:extLst>
          </p:nvPr>
        </p:nvGraphicFramePr>
        <p:xfrm>
          <a:off x="1447800" y="3733800"/>
          <a:ext cx="6248400" cy="2369775"/>
        </p:xfrm>
        <a:graphic>
          <a:graphicData uri="http://schemas.openxmlformats.org/drawingml/2006/table">
            <a:tbl>
              <a:tblPr/>
              <a:tblGrid>
                <a:gridCol w="1103681"/>
                <a:gridCol w="1031261"/>
                <a:gridCol w="1025468"/>
                <a:gridCol w="1123959"/>
                <a:gridCol w="1121062"/>
                <a:gridCol w="842969"/>
              </a:tblGrid>
              <a:tr h="186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Zone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Q4 Change 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 MW by Primary Fuel Type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9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LZ_AEN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LZ_CPS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LZ_HOUSTON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LZ_LCRA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LZ_NORTH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+2.26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+3.19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LZ_RAYBN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+0.85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+0.85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LZ_SOUTH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LZ_WEST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+7.44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+8.57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7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Unregistered DG Growth: 2016-Q2* to 2017-Q4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6019800"/>
            <a:ext cx="7391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* 2016-Q2 was the first report published after implementation of report changes per NPRR794/COPMGR044</a:t>
            </a:r>
            <a:endParaRPr lang="en-US" sz="1100" b="1" dirty="0"/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638504"/>
              </p:ext>
            </p:extLst>
          </p:nvPr>
        </p:nvGraphicFramePr>
        <p:xfrm>
          <a:off x="936812" y="762000"/>
          <a:ext cx="7317934" cy="5310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Unregistered DG Spotlight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833041"/>
            <a:ext cx="3810000" cy="3367337"/>
          </a:xfrm>
        </p:spPr>
        <p:txBody>
          <a:bodyPr/>
          <a:lstStyle/>
          <a:p>
            <a:r>
              <a:rPr lang="en-US" dirty="0" smtClean="0"/>
              <a:t>During Q3, San </a:t>
            </a:r>
            <a:r>
              <a:rPr lang="en-US" dirty="0" smtClean="0"/>
              <a:t>Saba Pecan added four 150-kW biomass units that burn pecan shells to produce synthetic gas fuel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5125" y="1833042"/>
            <a:ext cx="5375535" cy="336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37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c34af464-7aa1-4edd-9be4-83dffc1cb926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</TotalTime>
  <Words>402</Words>
  <Application>Microsoft Office PowerPoint</Application>
  <PresentationFormat>On-screen Show (4:3)</PresentationFormat>
  <Paragraphs>267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2017 Q3 Unregistered Distributed Generation Report</vt:lpstr>
      <vt:lpstr>2017 Q4 Unregistered Distributed Generation Report</vt:lpstr>
      <vt:lpstr>Unregistered DG Growth: 2016-Q2* to 2017-Q4</vt:lpstr>
      <vt:lpstr>Unregistered DG Spotlight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38</cp:revision>
  <cp:lastPrinted>2016-01-21T20:53:15Z</cp:lastPrinted>
  <dcterms:created xsi:type="dcterms:W3CDTF">2016-01-21T15:20:31Z</dcterms:created>
  <dcterms:modified xsi:type="dcterms:W3CDTF">2018-01-25T21:23:08Z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