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6"/>
  </p:notesMasterIdLst>
  <p:handoutMasterIdLst>
    <p:handoutMasterId r:id="rId27"/>
  </p:handoutMasterIdLst>
  <p:sldIdLst>
    <p:sldId id="260" r:id="rId6"/>
    <p:sldId id="267" r:id="rId7"/>
    <p:sldId id="268" r:id="rId8"/>
    <p:sldId id="269" r:id="rId9"/>
    <p:sldId id="283" r:id="rId10"/>
    <p:sldId id="289" r:id="rId11"/>
    <p:sldId id="290" r:id="rId12"/>
    <p:sldId id="284" r:id="rId13"/>
    <p:sldId id="292" r:id="rId14"/>
    <p:sldId id="288" r:id="rId15"/>
    <p:sldId id="286" r:id="rId16"/>
    <p:sldId id="293" r:id="rId17"/>
    <p:sldId id="294" r:id="rId18"/>
    <p:sldId id="295" r:id="rId19"/>
    <p:sldId id="296" r:id="rId20"/>
    <p:sldId id="285" r:id="rId21"/>
    <p:sldId id="275" r:id="rId22"/>
    <p:sldId id="287" r:id="rId23"/>
    <p:sldId id="273" r:id="rId24"/>
    <p:sldId id="291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832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25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Credit Management 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NPRRs 683, 743, 760 &amp; 800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Credit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January 17,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683 Revision to Available Credit Limit Calculation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929934"/>
              </p:ext>
            </p:extLst>
          </p:nvPr>
        </p:nvGraphicFramePr>
        <p:xfrm>
          <a:off x="406400" y="1447800"/>
          <a:ext cx="11379204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356"/>
                <a:gridCol w="1264356"/>
                <a:gridCol w="1264356"/>
                <a:gridCol w="829732"/>
                <a:gridCol w="1600200"/>
                <a:gridCol w="1363136"/>
                <a:gridCol w="1264356"/>
                <a:gridCol w="1264356"/>
                <a:gridCol w="1264356"/>
              </a:tblGrid>
              <a:tr h="787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Credit Limit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TPEA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TPES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CRR Locked ACL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CRR ACL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ADJ CRR ACL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DAM</a:t>
                      </a:r>
                      <a:r>
                        <a:rPr lang="en-US" sz="1400" baseline="0" dirty="0" smtClean="0"/>
                        <a:t> ACL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ADJ DAM ACL</a:t>
                      </a:r>
                      <a:endParaRPr lang="en-US" sz="14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Current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100,000,000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26,200,000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66,419,910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66,329,910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66,329,910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66,329,910</a:t>
                      </a:r>
                      <a:endParaRPr lang="en-US" sz="14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100,000,000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28,820,000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71,179,890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71,179,890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71,079,890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71,079,890</a:t>
                      </a:r>
                      <a:endParaRPr lang="en-US" sz="14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Current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100,000,000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51,000,000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44,099,910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44,099,910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44,009,910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44,009,910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100,000,000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56,100,000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43,899,890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43,899,890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43,799,890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43,799,890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40" y="205585"/>
            <a:ext cx="11277600" cy="533400"/>
          </a:xfrm>
        </p:spPr>
        <p:txBody>
          <a:bodyPr/>
          <a:lstStyle/>
          <a:p>
            <a:r>
              <a:rPr lang="en-US" dirty="0" smtClean="0"/>
              <a:t>NPRR 760 -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8985"/>
            <a:ext cx="11379200" cy="5303837"/>
          </a:xfrm>
        </p:spPr>
        <p:txBody>
          <a:bodyPr/>
          <a:lstStyle/>
          <a:p>
            <a:r>
              <a:rPr lang="en-US" sz="2800" dirty="0" smtClean="0"/>
              <a:t>NPRR 760 Calculation </a:t>
            </a:r>
            <a:r>
              <a:rPr lang="en-US" sz="2800" dirty="0"/>
              <a:t>of Exposure Variables For Days With No </a:t>
            </a:r>
            <a:r>
              <a:rPr lang="en-US" sz="2800" dirty="0" smtClean="0"/>
              <a:t>Activity</a:t>
            </a:r>
          </a:p>
          <a:p>
            <a:pPr lvl="1"/>
            <a:r>
              <a:rPr lang="en-US" dirty="0" smtClean="0"/>
              <a:t>NPRR 760 includes </a:t>
            </a:r>
            <a:r>
              <a:rPr lang="en-US" dirty="0"/>
              <a:t>the Operating Days with zero activity in the </a:t>
            </a:r>
            <a:r>
              <a:rPr lang="en-US" dirty="0" smtClean="0"/>
              <a:t>calculation </a:t>
            </a:r>
            <a:r>
              <a:rPr lang="en-US" dirty="0"/>
              <a:t>of </a:t>
            </a:r>
            <a:r>
              <a:rPr lang="en-US" dirty="0" smtClean="0"/>
              <a:t> </a:t>
            </a:r>
            <a:r>
              <a:rPr lang="en-US" dirty="0"/>
              <a:t>RTLE, URTA, and DALE calculations. </a:t>
            </a:r>
            <a:endParaRPr lang="en-US" dirty="0" smtClean="0"/>
          </a:p>
          <a:p>
            <a:pPr lvl="1"/>
            <a:r>
              <a:rPr lang="en-US" dirty="0" smtClean="0"/>
              <a:t>Currently, the </a:t>
            </a:r>
            <a:r>
              <a:rPr lang="en-US" dirty="0"/>
              <a:t>Real-Time Liability Extrapolated (RTLE), the Unbilled Real-Time Amount (URTA), and Day-Ahead Liability Extrapolated (DALE) variables are based on the 14 (RTLE and URTA) or seven (DALE) most recent calendar days divided by the number of Real-Time Market (RTM) Initial Statements </a:t>
            </a:r>
            <a:r>
              <a:rPr lang="en-US" dirty="0" smtClean="0"/>
              <a:t> and Day Ahead Market (DAM) Statements generated </a:t>
            </a:r>
            <a:r>
              <a:rPr lang="en-US" dirty="0"/>
              <a:t>for the Counter-Party in the same period. </a:t>
            </a:r>
            <a:endParaRPr lang="en-US" dirty="0" smtClean="0"/>
          </a:p>
          <a:p>
            <a:pPr lvl="1"/>
            <a:r>
              <a:rPr lang="en-US" dirty="0" smtClean="0"/>
              <a:t> At this time, Operating </a:t>
            </a:r>
            <a:r>
              <a:rPr lang="en-US" dirty="0"/>
              <a:t>Days with zero activity are not </a:t>
            </a:r>
            <a:r>
              <a:rPr lang="en-US" dirty="0" smtClean="0"/>
              <a:t>included </a:t>
            </a:r>
            <a:r>
              <a:rPr lang="en-US" dirty="0"/>
              <a:t>in the above calculations </a:t>
            </a:r>
            <a:r>
              <a:rPr lang="en-US" dirty="0" smtClean="0"/>
              <a:t>when </a:t>
            </a:r>
            <a:r>
              <a:rPr lang="en-US" dirty="0"/>
              <a:t>RTM Initial </a:t>
            </a:r>
            <a:r>
              <a:rPr lang="en-US" dirty="0" smtClean="0"/>
              <a:t>and DAM Statements </a:t>
            </a:r>
            <a:r>
              <a:rPr lang="en-US" dirty="0"/>
              <a:t>are not generated for those Operating Days.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42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40" y="205585"/>
            <a:ext cx="11277600" cy="533400"/>
          </a:xfrm>
        </p:spPr>
        <p:txBody>
          <a:bodyPr/>
          <a:lstStyle/>
          <a:p>
            <a:r>
              <a:rPr lang="en-US" sz="2400" dirty="0" smtClean="0"/>
              <a:t>NPRR 760 - </a:t>
            </a:r>
            <a:r>
              <a:rPr lang="en-US" sz="2400" dirty="0"/>
              <a:t>Calculation of Exposure Variables For Days With No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828800"/>
            <a:ext cx="7162800" cy="40957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6835" y="1054277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Scenario 1: DAM Activity in ALL 7 Most </a:t>
            </a:r>
            <a:r>
              <a:rPr lang="en-US" b="1" dirty="0"/>
              <a:t>R</a:t>
            </a:r>
            <a:r>
              <a:rPr lang="en-US" b="1" dirty="0" smtClean="0"/>
              <a:t>ecent ODs*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49506" y="592455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900" dirty="0" smtClean="0"/>
              <a:t>With respect to settlement calendar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502156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40" y="205585"/>
            <a:ext cx="11277600" cy="404015"/>
          </a:xfrm>
        </p:spPr>
        <p:txBody>
          <a:bodyPr/>
          <a:lstStyle/>
          <a:p>
            <a:r>
              <a:rPr lang="en-US" sz="2400" dirty="0" smtClean="0"/>
              <a:t>NPRR 760 - </a:t>
            </a:r>
            <a:r>
              <a:rPr lang="en-US" sz="2400" dirty="0"/>
              <a:t>Calculation of Exposure Variables For Days With No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327667"/>
            <a:ext cx="7238999" cy="45397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78396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Scenario 2: No DAM Activity </a:t>
            </a:r>
            <a:r>
              <a:rPr lang="en-US" b="1" dirty="0"/>
              <a:t>i</a:t>
            </a:r>
            <a:r>
              <a:rPr lang="en-US" b="1" dirty="0" smtClean="0"/>
              <a:t>n some of the most recent 7 ODs*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49506" y="592455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900" dirty="0" smtClean="0"/>
              <a:t>With respect to settlement calendar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02590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40" y="205585"/>
            <a:ext cx="11277600" cy="533400"/>
          </a:xfrm>
        </p:spPr>
        <p:txBody>
          <a:bodyPr/>
          <a:lstStyle/>
          <a:p>
            <a:r>
              <a:rPr lang="en-US" sz="2400" dirty="0" smtClean="0"/>
              <a:t>NPRR 760 - </a:t>
            </a:r>
            <a:r>
              <a:rPr lang="en-US" sz="2400" dirty="0"/>
              <a:t>Calculation of Exposure Variables For Days With No Activity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108317"/>
            <a:ext cx="6705600" cy="47485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738985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Scenario 3: RTM Activity in ALL 14 Most </a:t>
            </a:r>
            <a:r>
              <a:rPr lang="en-US" b="1" dirty="0"/>
              <a:t>R</a:t>
            </a:r>
            <a:r>
              <a:rPr lang="en-US" b="1" dirty="0" smtClean="0"/>
              <a:t>ecent ODs*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49506" y="592455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900" dirty="0" smtClean="0"/>
              <a:t>With respect to settlement calendar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83489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40" y="205585"/>
            <a:ext cx="11277600" cy="533400"/>
          </a:xfrm>
        </p:spPr>
        <p:txBody>
          <a:bodyPr/>
          <a:lstStyle/>
          <a:p>
            <a:r>
              <a:rPr lang="en-US" sz="2400" dirty="0" smtClean="0"/>
              <a:t>NPRR 760 - </a:t>
            </a:r>
            <a:r>
              <a:rPr lang="en-US" sz="2400" dirty="0"/>
              <a:t>Calculation of Exposure Variables For Days With No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153299"/>
            <a:ext cx="7391400" cy="50189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761476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Scenario 4: No RTM Activity </a:t>
            </a:r>
            <a:r>
              <a:rPr lang="en-US" b="1" dirty="0"/>
              <a:t>i</a:t>
            </a:r>
            <a:r>
              <a:rPr lang="en-US" b="1" dirty="0" smtClean="0"/>
              <a:t>n some of the most recent 14 ODs*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5987534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900" dirty="0" smtClean="0"/>
              <a:t>With respect to settlement calendar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576210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743 -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NPRR 743 Revision </a:t>
            </a:r>
            <a:r>
              <a:rPr lang="en-US" sz="2800" dirty="0"/>
              <a:t>to MCE to Have a Floor </a:t>
            </a:r>
            <a:r>
              <a:rPr lang="en-US" sz="2800" dirty="0" smtClean="0"/>
              <a:t>for </a:t>
            </a:r>
            <a:r>
              <a:rPr lang="en-US" sz="2800" dirty="0"/>
              <a:t>Load </a:t>
            </a:r>
            <a:r>
              <a:rPr lang="en-US" sz="2800" dirty="0" smtClean="0"/>
              <a:t>Exposure</a:t>
            </a:r>
          </a:p>
          <a:p>
            <a:pPr lvl="1"/>
            <a:r>
              <a:rPr lang="en-US" dirty="0" smtClean="0"/>
              <a:t>NPRR 743 revises </a:t>
            </a:r>
            <a:r>
              <a:rPr lang="en-US" dirty="0"/>
              <a:t>the Minimum Current Exposure (MCE) calculation to maintain a floor for Load </a:t>
            </a:r>
            <a:r>
              <a:rPr lang="en-US" dirty="0" smtClean="0"/>
              <a:t>exposure because NPRR639</a:t>
            </a:r>
            <a:r>
              <a:rPr lang="en-US" dirty="0"/>
              <a:t>, Correction to Minimum Current Exposure, provided a credit offset for bilateral hedges which resulted in minimal MCE collateral requirements in some instances.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6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NPRR 743 Revision to MCE to have A Floor for Load Exposure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660" y="914400"/>
            <a:ext cx="11379200" cy="5375805"/>
          </a:xfrm>
        </p:spPr>
        <p:txBody>
          <a:bodyPr/>
          <a:lstStyle/>
          <a:p>
            <a:r>
              <a:rPr lang="en-US" sz="2000" dirty="0"/>
              <a:t>NPRR743 revises the Minimum Current Exposure (MCE) calculation to </a:t>
            </a:r>
            <a:r>
              <a:rPr lang="en-US" sz="2000" dirty="0" smtClean="0"/>
              <a:t>maintain </a:t>
            </a:r>
            <a:r>
              <a:rPr lang="en-US" sz="2000" dirty="0"/>
              <a:t>a floor for Load exposure.	</a:t>
            </a:r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600" dirty="0" smtClean="0"/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dirty="0" smtClean="0"/>
              <a:t>Averaged over 14 days of Settlement Statements</a:t>
            </a:r>
          </a:p>
          <a:p>
            <a:r>
              <a:rPr lang="en-US" sz="1200" dirty="0" smtClean="0"/>
              <a:t>Generation subject to 20% Net Unit Contingent Adjustment</a:t>
            </a:r>
          </a:p>
          <a:p>
            <a:pPr lvl="1"/>
            <a:r>
              <a:rPr lang="en-US" sz="1200" dirty="0" smtClean="0"/>
              <a:t>80% credit toward load </a:t>
            </a:r>
          </a:p>
          <a:p>
            <a:pPr lvl="1"/>
            <a:r>
              <a:rPr lang="en-US" sz="1200" dirty="0" smtClean="0"/>
              <a:t>20% outage risk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14956"/>
              </p:ext>
            </p:extLst>
          </p:nvPr>
        </p:nvGraphicFramePr>
        <p:xfrm>
          <a:off x="304801" y="1676400"/>
          <a:ext cx="11785600" cy="32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399"/>
                <a:gridCol w="3513668"/>
                <a:gridCol w="3928533"/>
              </a:tblGrid>
              <a:tr h="549563"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MCE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Current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New </a:t>
                      </a:r>
                      <a:endParaRPr lang="en-US" sz="1400" dirty="0"/>
                    </a:p>
                  </a:txBody>
                  <a:tcPr/>
                </a:tc>
              </a:tr>
              <a:tr h="323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Minimum</a:t>
                      </a:r>
                      <a:r>
                        <a:rPr lang="en-US" sz="1400" baseline="0" dirty="0" smtClean="0"/>
                        <a:t> Load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day of exposure for Load</a:t>
                      </a:r>
                      <a:endParaRPr lang="en-US" sz="1400" dirty="0"/>
                    </a:p>
                  </a:txBody>
                  <a:tcPr/>
                </a:tc>
              </a:tr>
              <a:tr h="12284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Load &amp; Generation</a:t>
                      </a:r>
                      <a:r>
                        <a:rPr lang="en-US" sz="1400" baseline="0" dirty="0" smtClean="0"/>
                        <a:t> vs. Trade Position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 days</a:t>
                      </a:r>
                      <a:r>
                        <a:rPr lang="en-US" sz="1400" baseline="0" dirty="0" smtClean="0"/>
                        <a:t> of exposure for Load minus 5 days of exposure for Generation plus 5 days of  bilateral exposure  for  Load or 2 days of bilateral exposure for other entities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 days</a:t>
                      </a:r>
                      <a:r>
                        <a:rPr lang="en-US" sz="1400" baseline="0" dirty="0" smtClean="0"/>
                        <a:t> of exposure for Load minus 5 days of exposure for Generation plus 5 days of  bilateral exposure for  Load or 2 days of bilateral exposure for other entities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23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Generation Outage Risk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 days of exposure @ 80%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 days of exposure @ 80% </a:t>
                      </a:r>
                    </a:p>
                  </a:txBody>
                  <a:tcPr/>
                </a:tc>
              </a:tr>
              <a:tr h="7758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Day-Ahead</a:t>
                      </a:r>
                      <a:r>
                        <a:rPr lang="en-US" sz="1400" baseline="0" dirty="0" smtClean="0"/>
                        <a:t> to Real-Time Risk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day of Day Ahead Market (DAM) exposure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day of Day Ahead Market (DAM) exposure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293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800 -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</p:spPr>
        <p:txBody>
          <a:bodyPr/>
          <a:lstStyle/>
          <a:p>
            <a:r>
              <a:rPr lang="en-US" sz="2800" dirty="0" smtClean="0"/>
              <a:t>NPRR 800 Revisions </a:t>
            </a:r>
            <a:r>
              <a:rPr lang="en-US" sz="2800" dirty="0"/>
              <a:t>to Credit Exposure Calculations to Use Electricity Futures Market </a:t>
            </a:r>
            <a:r>
              <a:rPr lang="en-US" sz="2800" dirty="0" smtClean="0"/>
              <a:t>Prices</a:t>
            </a:r>
          </a:p>
          <a:p>
            <a:pPr lvl="1"/>
            <a:r>
              <a:rPr lang="en-US" dirty="0" smtClean="0"/>
              <a:t>NPRR 800 revises </a:t>
            </a:r>
            <a:r>
              <a:rPr lang="en-US" dirty="0"/>
              <a:t>the Real-Time Liability Extrapolated (RTLE) and Day-Ahead Liability Extrapolated (DALE) factors used in the Counter-Party Estimated Aggregate Liability (EAL) and Minimum Current Exposure (MCE) calculations to use electricity futures mark-to-market prices for estimating forward risk. </a:t>
            </a:r>
          </a:p>
          <a:p>
            <a:pPr lvl="1"/>
            <a:r>
              <a:rPr lang="en-US" dirty="0" smtClean="0"/>
              <a:t>The Real-Time Forward Adjustment Factor (RFAF) and Day-Ahead Forward Adjustment Factor (DFAF) for </a:t>
            </a:r>
            <a:r>
              <a:rPr lang="en-US" dirty="0"/>
              <a:t>Real-Time Market (RTM) exposure and Day-Ahead Market (DAM) exposure are calculated using a ratio of futures average price to historic average price of a reference hub.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NPRR800, Revisions to Credit Exposure Calculations to Use Electricity Futures Market </a:t>
            </a:r>
            <a:r>
              <a:rPr lang="en-US" sz="2000" dirty="0" smtClean="0"/>
              <a:t>Prices</a:t>
            </a:r>
            <a:r>
              <a:rPr lang="en-US" sz="20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0"/>
            <a:ext cx="11379200" cy="4976022"/>
          </a:xfrm>
        </p:spPr>
        <p:txBody>
          <a:bodyPr/>
          <a:lstStyle/>
          <a:p>
            <a:r>
              <a:rPr lang="en-US" sz="2000" dirty="0"/>
              <a:t>NPRR800 revises the Real-Time Liability Extrapolated (RTLE) and Day-Ahead Liability Extrapolated (DALE) factors used in the Counter-Party Estimated Aggregate Liability (EAL) and Minimum Current Exposure (MCE) calculations to use electricity futures mark-to-market prices for estimating forward risk.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873237"/>
              </p:ext>
            </p:extLst>
          </p:nvPr>
        </p:nvGraphicFramePr>
        <p:xfrm>
          <a:off x="304800" y="2438400"/>
          <a:ext cx="11785600" cy="32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399"/>
                <a:gridCol w="3513668"/>
                <a:gridCol w="3928533"/>
              </a:tblGrid>
              <a:tr h="549563"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MCE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Current: SAF*</a:t>
                      </a:r>
                      <a:r>
                        <a:rPr lang="en-US" sz="1400" baseline="0" dirty="0" smtClean="0"/>
                        <a:t> Higher Of {……}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New: RFAF*MAF* Higher Of {……}</a:t>
                      </a:r>
                      <a:endParaRPr lang="en-US" sz="1400" dirty="0"/>
                    </a:p>
                  </a:txBody>
                  <a:tcPr/>
                </a:tc>
              </a:tr>
              <a:tr h="323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Minimum</a:t>
                      </a:r>
                      <a:r>
                        <a:rPr lang="en-US" sz="1400" baseline="0" dirty="0" smtClean="0"/>
                        <a:t> Load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day of exposure for Load</a:t>
                      </a:r>
                      <a:endParaRPr lang="en-US" sz="1400" dirty="0"/>
                    </a:p>
                  </a:txBody>
                  <a:tcPr/>
                </a:tc>
              </a:tr>
              <a:tr h="12284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Load &amp; Generation</a:t>
                      </a:r>
                      <a:r>
                        <a:rPr lang="en-US" sz="1400" baseline="0" dirty="0" smtClean="0"/>
                        <a:t> vs. Trade Position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 days</a:t>
                      </a:r>
                      <a:r>
                        <a:rPr lang="en-US" sz="1400" baseline="0" dirty="0" smtClean="0"/>
                        <a:t> of exposure for Load minus 5 days of exposure for Generation plus 5 days of  bilateral exposure for  Load or 2 days of bilateral exposure for other entities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 days</a:t>
                      </a:r>
                      <a:r>
                        <a:rPr lang="en-US" sz="1400" baseline="0" dirty="0" smtClean="0"/>
                        <a:t> of exposure for Load minus 5 days of exposure for Generation plus 5 days of  bilateral exposure for  Load or 2 days of bilateral exposure for other entities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23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Generation Outage Risk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 days of exposure @ 80%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 days of exposure @ 80% </a:t>
                      </a:r>
                    </a:p>
                  </a:txBody>
                  <a:tcPr/>
                </a:tc>
              </a:tr>
              <a:tr h="7758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Day-Ahead</a:t>
                      </a:r>
                      <a:r>
                        <a:rPr lang="en-US" sz="1400" baseline="0" dirty="0" smtClean="0"/>
                        <a:t> to Real-Time Risk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day of Day Ahead Market (DAM) exposure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day of Day Ahead Market (DAM) exposure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10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Protocol Disclaimer 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Legal Disclaimers and Admonitions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presentation provides a general overview of the Texas Nodal Market and is not intended to be a substitute for the ERCOT Protocols, as amended from time to time. If any conflict exists between this presentation and the ERCOT Protocols, the ERCOT Protocols shall control in all respects.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more information, please visit:</a:t>
            </a:r>
          </a:p>
          <a:p>
            <a:pPr marL="0" indent="0">
              <a:buNone/>
            </a:pPr>
            <a:r>
              <a:rPr lang="en-US" u="sng" dirty="0"/>
              <a:t>http://www.ercot.com/mktrules/nprotocols/ 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289718"/>
          </a:xfrm>
        </p:spPr>
        <p:txBody>
          <a:bodyPr/>
          <a:lstStyle/>
          <a:p>
            <a:r>
              <a:rPr lang="en-US" sz="2000" dirty="0" smtClean="0"/>
              <a:t>Credit Reports Changes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685801"/>
            <a:ext cx="11379200" cy="5357022"/>
          </a:xfrm>
        </p:spPr>
        <p:txBody>
          <a:bodyPr/>
          <a:lstStyle/>
          <a:p>
            <a:r>
              <a:rPr lang="en-US" sz="1400" u="sng" dirty="0"/>
              <a:t>Estimated Aggregate Liability (EAL) Summary Report </a:t>
            </a:r>
            <a:r>
              <a:rPr lang="en-US" sz="1400" dirty="0"/>
              <a:t>(EMIL ID NP16-665-SG, Report Id 13003):</a:t>
            </a:r>
          </a:p>
          <a:p>
            <a:pPr lvl="0"/>
            <a:r>
              <a:rPr lang="en-US" sz="1400" dirty="0"/>
              <a:t>Added RFAF*, DFAF* columns in the EALQ(EAL for QSEs) Summary section</a:t>
            </a:r>
          </a:p>
          <a:p>
            <a:pPr lvl="0"/>
            <a:r>
              <a:rPr lang="en-US" sz="1400" dirty="0"/>
              <a:t>Added RFAF*, DFAF* columns in the EALA(EAL for CRRAHs) Summary section</a:t>
            </a:r>
          </a:p>
          <a:p>
            <a:pPr lvl="0"/>
            <a:r>
              <a:rPr lang="en-US" sz="1400" dirty="0"/>
              <a:t>Added Forward Adjustment Factors Summary Report</a:t>
            </a:r>
          </a:p>
          <a:p>
            <a:endParaRPr lang="en-US" sz="1400" dirty="0"/>
          </a:p>
          <a:p>
            <a:r>
              <a:rPr lang="en-US" sz="1400" u="sng" dirty="0"/>
              <a:t>Estimated Aggregate Liability (EAL) Detail Report </a:t>
            </a:r>
            <a:r>
              <a:rPr lang="en-US" sz="1400" dirty="0"/>
              <a:t>(EMIL ID NP16-669-SG, Report Id 11179)</a:t>
            </a:r>
            <a:r>
              <a:rPr lang="en-US" sz="1400" u="sng" dirty="0"/>
              <a:t>:</a:t>
            </a:r>
            <a:endParaRPr lang="en-US" sz="1400" dirty="0"/>
          </a:p>
          <a:p>
            <a:pPr lvl="0"/>
            <a:r>
              <a:rPr lang="en-US" sz="1400" dirty="0"/>
              <a:t>Added RFAF, DFAF columns, updated column name from Max(IEL, MAXRTLE, RTLF)+DALE to Max(IEL, RFAF*MAXRTLE, RTLF)+DFAF*DALE in the EAL for QSEs section</a:t>
            </a:r>
          </a:p>
          <a:p>
            <a:pPr lvl="0"/>
            <a:r>
              <a:rPr lang="en-US" sz="1400" dirty="0"/>
              <a:t>Added RFAF, DFAF columns in the EAL for QSEs section</a:t>
            </a:r>
          </a:p>
          <a:p>
            <a:endParaRPr lang="en-US" sz="1400" dirty="0"/>
          </a:p>
          <a:p>
            <a:r>
              <a:rPr lang="en-US" sz="1400" u="sng" dirty="0"/>
              <a:t>Minimum Current Exposure (MCE) Summary Report </a:t>
            </a:r>
            <a:r>
              <a:rPr lang="en-US" sz="1400" dirty="0"/>
              <a:t>(EMIL ID NP16-678-SG, Report Id 13092)</a:t>
            </a:r>
            <a:r>
              <a:rPr lang="en-US" sz="1400" u="sng" dirty="0"/>
              <a:t>:</a:t>
            </a:r>
            <a:endParaRPr lang="en-US" sz="1400" dirty="0"/>
          </a:p>
          <a:p>
            <a:pPr lvl="0"/>
            <a:r>
              <a:rPr lang="en-US" sz="1400" dirty="0"/>
              <a:t>Added RFAF, MAF to MCE Operating Day Summary section column header</a:t>
            </a:r>
          </a:p>
          <a:p>
            <a:pPr lvl="0"/>
            <a:r>
              <a:rPr lang="en-US" sz="1400" dirty="0"/>
              <a:t>Added Exposure of Load($) column to MCE Operating Day Summary section</a:t>
            </a:r>
          </a:p>
          <a:p>
            <a:pPr lvl="0"/>
            <a:r>
              <a:rPr lang="en-US" sz="1400" dirty="0"/>
              <a:t>Added RFAF, MAF to MCE Summary section column header</a:t>
            </a:r>
          </a:p>
          <a:p>
            <a:pPr lvl="0"/>
            <a:r>
              <a:rPr lang="en-US" sz="1400" dirty="0"/>
              <a:t>Added Exposure of Load($) column to MCE Summary section</a:t>
            </a:r>
          </a:p>
          <a:p>
            <a:endParaRPr lang="en-US" sz="1400" dirty="0"/>
          </a:p>
          <a:p>
            <a:r>
              <a:rPr lang="en-US" sz="1400" dirty="0"/>
              <a:t>MIS link name "Future Credit Exposure for CRR PTP Obligations Portfolio Summary Report" will change to "Future Credit Exposure for CRR PTP Obligations (FCEOBL) Summary Report" (EMIL ID NP16-681-SG, Report ID 13106)</a:t>
            </a:r>
          </a:p>
          <a:p>
            <a:r>
              <a:rPr lang="en-US" sz="1400" dirty="0"/>
              <a:t>MIS link name "Future Credit Exposure for CRR PTP Options Portfolio Summary Report" will change to "Future Credit Exposure for CRR PTP Options (FCEOPT) Summary Report" (EMIL ID NP16-682-SG, Report ID 13107).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629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Course Audience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This training is </a:t>
            </a:r>
            <a:r>
              <a:rPr lang="en-US" dirty="0"/>
              <a:t>intended for personnel responsible for meeting ERCOT creditworthiness requirements at their </a:t>
            </a:r>
            <a:r>
              <a:rPr lang="en-US" dirty="0" smtClean="0"/>
              <a:t>companies and who have completed the Credit Management Workshop.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Includes </a:t>
            </a:r>
            <a:r>
              <a:rPr lang="en-US" dirty="0"/>
              <a:t>companies registered as Qualified Scheduling Entities and CRR Account </a:t>
            </a:r>
            <a:r>
              <a:rPr lang="en-US" dirty="0" smtClean="0"/>
              <a:t>Holders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99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Workshop Objectives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Gain </a:t>
            </a:r>
            <a:r>
              <a:rPr lang="en-US" sz="2800" dirty="0"/>
              <a:t>an understanding of…. </a:t>
            </a:r>
          </a:p>
          <a:p>
            <a:pPr lvl="0"/>
            <a:r>
              <a:rPr lang="en-US" sz="2400" i="1" dirty="0"/>
              <a:t>Credit </a:t>
            </a:r>
            <a:r>
              <a:rPr lang="en-US" sz="2400" i="1" dirty="0" smtClean="0"/>
              <a:t>calculation </a:t>
            </a:r>
            <a:r>
              <a:rPr lang="en-US" sz="2400" i="1" u="sng" dirty="0" smtClean="0"/>
              <a:t>changes</a:t>
            </a:r>
            <a:r>
              <a:rPr lang="en-US" sz="2400" i="1" dirty="0" smtClean="0"/>
              <a:t> </a:t>
            </a:r>
            <a:r>
              <a:rPr lang="en-US" sz="2400" dirty="0"/>
              <a:t>related to implementation of </a:t>
            </a:r>
            <a:r>
              <a:rPr lang="en-US" sz="2400" dirty="0" smtClean="0"/>
              <a:t>Nodal Protocol </a:t>
            </a:r>
            <a:r>
              <a:rPr lang="en-US" sz="2400" dirty="0"/>
              <a:t>Revision </a:t>
            </a:r>
            <a:r>
              <a:rPr lang="en-US" sz="2400" dirty="0" smtClean="0"/>
              <a:t>Requests (NPRRs): </a:t>
            </a:r>
            <a:endParaRPr lang="en-US" sz="2400" dirty="0"/>
          </a:p>
          <a:p>
            <a:pPr lvl="1"/>
            <a:r>
              <a:rPr lang="en-US" sz="2000" dirty="0"/>
              <a:t>NPRR 683, Revision to Available Credit Limit Calculation </a:t>
            </a:r>
          </a:p>
          <a:p>
            <a:pPr lvl="1"/>
            <a:r>
              <a:rPr lang="en-US" sz="2000" dirty="0"/>
              <a:t>NPRR743, Revision to MCE to Have a Floor for Load Exposure </a:t>
            </a:r>
          </a:p>
          <a:p>
            <a:pPr lvl="1"/>
            <a:r>
              <a:rPr lang="en-US" sz="2000" dirty="0"/>
              <a:t>NPRR760, Calculation of Exposure Variables For Days With No Activity, and</a:t>
            </a:r>
          </a:p>
          <a:p>
            <a:pPr lvl="1"/>
            <a:r>
              <a:rPr lang="en-US" sz="2000" dirty="0"/>
              <a:t>NPRR800, Revisions to Credit Exposure Calculations to Use Electricity Futures </a:t>
            </a:r>
            <a:r>
              <a:rPr lang="en-US" sz="2000" dirty="0" smtClean="0"/>
              <a:t>Market           </a:t>
            </a:r>
          </a:p>
          <a:p>
            <a:pPr marL="457200" lvl="1" indent="0">
              <a:buNone/>
            </a:pPr>
            <a:r>
              <a:rPr lang="en-US" sz="2000" dirty="0" smtClean="0"/>
              <a:t>                       Prices</a:t>
            </a:r>
            <a:endParaRPr lang="en-US" sz="2000" dirty="0"/>
          </a:p>
          <a:p>
            <a:pPr marL="0" lvl="0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High Level Credit Calculations</a:t>
            </a:r>
          </a:p>
          <a:p>
            <a:pPr marL="0" lvl="0" indent="0">
              <a:buNone/>
            </a:pPr>
            <a:endParaRPr lang="en-US" sz="2400" dirty="0"/>
          </a:p>
          <a:p>
            <a:pPr lvl="0"/>
            <a:r>
              <a:rPr lang="en-US" sz="2400" dirty="0"/>
              <a:t>Credit Report </a:t>
            </a:r>
            <a:r>
              <a:rPr lang="en-US" sz="2400" dirty="0" smtClean="0"/>
              <a:t>Changes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03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638799"/>
          </a:xfrm>
        </p:spPr>
        <p:txBody>
          <a:bodyPr/>
          <a:lstStyle/>
          <a:p>
            <a:r>
              <a:rPr lang="en-US" sz="2000" dirty="0" smtClean="0"/>
              <a:t>Introduction</a:t>
            </a:r>
          </a:p>
          <a:p>
            <a:r>
              <a:rPr lang="en-US" sz="2000" dirty="0" smtClean="0"/>
              <a:t>Credit </a:t>
            </a:r>
            <a:r>
              <a:rPr lang="en-US" sz="2000" dirty="0"/>
              <a:t>c</a:t>
            </a:r>
            <a:r>
              <a:rPr lang="en-US" sz="2000" dirty="0" smtClean="0"/>
              <a:t>alculation changes related to:</a:t>
            </a:r>
          </a:p>
          <a:p>
            <a:pPr lvl="1"/>
            <a:r>
              <a:rPr lang="en-US" sz="1800" dirty="0" smtClean="0"/>
              <a:t>Available Credit Limit (ACL)</a:t>
            </a:r>
            <a:endParaRPr lang="en-US" sz="1600" dirty="0" smtClean="0"/>
          </a:p>
          <a:p>
            <a:pPr lvl="1"/>
            <a:r>
              <a:rPr lang="en-US" sz="1800" dirty="0"/>
              <a:t>Estimated Aggregate </a:t>
            </a:r>
            <a:r>
              <a:rPr lang="en-US" sz="1800" dirty="0" smtClean="0"/>
              <a:t>Liability (EAL) </a:t>
            </a:r>
          </a:p>
          <a:p>
            <a:pPr lvl="2"/>
            <a:r>
              <a:rPr lang="en-US" sz="1600" dirty="0" smtClean="0"/>
              <a:t>RFAF – Real-Time Forward Adjustment Factor</a:t>
            </a:r>
          </a:p>
          <a:p>
            <a:pPr lvl="2"/>
            <a:r>
              <a:rPr lang="en-US" sz="1600" dirty="0" smtClean="0"/>
              <a:t>DFAF – Day-Ahead Forward Adjustment Factor</a:t>
            </a:r>
          </a:p>
          <a:p>
            <a:pPr lvl="1"/>
            <a:r>
              <a:rPr lang="en-US" sz="1800" dirty="0" smtClean="0"/>
              <a:t>Minimum Current Exposure (MCE)</a:t>
            </a:r>
          </a:p>
          <a:p>
            <a:pPr lvl="2"/>
            <a:r>
              <a:rPr lang="en-US" sz="1600" dirty="0" smtClean="0"/>
              <a:t>1 Day Load Exposure</a:t>
            </a:r>
          </a:p>
          <a:p>
            <a:pPr lvl="2"/>
            <a:r>
              <a:rPr lang="en-US" sz="1600" dirty="0" smtClean="0"/>
              <a:t>RFAF – Real-Time Forward Adjustment Factor</a:t>
            </a:r>
          </a:p>
          <a:p>
            <a:pPr lvl="2"/>
            <a:r>
              <a:rPr lang="en-US" sz="1600" dirty="0" smtClean="0"/>
              <a:t>MAF  - Market adjustment Factor</a:t>
            </a:r>
          </a:p>
          <a:p>
            <a:r>
              <a:rPr lang="en-US" sz="2000" dirty="0" smtClean="0"/>
              <a:t>NPRR Overview</a:t>
            </a:r>
          </a:p>
          <a:p>
            <a:pPr lvl="1"/>
            <a:r>
              <a:rPr lang="en-US" sz="1800" dirty="0" smtClean="0"/>
              <a:t>683, 743, 760 and 800</a:t>
            </a:r>
          </a:p>
          <a:p>
            <a:r>
              <a:rPr lang="en-US" sz="2000" dirty="0" smtClean="0"/>
              <a:t>Credit Report Changes</a:t>
            </a:r>
          </a:p>
          <a:p>
            <a:pPr lvl="1"/>
            <a:r>
              <a:rPr lang="en-US" sz="1800" dirty="0" smtClean="0"/>
              <a:t>Estimated Aggregate Liability (EAL) Summary Report</a:t>
            </a:r>
          </a:p>
          <a:p>
            <a:pPr lvl="1"/>
            <a:r>
              <a:rPr lang="en-US" sz="1800" dirty="0" smtClean="0"/>
              <a:t>Estimated Aggregate Liability (EAL) Detail Report</a:t>
            </a:r>
          </a:p>
          <a:p>
            <a:pPr lvl="1"/>
            <a:r>
              <a:rPr lang="en-US" sz="1800" dirty="0" smtClean="0"/>
              <a:t>Minimum Current Exposure (MCE) Summary Report</a:t>
            </a:r>
          </a:p>
          <a:p>
            <a:r>
              <a:rPr lang="en-US" sz="2000" dirty="0" smtClean="0"/>
              <a:t>Q &amp; A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5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Credit Calculations -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024731" y="6527181"/>
            <a:ext cx="1510751" cy="284922"/>
          </a:xfrm>
        </p:spPr>
        <p:txBody>
          <a:bodyPr/>
          <a:lstStyle/>
          <a:p>
            <a:pPr algn="r">
              <a:defRPr/>
            </a:pPr>
            <a:fld id="{E2243D31-365D-468B-BC2E-01C372FC6DAC}" type="slidenum">
              <a:rPr lang="en-US" smtClean="0"/>
              <a:pPr algn="r">
                <a:defRPr/>
              </a:pPr>
              <a:t>6</a:t>
            </a:fld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419" y="838200"/>
            <a:ext cx="9644063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55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Credit Calculations – MCE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024731" y="6527181"/>
            <a:ext cx="1510751" cy="284922"/>
          </a:xfrm>
        </p:spPr>
        <p:txBody>
          <a:bodyPr/>
          <a:lstStyle/>
          <a:p>
            <a:pPr algn="r">
              <a:defRPr/>
            </a:pPr>
            <a:fld id="{E2243D31-365D-468B-BC2E-01C372FC6DAC}" type="slidenum">
              <a:rPr lang="en-US" smtClean="0"/>
              <a:pPr algn="r">
                <a:defRPr/>
              </a:pPr>
              <a:t>7</a:t>
            </a:fld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157" y="1263805"/>
            <a:ext cx="8803325" cy="496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69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683 - 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NPRR 683 Revision </a:t>
            </a:r>
            <a:r>
              <a:rPr lang="en-US" sz="3200" b="1" dirty="0"/>
              <a:t>to Available Credit Limit </a:t>
            </a:r>
            <a:r>
              <a:rPr lang="en-US" sz="3200" b="1" dirty="0" smtClean="0"/>
              <a:t>Calculation</a:t>
            </a:r>
          </a:p>
          <a:p>
            <a:pPr lvl="1"/>
            <a:r>
              <a:rPr lang="en-US" sz="2800" dirty="0" smtClean="0"/>
              <a:t>NPRR 683 revises </a:t>
            </a:r>
            <a:r>
              <a:rPr lang="en-US" sz="2800" dirty="0"/>
              <a:t>the calculation of Available Credit Limit for the CRR Auction (ACLC) and Available Credit Limit for the DAM (ACLD) by replacing the existing 10% discount </a:t>
            </a:r>
            <a:r>
              <a:rPr lang="en-US" sz="2800" dirty="0" smtClean="0"/>
              <a:t>with </a:t>
            </a:r>
            <a:r>
              <a:rPr lang="en-US" sz="2800" dirty="0"/>
              <a:t>a 10% gross up of </a:t>
            </a:r>
            <a:r>
              <a:rPr lang="en-US" sz="2800" dirty="0" smtClean="0"/>
              <a:t>the </a:t>
            </a:r>
            <a:r>
              <a:rPr lang="en-US" sz="2800" dirty="0"/>
              <a:t>Total Potential Exposure Any (TPEA) and the Total Potential Exposure Secured (</a:t>
            </a:r>
            <a:r>
              <a:rPr lang="en-US" sz="2800" dirty="0" smtClean="0"/>
              <a:t>TPES)</a:t>
            </a:r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marL="457200" lvl="1" indent="0">
              <a:buNone/>
            </a:pPr>
            <a:r>
              <a:rPr lang="en-US" sz="1600" b="1" dirty="0" smtClean="0"/>
              <a:t>Note: </a:t>
            </a:r>
            <a:r>
              <a:rPr lang="en-US" sz="1600" dirty="0" smtClean="0"/>
              <a:t>NPRR 683 does not impact calculation for additional collateral 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502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683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633749"/>
              </p:ext>
            </p:extLst>
          </p:nvPr>
        </p:nvGraphicFramePr>
        <p:xfrm>
          <a:off x="406400" y="990599"/>
          <a:ext cx="11379200" cy="4635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/>
                <a:gridCol w="10185400"/>
              </a:tblGrid>
              <a:tr h="60141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Available</a:t>
                      </a:r>
                      <a:r>
                        <a:rPr lang="en-US" sz="1800" baseline="0" dirty="0" smtClean="0"/>
                        <a:t> Credit Limit for the CRR Auction (ACLC) and an Available Credit Limit for the DAM (ACLD)</a:t>
                      </a:r>
                      <a:endParaRPr lang="en-US" sz="1800" dirty="0"/>
                    </a:p>
                  </a:txBody>
                  <a:tcPr/>
                </a:tc>
              </a:tr>
              <a:tr h="10453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 ACLC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Secured</a:t>
                      </a:r>
                      <a:r>
                        <a:rPr lang="en-US" sz="1600" baseline="0" dirty="0" smtClean="0"/>
                        <a:t> Financial Security – TPES – Net Positive Exposure for approved CRR Bilateral Trades – Maximum of 0 and TPEA minus the Unsecured Credit limit – Financial Security (guarantee agreement)</a:t>
                      </a:r>
                      <a:endParaRPr lang="en-US" sz="1600" dirty="0"/>
                    </a:p>
                  </a:txBody>
                  <a:tcPr/>
                </a:tc>
              </a:tr>
              <a:tr h="1063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New ACLC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Secured Financial</a:t>
                      </a:r>
                      <a:r>
                        <a:rPr lang="en-US" sz="1600" baseline="0" dirty="0" smtClean="0"/>
                        <a:t> Security – 1.10 * TPES – Net Positive Exposure of approved CRR Bilateral Trades – Maximum of 0 and 1.10 * TPEA minus the Unsecured Credit Limit minus Financial (guarantee agreement)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7977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Current ACLD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Unsecured Credit Limit + Financial</a:t>
                      </a:r>
                      <a:r>
                        <a:rPr lang="en-US" sz="1600" baseline="0" dirty="0" smtClean="0"/>
                        <a:t> Security + Remainder Collateral - TPEA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1063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New ACLD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Unsecured Credit Limit + Financial</a:t>
                      </a:r>
                      <a:r>
                        <a:rPr lang="en-US" sz="1600" baseline="0" dirty="0" smtClean="0"/>
                        <a:t> Security + Remainder Collateral – 0.10 * TPES – 1.10 * TPEA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94825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1619</Words>
  <Application>Microsoft Office PowerPoint</Application>
  <PresentationFormat>Widescreen</PresentationFormat>
  <Paragraphs>224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1_Custom Design</vt:lpstr>
      <vt:lpstr>Office Theme</vt:lpstr>
      <vt:lpstr>PowerPoint Presentation</vt:lpstr>
      <vt:lpstr>Protocol Disclaimer </vt:lpstr>
      <vt:lpstr>Course Audience</vt:lpstr>
      <vt:lpstr>Workshop Objectives</vt:lpstr>
      <vt:lpstr>Workshop Outline</vt:lpstr>
      <vt:lpstr>Credit Calculations - Summary</vt:lpstr>
      <vt:lpstr>Credit Calculations – MCE</vt:lpstr>
      <vt:lpstr>NPRR 683 -  Overview</vt:lpstr>
      <vt:lpstr>NPRR 683</vt:lpstr>
      <vt:lpstr>NPRR 683 Revision to Available Credit Limit Calculation</vt:lpstr>
      <vt:lpstr>NPRR 760 - Overview</vt:lpstr>
      <vt:lpstr>NPRR 760 - Calculation of Exposure Variables For Days With No Activity</vt:lpstr>
      <vt:lpstr>NPRR 760 - Calculation of Exposure Variables For Days With No Activity</vt:lpstr>
      <vt:lpstr>NPRR 760 - Calculation of Exposure Variables For Days With No Activity </vt:lpstr>
      <vt:lpstr>NPRR 760 - Calculation of Exposure Variables For Days With No Activity</vt:lpstr>
      <vt:lpstr>NPRR 743 - Overview</vt:lpstr>
      <vt:lpstr>NPRR 743 Revision to MCE to have A Floor for Load Exposure</vt:lpstr>
      <vt:lpstr>NPRR 800 - Overview</vt:lpstr>
      <vt:lpstr>NPRR800, Revisions to Credit Exposure Calculations to Use Electricity Futures Market Prices  </vt:lpstr>
      <vt:lpstr>Credit Reports Changes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148</cp:revision>
  <cp:lastPrinted>2018-01-15T18:03:44Z</cp:lastPrinted>
  <dcterms:created xsi:type="dcterms:W3CDTF">2016-01-21T15:20:31Z</dcterms:created>
  <dcterms:modified xsi:type="dcterms:W3CDTF">2018-01-24T22:18:05Z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