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2018 WMS Working Group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Congestion Management Working Group (CMWG)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sz="1400" dirty="0">
                <a:solidFill>
                  <a:schemeClr val="tx1"/>
                </a:solidFill>
              </a:rPr>
              <a:t>Ian Haley </a:t>
            </a:r>
            <a:r>
              <a:rPr lang="en-US" sz="1400" i="1" dirty="0">
                <a:solidFill>
                  <a:schemeClr val="tx1"/>
                </a:solidFill>
              </a:rPr>
              <a:t>Luminant Generation </a:t>
            </a:r>
            <a:r>
              <a:rPr lang="en-US" sz="1400" i="1" dirty="0" smtClean="0">
                <a:solidFill>
                  <a:schemeClr val="tx1"/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en-US" altLang="en-US" sz="1400" dirty="0" smtClean="0">
                <a:solidFill>
                  <a:schemeClr val="tx1"/>
                </a:solidFill>
              </a:rPr>
              <a:t>ice </a:t>
            </a: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sz="1400" dirty="0">
                <a:solidFill>
                  <a:schemeClr val="tx1"/>
                </a:solidFill>
              </a:rPr>
              <a:t>David Detelich </a:t>
            </a:r>
            <a:r>
              <a:rPr lang="en-US" sz="1400" i="1" dirty="0" smtClean="0">
                <a:solidFill>
                  <a:schemeClr val="tx1"/>
                </a:solidFill>
              </a:rPr>
              <a:t>CPS Energy </a:t>
            </a: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Demand Side Working Group (DSWG)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Tim Carter </a:t>
            </a:r>
            <a:r>
              <a:rPr lang="en-US" altLang="en-US" sz="1400" i="1" dirty="0">
                <a:solidFill>
                  <a:schemeClr val="tx1"/>
                </a:solidFill>
              </a:rPr>
              <a:t>MP2 Energy </a:t>
            </a:r>
            <a:r>
              <a:rPr lang="en-US" altLang="en-US" sz="1400" dirty="0">
                <a:solidFill>
                  <a:schemeClr val="tx1"/>
                </a:solidFill>
              </a:rPr>
              <a:t>		Vice </a:t>
            </a:r>
            <a:r>
              <a:rPr lang="en-US" altLang="en-US" sz="1400" dirty="0" smtClean="0">
                <a:solidFill>
                  <a:schemeClr val="tx1"/>
                </a:solidFill>
              </a:rPr>
              <a:t>Chair(s): </a:t>
            </a:r>
            <a:r>
              <a:rPr lang="en-US" sz="1400" dirty="0">
                <a:solidFill>
                  <a:schemeClr val="tx1"/>
                </a:solidFill>
              </a:rPr>
              <a:t>Mona Tierney-Lloyd </a:t>
            </a:r>
            <a:r>
              <a:rPr lang="en-US" sz="1400" i="1" dirty="0">
                <a:solidFill>
                  <a:schemeClr val="tx1"/>
                </a:solidFill>
              </a:rPr>
              <a:t>EnerNOC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</a:rPr>
              <a:t>	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					   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David </a:t>
            </a:r>
            <a:r>
              <a:rPr lang="en-US" altLang="en-US" sz="1400" dirty="0">
                <a:solidFill>
                  <a:schemeClr val="tx1"/>
                </a:solidFill>
              </a:rPr>
              <a:t>Thompson </a:t>
            </a:r>
            <a:r>
              <a:rPr lang="en-US" altLang="en-US" sz="1400" i="1" dirty="0">
                <a:solidFill>
                  <a:schemeClr val="tx1"/>
                </a:solidFill>
              </a:rPr>
              <a:t>Pedernales Electric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Coop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685800" lvl="3" indent="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Emerging Technologies Working Group (ETWG)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>
                <a:solidFill>
                  <a:schemeClr val="tx1"/>
                </a:solidFill>
              </a:rPr>
              <a:t> 	</a:t>
            </a:r>
            <a:r>
              <a:rPr lang="en-US" altLang="en-US" sz="1400" b="1" dirty="0">
                <a:solidFill>
                  <a:schemeClr val="tx1"/>
                </a:solidFill>
              </a:rPr>
              <a:t>		</a:t>
            </a:r>
            <a:r>
              <a:rPr lang="en-US" altLang="en-US" sz="1400" b="1" dirty="0">
                <a:solidFill>
                  <a:schemeClr val="tx1"/>
                </a:solidFill>
              </a:rPr>
              <a:t>	</a:t>
            </a:r>
            <a:r>
              <a:rPr lang="en-US" altLang="en-US" sz="1400" dirty="0">
                <a:solidFill>
                  <a:schemeClr val="tx1"/>
                </a:solidFill>
              </a:rPr>
              <a:t>Vice Chair: 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Market Credit Working Group (MCWG)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Bill Barnes </a:t>
            </a:r>
            <a:r>
              <a:rPr lang="en-US" altLang="en-US" sz="1400" i="1" dirty="0">
                <a:solidFill>
                  <a:schemeClr val="tx1"/>
                </a:solidFill>
              </a:rPr>
              <a:t>Reliant Energy Retail Services   </a:t>
            </a:r>
            <a:r>
              <a:rPr lang="en-US" altLang="en-US" sz="1400" dirty="0">
                <a:solidFill>
                  <a:schemeClr val="tx1"/>
                </a:solidFill>
              </a:rPr>
              <a:t>Vice Chair: Josephine Wan </a:t>
            </a:r>
            <a:r>
              <a:rPr lang="en-US" altLang="en-US" sz="1400" i="1" dirty="0">
                <a:solidFill>
                  <a:schemeClr val="tx1"/>
                </a:solidFill>
              </a:rPr>
              <a:t>Austin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Metering Working Group (MWG</a:t>
            </a:r>
            <a:r>
              <a:rPr lang="en-US" altLang="en-US" sz="1400" b="1" dirty="0">
                <a:solidFill>
                  <a:schemeClr val="tx1"/>
                </a:solidFill>
              </a:rPr>
              <a:t>)  </a:t>
            </a:r>
            <a:endParaRPr lang="en-US" altLang="en-US" sz="14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	</a:t>
            </a:r>
            <a:r>
              <a:rPr lang="en-US" altLang="en-US" sz="1400" dirty="0">
                <a:solidFill>
                  <a:schemeClr val="tx1"/>
                </a:solidFill>
              </a:rPr>
              <a:t>			Vice </a:t>
            </a:r>
            <a:r>
              <a:rPr lang="en-US" altLang="en-US" sz="1400" dirty="0">
                <a:solidFill>
                  <a:schemeClr val="tx1"/>
                </a:solidFill>
              </a:rPr>
              <a:t>Chair:  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Qualified Scheduling Entity Managers Working Group (QMWG)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Eric Goff </a:t>
            </a:r>
            <a:r>
              <a:rPr lang="en-US" altLang="en-US" sz="1400" i="1" dirty="0">
                <a:solidFill>
                  <a:schemeClr val="tx1"/>
                </a:solidFill>
              </a:rPr>
              <a:t>Citigroup Energy 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	</a:t>
            </a:r>
            <a:r>
              <a:rPr lang="en-US" altLang="en-US" sz="1400" dirty="0">
                <a:solidFill>
                  <a:schemeClr val="tx1"/>
                </a:solidFill>
              </a:rPr>
              <a:t>Vice Chair:  </a:t>
            </a:r>
            <a:r>
              <a:rPr lang="en-US" altLang="en-US" sz="1400" dirty="0" smtClean="0">
                <a:solidFill>
                  <a:schemeClr val="tx1"/>
                </a:solidFill>
              </a:rPr>
              <a:t>Billy McCranor </a:t>
            </a:r>
            <a:r>
              <a:rPr lang="en-US" altLang="en-US" sz="1400" i="1" dirty="0">
                <a:solidFill>
                  <a:schemeClr val="tx1"/>
                </a:solidFill>
              </a:rPr>
              <a:t>Tenaska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Resource Cost Working Group (RCWG)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>
                <a:solidFill>
                  <a:schemeClr val="tx1"/>
                </a:solidFill>
              </a:rPr>
              <a:t>Bob Helton </a:t>
            </a:r>
            <a:r>
              <a:rPr lang="en-US" sz="1400" i="1" dirty="0">
                <a:solidFill>
                  <a:schemeClr val="tx1"/>
                </a:solidFill>
              </a:rPr>
              <a:t>Dynegy 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		</a:t>
            </a:r>
            <a:r>
              <a:rPr lang="en-US" altLang="en-US" sz="1400" dirty="0">
                <a:solidFill>
                  <a:schemeClr val="tx1"/>
                </a:solidFill>
              </a:rPr>
              <a:t>Vice Chair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Kristy Ashley </a:t>
            </a:r>
            <a:r>
              <a:rPr lang="en-US" sz="1400" i="1" dirty="0">
                <a:solidFill>
                  <a:schemeClr val="tx1"/>
                </a:solidFill>
              </a:rPr>
              <a:t>Customized Energy Solutions</a:t>
            </a: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 				</a:t>
            </a:r>
            <a:r>
              <a:rPr lang="en-US" altLang="en-US" sz="1400" dirty="0" smtClean="0">
                <a:solidFill>
                  <a:schemeClr val="tx1"/>
                </a:solidFill>
              </a:rPr>
              <a:t>Vice </a:t>
            </a:r>
            <a:r>
              <a:rPr lang="en-US" altLang="en-US" sz="1400" dirty="0">
                <a:solidFill>
                  <a:schemeClr val="tx1"/>
                </a:solidFill>
              </a:rPr>
              <a:t>Chair(s</a:t>
            </a:r>
            <a:r>
              <a:rPr lang="en-US" altLang="en-US" sz="1400" dirty="0">
                <a:solidFill>
                  <a:schemeClr val="tx1"/>
                </a:solidFill>
              </a:rPr>
              <a:t>)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altLang="en-US" sz="1400" i="1" dirty="0">
              <a:solidFill>
                <a:schemeClr val="bg1">
                  <a:lumMod val="75000"/>
                </a:schemeClr>
              </a:solidFill>
            </a:endParaRPr>
          </a:p>
          <a:p>
            <a:pPr marL="1200150" lvl="3" indent="-514350">
              <a:lnSpc>
                <a:spcPct val="80000"/>
              </a:lnSpc>
              <a:defRPr/>
            </a:pP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purl.org/dc/elements/1.1/"/>
    <ds:schemaRef ds:uri="c34af464-7aa1-4edd-9be4-83dffc1cb926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20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2018 WMS Working Group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54</cp:revision>
  <cp:lastPrinted>2016-01-21T20:53:15Z</cp:lastPrinted>
  <dcterms:created xsi:type="dcterms:W3CDTF">2016-01-21T15:20:31Z</dcterms:created>
  <dcterms:modified xsi:type="dcterms:W3CDTF">2018-01-23T17:28:04Z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