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0"/>
  </p:notesMasterIdLst>
  <p:handoutMasterIdLst>
    <p:handoutMasterId r:id="rId21"/>
  </p:handoutMasterIdLst>
  <p:sldIdLst>
    <p:sldId id="260" r:id="rId6"/>
    <p:sldId id="257" r:id="rId7"/>
    <p:sldId id="277" r:id="rId8"/>
    <p:sldId id="285" r:id="rId9"/>
    <p:sldId id="261" r:id="rId10"/>
    <p:sldId id="276" r:id="rId11"/>
    <p:sldId id="287" r:id="rId12"/>
    <p:sldId id="283" r:id="rId13"/>
    <p:sldId id="286" r:id="rId14"/>
    <p:sldId id="289" r:id="rId15"/>
    <p:sldId id="293" r:id="rId16"/>
    <p:sldId id="292" r:id="rId17"/>
    <p:sldId id="281" r:id="rId18"/>
    <p:sldId id="282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ggio, Dave" initials="MD" lastIdx="4" clrIdx="0">
    <p:extLst>
      <p:ext uri="{19B8F6BF-5375-455C-9EA6-DF929625EA0E}">
        <p15:presenceInfo xmlns:p15="http://schemas.microsoft.com/office/powerpoint/2012/main" userId="S-1-5-21-639947351-343809578-3807592339-4753" providerId="AD"/>
      </p:ext>
    </p:extLst>
  </p:cmAuthor>
  <p:cmAuthor id="2" name="Townsend, Aaron" initials="TA" lastIdx="22" clrIdx="1">
    <p:extLst>
      <p:ext uri="{19B8F6BF-5375-455C-9EA6-DF929625EA0E}">
        <p15:presenceInfo xmlns:p15="http://schemas.microsoft.com/office/powerpoint/2012/main" userId="S-1-5-21-639947351-343809578-3807592339-53395" providerId="AD"/>
      </p:ext>
    </p:extLst>
  </p:cmAuthor>
  <p:cmAuthor id="3" name="Holt, Blake" initials="HB" lastIdx="21" clrIdx="2">
    <p:extLst>
      <p:ext uri="{19B8F6BF-5375-455C-9EA6-DF929625EA0E}">
        <p15:presenceInfo xmlns:p15="http://schemas.microsoft.com/office/powerpoint/2012/main" userId="S-1-5-21-639947351-343809578-3807592339-317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21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8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441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753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03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308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181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Annual TAC Review of the Market Impacts of Reliability Unit </a:t>
            </a:r>
            <a:r>
              <a:rPr lang="en-US" sz="2000" b="1" dirty="0" smtClean="0"/>
              <a:t>Commitments</a:t>
            </a:r>
          </a:p>
          <a:p>
            <a:endParaRPr lang="en-US" sz="2000" b="1" dirty="0" smtClean="0"/>
          </a:p>
          <a:p>
            <a:r>
              <a:rPr lang="en-US" sz="2000" dirty="0" smtClean="0"/>
              <a:t>Analysis </a:t>
            </a:r>
            <a:r>
              <a:rPr lang="en-US" sz="2000" dirty="0"/>
              <a:t>of </a:t>
            </a:r>
            <a:r>
              <a:rPr lang="en-US" sz="2000" dirty="0" smtClean="0"/>
              <a:t>2017</a:t>
            </a:r>
            <a:endParaRPr lang="en-US" sz="2000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ERCOT Market </a:t>
            </a:r>
            <a:r>
              <a:rPr lang="en-US" dirty="0" smtClean="0"/>
              <a:t>Analysis and Validation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January </a:t>
            </a:r>
            <a:r>
              <a:rPr lang="en-US" dirty="0" smtClean="0"/>
              <a:t>25, </a:t>
            </a:r>
            <a:r>
              <a:rPr lang="en-US" dirty="0" smtClean="0"/>
              <a:t>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52221"/>
          </a:xfrm>
        </p:spPr>
        <p:txBody>
          <a:bodyPr/>
          <a:lstStyle/>
          <a:p>
            <a:r>
              <a:rPr lang="en-US" sz="2200" dirty="0" smtClean="0">
                <a:solidFill>
                  <a:schemeClr val="tx2"/>
                </a:solidFill>
              </a:rPr>
              <a:t>In 2017, 562 </a:t>
            </a:r>
            <a:r>
              <a:rPr lang="en-US" sz="2200" dirty="0">
                <a:solidFill>
                  <a:schemeClr val="tx2"/>
                </a:solidFill>
              </a:rPr>
              <a:t>instructed RUC resource-hours resulted in </a:t>
            </a:r>
            <a:r>
              <a:rPr lang="en-US" sz="2200" dirty="0" smtClean="0">
                <a:solidFill>
                  <a:schemeClr val="tx2"/>
                </a:solidFill>
              </a:rPr>
              <a:t>534 </a:t>
            </a:r>
            <a:r>
              <a:rPr lang="en-US" sz="2200" dirty="0">
                <a:solidFill>
                  <a:schemeClr val="tx2"/>
                </a:solidFill>
              </a:rPr>
              <a:t>effective RUC </a:t>
            </a:r>
            <a:r>
              <a:rPr lang="en-US" sz="2200" dirty="0" smtClean="0">
                <a:solidFill>
                  <a:schemeClr val="tx2"/>
                </a:solidFill>
              </a:rPr>
              <a:t>resource-hours</a:t>
            </a:r>
            <a:endParaRPr lang="en-US" sz="2200" dirty="0">
              <a:solidFill>
                <a:schemeClr val="tx2"/>
              </a:solidFill>
            </a:endParaRP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As compared to 1,514 and 1,417 for all of 2016, </a:t>
            </a:r>
            <a:r>
              <a:rPr lang="en-US" sz="2000" dirty="0" smtClean="0">
                <a:solidFill>
                  <a:schemeClr val="tx2"/>
                </a:solidFill>
              </a:rPr>
              <a:t>respectively</a:t>
            </a:r>
            <a:endParaRPr lang="en-US" sz="1800" dirty="0">
              <a:solidFill>
                <a:schemeClr val="tx2"/>
              </a:solidFill>
            </a:endParaRP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31% of effective resource-hours were bought </a:t>
            </a:r>
            <a:r>
              <a:rPr lang="en-US" sz="2000" dirty="0" smtClean="0">
                <a:solidFill>
                  <a:schemeClr val="tx2"/>
                </a:solidFill>
              </a:rPr>
              <a:t>back</a:t>
            </a: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The total RUC make-whole amount was ~$0.54M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Primarily covered through capacity-short </a:t>
            </a:r>
            <a:r>
              <a:rPr lang="en-US" sz="2000" dirty="0" smtClean="0">
                <a:solidFill>
                  <a:schemeClr val="tx2"/>
                </a:solidFill>
              </a:rPr>
              <a:t>charges</a:t>
            </a:r>
          </a:p>
          <a:p>
            <a:pPr lvl="1"/>
            <a:endParaRPr lang="en-US" sz="1600" dirty="0">
              <a:solidFill>
                <a:schemeClr val="tx2"/>
              </a:solidFill>
            </a:endParaRPr>
          </a:p>
          <a:p>
            <a:r>
              <a:rPr lang="en-US" sz="2200" dirty="0" smtClean="0">
                <a:solidFill>
                  <a:schemeClr val="tx2"/>
                </a:solidFill>
              </a:rPr>
              <a:t>Implementation of NPRR744 resolved common inconsistencies between settlement treatment and the triggering of the Reliability Deployment Price Adder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2200" dirty="0" smtClean="0">
                <a:solidFill>
                  <a:schemeClr val="tx2"/>
                </a:solidFill>
              </a:rPr>
              <a:t>Discussions on ways to enhance both RUC functionality and transparency are continuing between ERCOT and the stakeholders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06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8956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Appendix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870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RUC-Committed Effective Resource-Hours by Opt Out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941644"/>
              </p:ext>
            </p:extLst>
          </p:nvPr>
        </p:nvGraphicFramePr>
        <p:xfrm>
          <a:off x="361462" y="1422950"/>
          <a:ext cx="4114798" cy="4518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142"/>
                <a:gridCol w="860914"/>
                <a:gridCol w="860914"/>
                <a:gridCol w="860914"/>
                <a:gridCol w="860914"/>
              </a:tblGrid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547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305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Jun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Jul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222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Sep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155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389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932698"/>
              </p:ext>
            </p:extLst>
          </p:nvPr>
        </p:nvGraphicFramePr>
        <p:xfrm>
          <a:off x="4724401" y="1424904"/>
          <a:ext cx="4114798" cy="4518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142"/>
                <a:gridCol w="860914"/>
                <a:gridCol w="860914"/>
                <a:gridCol w="860914"/>
                <a:gridCol w="860914"/>
              </a:tblGrid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Jun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165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Jul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Sep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27432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74320" marT="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04461" y="109728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Did Not Opt Out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7400" y="109614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Opted Out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22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Make-Whole and Claw Back 2014-2015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74431"/>
              </p:ext>
            </p:extLst>
          </p:nvPr>
        </p:nvGraphicFramePr>
        <p:xfrm>
          <a:off x="228600" y="914400"/>
          <a:ext cx="8610599" cy="5181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91334"/>
                <a:gridCol w="832666"/>
                <a:gridCol w="791704"/>
                <a:gridCol w="812185"/>
                <a:gridCol w="812185"/>
                <a:gridCol w="812185"/>
                <a:gridCol w="812185"/>
                <a:gridCol w="812185"/>
                <a:gridCol w="812185"/>
                <a:gridCol w="812185"/>
              </a:tblGrid>
              <a:tr h="6629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Make-Whole Amount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RUC Capacity-Short Charges ($1000s)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Uplift 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Claw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</a:rPr>
                        <a:t>Back </a:t>
                      </a:r>
                      <a:r>
                        <a:rPr lang="en-US" sz="1400" u="none" strike="noStrike" dirty="0">
                          <a:effectLst/>
                        </a:rPr>
                        <a:t>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Shortfall Total (</a:t>
                      </a:r>
                      <a:r>
                        <a:rPr lang="en-US" sz="1400" u="none" strike="noStrike" dirty="0" err="1">
                          <a:effectLst/>
                        </a:rPr>
                        <a:t>MWh</a:t>
                      </a:r>
                      <a:r>
                        <a:rPr lang="en-US" sz="1400" u="none" strike="noStrike" dirty="0">
                          <a:effectLst/>
                        </a:rPr>
                        <a:t> in 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-135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135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908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988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-2165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2139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437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6123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-402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402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1272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3044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-161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-5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161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698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114</a:t>
                      </a: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-171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-240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171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240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1425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941</a:t>
                      </a: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Jun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-187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-16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187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583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203</a:t>
                      </a: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Jul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-9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-13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121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318</a:t>
                      </a: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Sep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-139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139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175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1688</a:t>
                      </a: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-29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-76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126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608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1098</a:t>
                      </a: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-540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540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123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4242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-31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282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Make-Whole and Claw Back 2016-2017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538535"/>
              </p:ext>
            </p:extLst>
          </p:nvPr>
        </p:nvGraphicFramePr>
        <p:xfrm>
          <a:off x="228600" y="914400"/>
          <a:ext cx="8610599" cy="5181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91334"/>
                <a:gridCol w="832666"/>
                <a:gridCol w="791704"/>
                <a:gridCol w="812185"/>
                <a:gridCol w="812185"/>
                <a:gridCol w="812185"/>
                <a:gridCol w="812185"/>
                <a:gridCol w="812185"/>
                <a:gridCol w="812185"/>
                <a:gridCol w="812185"/>
              </a:tblGrid>
              <a:tr h="6629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Make-Whole Amount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RUC Capacity-Short Charges ($1000s)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Uplift 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Claw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</a:rPr>
                        <a:t>Back </a:t>
                      </a:r>
                      <a:r>
                        <a:rPr lang="en-US" sz="1400" u="none" strike="noStrike" dirty="0">
                          <a:effectLst/>
                        </a:rPr>
                        <a:t>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Shortfall Total (</a:t>
                      </a:r>
                      <a:r>
                        <a:rPr lang="en-US" sz="1400" u="none" strike="noStrike" dirty="0" err="1">
                          <a:effectLst/>
                        </a:rPr>
                        <a:t>MWh</a:t>
                      </a:r>
                      <a:r>
                        <a:rPr lang="en-US" sz="1400" u="none" strike="noStrike" dirty="0">
                          <a:effectLst/>
                        </a:rPr>
                        <a:t> in 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U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Jan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-29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29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499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Feb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-4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38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192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206</a:t>
                      </a: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Mar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-13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-79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13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608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212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467</a:t>
                      </a: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Apr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-70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-175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175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1673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1387</a:t>
                      </a:r>
                    </a:p>
                  </a:txBody>
                  <a:tcPr marL="9525" marT="952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May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-45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45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88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1569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208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Jun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-176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176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40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115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163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2229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Jul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-372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372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156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3341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627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Aug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-138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-121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138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121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2427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873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Sep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smtClean="0">
                          <a:solidFill>
                            <a:schemeClr val="tx2"/>
                          </a:solidFill>
                          <a:effectLst/>
                        </a:rPr>
                        <a:t>-240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-25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240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46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2447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759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Oct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smtClean="0">
                          <a:solidFill>
                            <a:schemeClr val="tx2"/>
                          </a:solidFill>
                          <a:effectLst/>
                        </a:rPr>
                        <a:t>-153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153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81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3581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159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Nov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smtClean="0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275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145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147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solidFill>
                            <a:schemeClr val="tx2"/>
                          </a:solidFill>
                          <a:effectLst/>
                        </a:rPr>
                        <a:t>Dec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endParaRPr lang="en-US" sz="140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sz="14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4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solidFill>
                            <a:schemeClr val="tx2"/>
                          </a:solidFill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T="656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  <a:endParaRPr lang="en-US" sz="14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65" marT="656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763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Protocol Language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4876800"/>
          </a:xfrm>
        </p:spPr>
        <p:txBody>
          <a:bodyPr/>
          <a:lstStyle/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  <a:tabLst>
                <a:tab pos="571500" algn="l"/>
              </a:tabLst>
            </a:pPr>
            <a:r>
              <a:rPr lang="en-US" sz="1800" b="1" dirty="0">
                <a:solidFill>
                  <a:schemeClr val="accent2"/>
                </a:solidFill>
                <a:ea typeface="Times New Roman" panose="02020603050405020304" pitchFamily="18" charset="0"/>
              </a:rPr>
              <a:t>5.8	Annual RUC Reporting Requirement</a:t>
            </a:r>
          </a:p>
          <a:p>
            <a:pPr marL="0" marR="0" indent="-457200" defTabSz="460375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600" dirty="0">
                <a:solidFill>
                  <a:schemeClr val="accent2"/>
                </a:solidFill>
                <a:ea typeface="Times New Roman" panose="02020603050405020304" pitchFamily="18" charset="0"/>
              </a:rPr>
              <a:t>(</a:t>
            </a:r>
            <a:r>
              <a:rPr lang="en-US" sz="1600" dirty="0" smtClean="0">
                <a:solidFill>
                  <a:schemeClr val="accent2"/>
                </a:solidFill>
                <a:ea typeface="Times New Roman" panose="02020603050405020304" pitchFamily="18" charset="0"/>
              </a:rPr>
              <a:t>1)	</a:t>
            </a:r>
            <a:r>
              <a:rPr lang="en-US" sz="1600" dirty="0">
                <a:solidFill>
                  <a:schemeClr val="accent2"/>
                </a:solidFill>
                <a:ea typeface="Times New Roman" panose="02020603050405020304" pitchFamily="18" charset="0"/>
              </a:rPr>
              <a:t>ERCOT shall report to the Technical Advisory Committee (TAC), each January, an assessment of </a:t>
            </a:r>
            <a:r>
              <a:rPr lang="en-US" sz="1600" dirty="0" smtClean="0">
                <a:solidFill>
                  <a:schemeClr val="accent2"/>
                </a:solidFill>
                <a:ea typeface="Times New Roman" panose="02020603050405020304" pitchFamily="18" charset="0"/>
              </a:rPr>
              <a:t>	market impacts </a:t>
            </a:r>
            <a:r>
              <a:rPr lang="en-US" sz="1600" dirty="0">
                <a:solidFill>
                  <a:schemeClr val="accent2"/>
                </a:solidFill>
                <a:ea typeface="Times New Roman" panose="02020603050405020304" pitchFamily="18" charset="0"/>
              </a:rPr>
              <a:t>and Settlements for the aggregate Reliability Unit Commitment (RUC) </a:t>
            </a:r>
            <a:r>
              <a:rPr lang="en-US" sz="1600" dirty="0" smtClean="0">
                <a:solidFill>
                  <a:schemeClr val="accent2"/>
                </a:solidFill>
                <a:ea typeface="Times New Roman" panose="02020603050405020304" pitchFamily="18" charset="0"/>
              </a:rPr>
              <a:t>activity, delineated </a:t>
            </a:r>
            <a:r>
              <a:rPr lang="en-US" sz="1600" dirty="0">
                <a:solidFill>
                  <a:schemeClr val="accent2"/>
                </a:solidFill>
                <a:ea typeface="Times New Roman" panose="02020603050405020304" pitchFamily="18" charset="0"/>
              </a:rPr>
              <a:t>by type </a:t>
            </a:r>
            <a:r>
              <a:rPr lang="en-US" sz="1600" dirty="0" smtClean="0">
                <a:solidFill>
                  <a:schemeClr val="accent2"/>
                </a:solidFill>
                <a:ea typeface="Times New Roman" panose="02020603050405020304" pitchFamily="18" charset="0"/>
              </a:rPr>
              <a:t>of </a:t>
            </a:r>
            <a:r>
              <a:rPr lang="en-US" sz="16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 as follows:</a:t>
            </a:r>
          </a:p>
          <a:p>
            <a:pPr marL="800100" marR="0" defTabSz="460375">
              <a:spcBef>
                <a:spcPts val="0"/>
              </a:spcBef>
              <a:spcAft>
                <a:spcPts val="1200"/>
              </a:spcAft>
              <a:buAutoNum type="alphaLcParenBoth"/>
            </a:pPr>
            <a:r>
              <a:rPr lang="en-US" sz="16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for Ancillary Service shortages (failure to </a:t>
            </a:r>
            <a:r>
              <a:rPr lang="en-US" sz="1600" dirty="0" smtClean="0">
                <a:solidFill>
                  <a:schemeClr val="accent2"/>
                </a:solidFill>
                <a:ea typeface="Times New Roman" panose="02020603050405020304" pitchFamily="18" charset="0"/>
              </a:rPr>
              <a:t>sufficiently procure </a:t>
            </a:r>
            <a:r>
              <a:rPr lang="en-US" sz="1600" dirty="0">
                <a:solidFill>
                  <a:schemeClr val="accent2"/>
                </a:solidFill>
                <a:ea typeface="Times New Roman" panose="02020603050405020304" pitchFamily="18" charset="0"/>
              </a:rPr>
              <a:t>one or more Ancillary Service markets in the Day-Ahead Market (DAM) or subsequent Supplemental Ancillary Service Markets (SASMs));</a:t>
            </a:r>
          </a:p>
          <a:p>
            <a:pPr marL="800100" marR="0" defTabSz="460375">
              <a:spcBef>
                <a:spcPts val="0"/>
              </a:spcBef>
              <a:spcAft>
                <a:spcPts val="1200"/>
              </a:spcAft>
              <a:buAutoNum type="alphaLcParenBoth"/>
            </a:pPr>
            <a:r>
              <a:rPr lang="en-US" sz="16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for irresolvable transmission system constraints;</a:t>
            </a:r>
          </a:p>
          <a:p>
            <a:pPr marL="800100" defTabSz="46037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AutoNum type="alphaLcParenBoth"/>
            </a:pPr>
            <a:r>
              <a:rPr lang="en-US" sz="16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in anticipation of extreme cold weather/startup failures;</a:t>
            </a:r>
          </a:p>
          <a:p>
            <a:pPr marL="800100" defTabSz="46037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AutoNum type="alphaLcParenBoth"/>
            </a:pPr>
            <a:r>
              <a:rPr lang="en-US" sz="16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for capacity;</a:t>
            </a:r>
          </a:p>
          <a:p>
            <a:pPr marL="800100" defTabSz="46037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AutoNum type="alphaLcParenBoth"/>
            </a:pPr>
            <a:r>
              <a:rPr lang="en-US" sz="1600" dirty="0">
                <a:solidFill>
                  <a:schemeClr val="accent2"/>
                </a:solidFill>
                <a:ea typeface="Times New Roman" panose="02020603050405020304" pitchFamily="18" charset="0"/>
              </a:rPr>
              <a:t>RUC instructions issued for system inertia; and</a:t>
            </a:r>
          </a:p>
          <a:p>
            <a:pPr marL="800100" marR="0" defTabSz="460375">
              <a:spcBef>
                <a:spcPts val="0"/>
              </a:spcBef>
              <a:spcAft>
                <a:spcPts val="1200"/>
              </a:spcAft>
              <a:buAutoNum type="alphaLcParenBoth"/>
            </a:pPr>
            <a:r>
              <a:rPr lang="en-US" sz="1600" dirty="0">
                <a:solidFill>
                  <a:schemeClr val="accent2"/>
                </a:solidFill>
                <a:ea typeface="Times New Roman" panose="02020603050405020304" pitchFamily="18" charset="0"/>
              </a:rPr>
              <a:t>A summary of RUC Settlements;</a:t>
            </a:r>
          </a:p>
          <a:p>
            <a:pPr marL="114300" marR="0" indent="0" defTabSz="460375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600" dirty="0">
                <a:solidFill>
                  <a:schemeClr val="accent2"/>
                </a:solidFill>
                <a:ea typeface="Times New Roman" panose="02020603050405020304" pitchFamily="18" charset="0"/>
              </a:rPr>
              <a:t>		(</a:t>
            </a:r>
            <a:r>
              <a:rPr lang="en-US" sz="1600" dirty="0" err="1">
                <a:solidFill>
                  <a:schemeClr val="accent2"/>
                </a:solidFill>
                <a:ea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chemeClr val="accent2"/>
                </a:solidFill>
                <a:ea typeface="Times New Roman" panose="02020603050405020304" pitchFamily="18" charset="0"/>
              </a:rPr>
              <a:t>)	RUC charges associated with RUC Make-Whole Amount Total per RUC, as 				defined in Section 5.7.4.1, RUC Capacity-Short Charge; and</a:t>
            </a:r>
          </a:p>
          <a:p>
            <a:pPr marL="0" indent="0" defTabSz="460375">
              <a:buNone/>
            </a:pPr>
            <a:r>
              <a:rPr lang="en-US" sz="1600" dirty="0">
                <a:solidFill>
                  <a:schemeClr val="accent2"/>
                </a:solidFill>
                <a:ea typeface="Times New Roman" panose="02020603050405020304" pitchFamily="18" charset="0"/>
              </a:rPr>
              <a:t>		(ii)	RUC Shortfall Total, as defined in Section 5.7.4.1.1, Capacity Shortfall Ratio 				Share.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RUC-Committed Effective Resource-Hours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9635"/>
            <a:ext cx="9144000" cy="507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79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RUC-Committed Resource-Hours in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23900" y="4800600"/>
            <a:ext cx="7696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 smtClean="0">
                <a:solidFill>
                  <a:schemeClr val="accent2"/>
                </a:solidFill>
                <a:cs typeface="Book Antiqua"/>
              </a:rPr>
              <a:t>(*) - The difference </a:t>
            </a:r>
            <a:r>
              <a:rPr lang="en-US" sz="2000" dirty="0">
                <a:solidFill>
                  <a:schemeClr val="accent2"/>
                </a:solidFill>
                <a:cs typeface="Book Antiqua"/>
              </a:rPr>
              <a:t>between </a:t>
            </a:r>
            <a:r>
              <a:rPr lang="en-US" sz="2000" dirty="0" smtClean="0">
                <a:solidFill>
                  <a:schemeClr val="accent2"/>
                </a:solidFill>
                <a:cs typeface="Book Antiqua"/>
              </a:rPr>
              <a:t>“Instructed” </a:t>
            </a:r>
            <a:r>
              <a:rPr lang="en-US" sz="2000" dirty="0">
                <a:solidFill>
                  <a:schemeClr val="accent2"/>
                </a:solidFill>
                <a:cs typeface="Book Antiqua"/>
              </a:rPr>
              <a:t>and </a:t>
            </a:r>
            <a:r>
              <a:rPr lang="en-US" sz="2000" dirty="0" smtClean="0">
                <a:solidFill>
                  <a:schemeClr val="accent2"/>
                </a:solidFill>
                <a:cs typeface="Book Antiqua"/>
              </a:rPr>
              <a:t>“Effective” </a:t>
            </a:r>
            <a:r>
              <a:rPr lang="en-US" sz="2000" dirty="0">
                <a:solidFill>
                  <a:schemeClr val="accent2"/>
                </a:solidFill>
                <a:cs typeface="Book Antiqua"/>
              </a:rPr>
              <a:t>values </a:t>
            </a:r>
            <a:r>
              <a:rPr lang="en-US" sz="2000" dirty="0" smtClean="0">
                <a:solidFill>
                  <a:schemeClr val="accent2"/>
                </a:solidFill>
                <a:cs typeface="Book Antiqua"/>
              </a:rPr>
              <a:t>is </a:t>
            </a:r>
            <a:r>
              <a:rPr lang="en-US" sz="2000" dirty="0">
                <a:solidFill>
                  <a:schemeClr val="accent2"/>
                </a:solidFill>
                <a:cs typeface="Book Antiqua"/>
              </a:rPr>
              <a:t>a result </a:t>
            </a:r>
            <a:r>
              <a:rPr lang="en-US" sz="2000" dirty="0" smtClean="0">
                <a:solidFill>
                  <a:schemeClr val="accent2"/>
                </a:solidFill>
                <a:cs typeface="Book Antiqua"/>
              </a:rPr>
              <a:t>of Resources </a:t>
            </a:r>
            <a:r>
              <a:rPr lang="en-US" sz="2000" dirty="0">
                <a:solidFill>
                  <a:schemeClr val="accent2"/>
                </a:solidFill>
                <a:cs typeface="Book Antiqua"/>
              </a:rPr>
              <a:t>starting up, shutting down, </a:t>
            </a:r>
            <a:r>
              <a:rPr lang="en-US" sz="2000" dirty="0" smtClean="0">
                <a:solidFill>
                  <a:schemeClr val="accent2"/>
                </a:solidFill>
                <a:cs typeface="Book Antiqua"/>
              </a:rPr>
              <a:t>or still </a:t>
            </a:r>
            <a:r>
              <a:rPr lang="en-US" sz="2000" dirty="0">
                <a:solidFill>
                  <a:schemeClr val="accent2"/>
                </a:solidFill>
                <a:cs typeface="Book Antiqua"/>
              </a:rPr>
              <a:t>being </a:t>
            </a:r>
            <a:r>
              <a:rPr lang="en-US" sz="2000" dirty="0" smtClean="0">
                <a:solidFill>
                  <a:schemeClr val="accent2"/>
                </a:solidFill>
                <a:cs typeface="Book Antiqua"/>
              </a:rPr>
              <a:t>off-line </a:t>
            </a:r>
            <a:r>
              <a:rPr lang="en-US" sz="2000" dirty="0">
                <a:solidFill>
                  <a:schemeClr val="accent2"/>
                </a:solidFill>
                <a:cs typeface="Book Antiqua"/>
              </a:rPr>
              <a:t>for some portion of the </a:t>
            </a:r>
            <a:r>
              <a:rPr lang="en-US" sz="2000" dirty="0" smtClean="0">
                <a:solidFill>
                  <a:schemeClr val="accent2"/>
                </a:solidFill>
                <a:cs typeface="Book Antiqua"/>
              </a:rPr>
              <a:t>RUC-committed hours </a:t>
            </a:r>
            <a:r>
              <a:rPr lang="en-US" sz="2000" dirty="0">
                <a:solidFill>
                  <a:schemeClr val="accent2"/>
                </a:solidFill>
                <a:cs typeface="Book Antiqua"/>
              </a:rPr>
              <a:t>or </a:t>
            </a:r>
            <a:r>
              <a:rPr lang="en-US" sz="2000" dirty="0" smtClean="0">
                <a:solidFill>
                  <a:schemeClr val="accent2"/>
                </a:solidFill>
                <a:cs typeface="Book Antiqua"/>
              </a:rPr>
              <a:t>Resources </a:t>
            </a:r>
            <a:r>
              <a:rPr lang="en-US" sz="2000" dirty="0">
                <a:solidFill>
                  <a:schemeClr val="accent2"/>
                </a:solidFill>
                <a:cs typeface="Book Antiqua"/>
              </a:rPr>
              <a:t>not following RUC instructions</a:t>
            </a:r>
            <a:endParaRPr lang="en-US" sz="4800" dirty="0">
              <a:solidFill>
                <a:schemeClr val="accent2"/>
              </a:solidFill>
              <a:cs typeface="Book Antiqua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637041"/>
              </p:ext>
            </p:extLst>
          </p:nvPr>
        </p:nvGraphicFramePr>
        <p:xfrm>
          <a:off x="1280160" y="927100"/>
          <a:ext cx="658368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1"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Opt-Out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Non-Opt-Out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Instructed </a:t>
                      </a:r>
                      <a:r>
                        <a:rPr lang="en-US" sz="1800" b="1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Resource-Hours</a:t>
                      </a:r>
                      <a:endParaRPr lang="en-US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lvl="1"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Total Count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8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		562</a:t>
                      </a:r>
                      <a:endParaRPr lang="en-US" sz="18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165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397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l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endParaRPr lang="en-US" sz="18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algn="r" fontAlgn="b"/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1" algn="r" fontAlgn="b"/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Effective </a:t>
                      </a:r>
                      <a:r>
                        <a:rPr lang="en-US" sz="1800" b="1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Resource-Hours (*)</a:t>
                      </a:r>
                      <a:endParaRPr lang="en-US" sz="1800" b="1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lvl="1"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  <a:r>
                        <a:rPr lang="en-US" sz="1800" b="0" i="0" u="none" strike="noStrike" baseline="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Count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fontAlgn="b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		534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163</a:t>
                      </a: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371</a:t>
                      </a: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Average LSL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8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		109</a:t>
                      </a:r>
                      <a:endParaRPr lang="en-US" sz="18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99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115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Average LDL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8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		142</a:t>
                      </a:r>
                      <a:endParaRPr lang="en-US" sz="18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144</a:t>
                      </a: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141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Average BP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8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		156</a:t>
                      </a:r>
                      <a:endParaRPr lang="en-US" sz="18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164</a:t>
                      </a: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151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Average HSL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defTabSz="914400" rtl="0" eaLnBrk="1" fontAlgn="b" latinLnBrk="0" hangingPunct="1">
                        <a:tabLst>
                          <a:tab pos="457200" algn="dec"/>
                          <a:tab pos="914400" algn="dec"/>
                        </a:tabLst>
                      </a:pPr>
                      <a:r>
                        <a:rPr lang="en-US" sz="1800" b="0" i="0" u="none" strike="noStrike" kern="1200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		291</a:t>
                      </a:r>
                      <a:endParaRPr lang="en-US" sz="1800" b="0" i="0" u="none" strike="noStrike" kern="1200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marR="0" lvl="1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211</a:t>
                      </a:r>
                    </a:p>
                  </a:txBody>
                  <a:tcPr marR="54864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337</a:t>
                      </a:r>
                      <a:endParaRPr lang="en-US" sz="1800" b="0" i="0" u="none" strike="noStrike" dirty="0"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54864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36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RUC </a:t>
            </a:r>
            <a:r>
              <a:rPr lang="en-US" dirty="0" smtClean="0"/>
              <a:t>Commitment Reasons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29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200" dirty="0" smtClean="0">
                <a:solidFill>
                  <a:schemeClr val="tx2"/>
                </a:solidFill>
              </a:rPr>
              <a:t>534 effective </a:t>
            </a:r>
            <a:r>
              <a:rPr lang="en-US" sz="2200" dirty="0">
                <a:solidFill>
                  <a:schemeClr val="tx2"/>
                </a:solidFill>
              </a:rPr>
              <a:t>RUC </a:t>
            </a:r>
            <a:r>
              <a:rPr lang="en-US" sz="2200" dirty="0" smtClean="0">
                <a:solidFill>
                  <a:schemeClr val="tx2"/>
                </a:solidFill>
              </a:rPr>
              <a:t>resource-hours in 2017</a:t>
            </a:r>
            <a:endParaRPr lang="en-US" sz="2200" dirty="0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433 </a:t>
            </a:r>
            <a:r>
              <a:rPr lang="en-US" sz="2000" dirty="0">
                <a:solidFill>
                  <a:schemeClr val="tx2"/>
                </a:solidFill>
              </a:rPr>
              <a:t>resource-hours </a:t>
            </a:r>
            <a:r>
              <a:rPr lang="en-US" sz="2000" dirty="0" smtClean="0">
                <a:solidFill>
                  <a:schemeClr val="tx2"/>
                </a:solidFill>
              </a:rPr>
              <a:t>(81%) for congestion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66 </a:t>
            </a:r>
            <a:r>
              <a:rPr lang="en-US" sz="2000" dirty="0">
                <a:solidFill>
                  <a:schemeClr val="tx2"/>
                </a:solidFill>
              </a:rPr>
              <a:t>resource-hours </a:t>
            </a:r>
            <a:r>
              <a:rPr lang="en-US" sz="2000" dirty="0" smtClean="0">
                <a:solidFill>
                  <a:schemeClr val="tx2"/>
                </a:solidFill>
              </a:rPr>
              <a:t>(12%) for capacity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35 </a:t>
            </a:r>
            <a:r>
              <a:rPr lang="en-US" sz="2000" dirty="0">
                <a:solidFill>
                  <a:schemeClr val="tx2"/>
                </a:solidFill>
              </a:rPr>
              <a:t>resource-hours </a:t>
            </a:r>
            <a:r>
              <a:rPr lang="en-US" sz="2000" dirty="0" smtClean="0">
                <a:solidFill>
                  <a:schemeClr val="tx2"/>
                </a:solidFill>
              </a:rPr>
              <a:t>(7%) for </a:t>
            </a:r>
            <a:r>
              <a:rPr lang="en-US" sz="2000" dirty="0">
                <a:solidFill>
                  <a:schemeClr val="tx2"/>
                </a:solidFill>
              </a:rPr>
              <a:t>Hurricane </a:t>
            </a:r>
            <a:r>
              <a:rPr lang="en-US" sz="2000" dirty="0" smtClean="0">
                <a:solidFill>
                  <a:schemeClr val="tx2"/>
                </a:solidFill>
              </a:rPr>
              <a:t>Harvey</a:t>
            </a:r>
          </a:p>
          <a:p>
            <a:pPr>
              <a:lnSpc>
                <a:spcPct val="150000"/>
              </a:lnSpc>
            </a:pPr>
            <a:r>
              <a:rPr lang="en-US" sz="2200" dirty="0" smtClean="0">
                <a:solidFill>
                  <a:schemeClr val="tx2"/>
                </a:solidFill>
              </a:rPr>
              <a:t>There were no resource-hours of commitment for ancillary service </a:t>
            </a:r>
            <a:r>
              <a:rPr lang="en-US" sz="2200" dirty="0">
                <a:solidFill>
                  <a:schemeClr val="tx2"/>
                </a:solidFill>
              </a:rPr>
              <a:t>shortages, system inertia, or extreme cold weather/startup failures</a:t>
            </a:r>
            <a:endParaRPr lang="en-US" sz="22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200" dirty="0" smtClean="0">
                <a:solidFill>
                  <a:schemeClr val="tx2"/>
                </a:solidFill>
              </a:rPr>
              <a:t>163 effective resource-hours (31%) were </a:t>
            </a:r>
            <a:r>
              <a:rPr lang="en-US" sz="2200" dirty="0">
                <a:solidFill>
                  <a:schemeClr val="tx2"/>
                </a:solidFill>
              </a:rPr>
              <a:t>successfully bought </a:t>
            </a:r>
            <a:r>
              <a:rPr lang="en-US" sz="2200" dirty="0" smtClean="0">
                <a:solidFill>
                  <a:schemeClr val="tx2"/>
                </a:solidFill>
              </a:rPr>
              <a:t>back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This value is similar to what was observed in previous years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RUC Committed Resources Dispatched above LDL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4953000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sz="2200" dirty="0" smtClean="0">
                <a:solidFill>
                  <a:schemeClr val="tx2"/>
                </a:solidFill>
              </a:rPr>
              <a:t>When Resources did not successfully opt out, there were 68 resource-hours when the Resource was dispatched </a:t>
            </a:r>
            <a:r>
              <a:rPr lang="en-US" sz="2200" dirty="0">
                <a:solidFill>
                  <a:schemeClr val="tx2"/>
                </a:solidFill>
              </a:rPr>
              <a:t>above </a:t>
            </a:r>
            <a:r>
              <a:rPr lang="en-US" sz="2200" dirty="0" smtClean="0">
                <a:solidFill>
                  <a:schemeClr val="tx2"/>
                </a:solidFill>
              </a:rPr>
              <a:t>its LDL</a:t>
            </a:r>
          </a:p>
          <a:p>
            <a:pPr lvl="1">
              <a:lnSpc>
                <a:spcPct val="125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For 58 resource-hours, the RUC-instructed Resource was mitigated</a:t>
            </a:r>
          </a:p>
          <a:p>
            <a:pPr lvl="2">
              <a:lnSpc>
                <a:spcPct val="1250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Expected given the number of RUC instructions for local congestion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For </a:t>
            </a:r>
            <a:r>
              <a:rPr lang="en-US" sz="2000" dirty="0">
                <a:solidFill>
                  <a:schemeClr val="tx2"/>
                </a:solidFill>
              </a:rPr>
              <a:t>2 resource-hours, the LMP for the RUC-instructed Resource was above the RUC offer floor</a:t>
            </a:r>
          </a:p>
          <a:p>
            <a:pPr lvl="1">
              <a:lnSpc>
                <a:spcPct val="125000"/>
              </a:lnSpc>
            </a:pPr>
            <a:r>
              <a:rPr lang="en-US" sz="2000" dirty="0">
                <a:solidFill>
                  <a:schemeClr val="tx2"/>
                </a:solidFill>
              </a:rPr>
              <a:t>For </a:t>
            </a:r>
            <a:r>
              <a:rPr lang="en-US" sz="2000" dirty="0" smtClean="0">
                <a:solidFill>
                  <a:schemeClr val="tx2"/>
                </a:solidFill>
              </a:rPr>
              <a:t>8 resource-hours</a:t>
            </a:r>
            <a:r>
              <a:rPr lang="en-US" sz="2000" dirty="0">
                <a:solidFill>
                  <a:schemeClr val="tx2"/>
                </a:solidFill>
              </a:rPr>
              <a:t>, the RUC-instructed Resource was not  mitigated and the LMP at the Resources was less than the RUC offer </a:t>
            </a:r>
            <a:r>
              <a:rPr lang="en-US" sz="2000" dirty="0" smtClean="0">
                <a:solidFill>
                  <a:schemeClr val="tx2"/>
                </a:solidFill>
              </a:rPr>
              <a:t>floor.</a:t>
            </a:r>
          </a:p>
          <a:p>
            <a:pPr lvl="2">
              <a:lnSpc>
                <a:spcPct val="1250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This implies an issue with the Energy Offer Curve (EOC) for the Resource</a:t>
            </a:r>
          </a:p>
          <a:p>
            <a:pPr lvl="2">
              <a:lnSpc>
                <a:spcPct val="125000"/>
              </a:lnSpc>
            </a:pPr>
            <a:endParaRPr lang="en-US" sz="1600" dirty="0"/>
          </a:p>
          <a:p>
            <a:pPr lvl="1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2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Deployment Price Adders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970285"/>
              </p:ext>
            </p:extLst>
          </p:nvPr>
        </p:nvGraphicFramePr>
        <p:xfrm>
          <a:off x="5715000" y="838200"/>
          <a:ext cx="3276600" cy="5229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066800"/>
                <a:gridCol w="1295400"/>
              </a:tblGrid>
              <a:tr h="10989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Month of 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2017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RTORDPA</a:t>
                      </a:r>
                      <a:r>
                        <a:rPr lang="en-US" sz="12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Time (</a:t>
                      </a:r>
                      <a:r>
                        <a:rPr lang="en-US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Hours)</a:t>
                      </a:r>
                      <a:endParaRPr lang="en-US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Time-weighted Average </a:t>
                      </a:r>
                      <a:r>
                        <a:rPr lang="en-US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RTORDPA ($/MWh)</a:t>
                      </a:r>
                      <a:endParaRPr lang="en-US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JAN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36576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244.25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FEB</a:t>
                      </a:r>
                      <a:endParaRPr lang="en-US" sz="1200" b="0" i="0" u="none" strike="noStrike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36576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0.84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36576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0.80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APR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36576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0.40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36576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9.94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36576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4.35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36576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1.05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36576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0.58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SEP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36576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0.61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OCT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36576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12.48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NOV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36576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0.46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DEC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36576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0.35</a:t>
                      </a:r>
                      <a:endParaRPr lang="en-US" sz="1200" b="0" i="0" u="none" strike="noStrike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144" marT="9525" marB="0" anchor="ctr"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730" y="838200"/>
            <a:ext cx="4618299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730" y="3581400"/>
            <a:ext cx="4617720" cy="257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19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Make-Whole and Claw Back 2014 - 2017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95400" y="6010835"/>
            <a:ext cx="6400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** </a:t>
            </a:r>
            <a:r>
              <a:rPr lang="en-US" sz="105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2017</a:t>
            </a: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 $540K in Make-Whole paid out. Only $1.67 was uplifted to Load.  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9635"/>
            <a:ext cx="9144000" cy="507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25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Improvements in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>
                <a:solidFill>
                  <a:schemeClr val="tx2"/>
                </a:solidFill>
              </a:rPr>
              <a:t>RUC shadow price cap reduction (April) – shadow price caps </a:t>
            </a:r>
            <a:r>
              <a:rPr lang="en-US" sz="2200" dirty="0" smtClean="0">
                <a:solidFill>
                  <a:schemeClr val="tx2"/>
                </a:solidFill>
              </a:rPr>
              <a:t>for transmission constraints in RUC reduced from about $1,000,000/MWh to about $100,000/MWh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2200" dirty="0" smtClean="0">
                <a:solidFill>
                  <a:schemeClr val="tx2"/>
                </a:solidFill>
              </a:rPr>
              <a:t>NPRR744 implementation (June) - Fixed the opt-out decision inconsistency between the SCED and Settlements systems by using the same trigger for both systems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2200" dirty="0" smtClean="0">
                <a:solidFill>
                  <a:schemeClr val="tx2"/>
                </a:solidFill>
              </a:rPr>
              <a:t>Provided </a:t>
            </a:r>
            <a:r>
              <a:rPr lang="en-US" sz="2200" dirty="0">
                <a:solidFill>
                  <a:schemeClr val="tx2"/>
                </a:solidFill>
              </a:rPr>
              <a:t>additional constraint information from all RUC iterations to </a:t>
            </a:r>
            <a:r>
              <a:rPr lang="en-US" sz="2200" dirty="0" smtClean="0">
                <a:solidFill>
                  <a:schemeClr val="tx2"/>
                </a:solidFill>
              </a:rPr>
              <a:t>Operators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Previously</a:t>
            </a:r>
            <a:r>
              <a:rPr lang="en-US" sz="2000" dirty="0">
                <a:solidFill>
                  <a:schemeClr val="tx2"/>
                </a:solidFill>
              </a:rPr>
              <a:t>, only the final iteration was displayed (September</a:t>
            </a:r>
            <a:r>
              <a:rPr lang="en-US" sz="2000" dirty="0" smtClean="0">
                <a:solidFill>
                  <a:schemeClr val="tx2"/>
                </a:solidFill>
              </a:rPr>
              <a:t>)</a:t>
            </a:r>
          </a:p>
          <a:p>
            <a:pPr lvl="1"/>
            <a:endParaRPr lang="en-US" sz="16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Improved logic for notification times on Resources that are coming out of an </a:t>
            </a:r>
            <a:r>
              <a:rPr lang="en-US" sz="2200" dirty="0" smtClean="0">
                <a:solidFill>
                  <a:schemeClr val="tx2"/>
                </a:solidFill>
              </a:rPr>
              <a:t>outage (November)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6421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2006/metadata/properties"/>
    <ds:schemaRef ds:uri="c34af464-7aa1-4edd-9be4-83dffc1cb926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6086</TotalTime>
  <Words>1104</Words>
  <Application>Microsoft Office PowerPoint</Application>
  <PresentationFormat>On-screen Show (4:3)</PresentationFormat>
  <Paragraphs>579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Book Antiqua</vt:lpstr>
      <vt:lpstr>Calibri</vt:lpstr>
      <vt:lpstr>Times New Roman</vt:lpstr>
      <vt:lpstr>1_Custom Design</vt:lpstr>
      <vt:lpstr>Office Theme</vt:lpstr>
      <vt:lpstr>PowerPoint Presentation</vt:lpstr>
      <vt:lpstr>Protocol Language</vt:lpstr>
      <vt:lpstr>RUC-Committed Effective Resource-Hours</vt:lpstr>
      <vt:lpstr>RUC-Committed Resource-Hours in 2017</vt:lpstr>
      <vt:lpstr>RUC Commitment Reasons</vt:lpstr>
      <vt:lpstr>RUC Committed Resources Dispatched above LDL</vt:lpstr>
      <vt:lpstr>Reliability Deployment Price Adders</vt:lpstr>
      <vt:lpstr>RUC Make-Whole and Claw Back 2014 - 2017</vt:lpstr>
      <vt:lpstr>RUC Improvements in 2017</vt:lpstr>
      <vt:lpstr>Conclusions</vt:lpstr>
      <vt:lpstr>Appendix</vt:lpstr>
      <vt:lpstr>RUC-Committed Effective Resource-Hours by Opt Out Status</vt:lpstr>
      <vt:lpstr>RUC Make-Whole and Claw Back 2014-2015</vt:lpstr>
      <vt:lpstr>RUC Make-Whole and Claw Back 2016-2017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ERCOT</cp:lastModifiedBy>
  <cp:revision>249</cp:revision>
  <cp:lastPrinted>2016-01-21T20:53:15Z</cp:lastPrinted>
  <dcterms:created xsi:type="dcterms:W3CDTF">2016-01-21T15:20:31Z</dcterms:created>
  <dcterms:modified xsi:type="dcterms:W3CDTF">2018-01-17T22:45:35Z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