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3"/>
  </p:notesMasterIdLst>
  <p:handoutMasterIdLst>
    <p:handoutMasterId r:id="rId14"/>
  </p:handoutMasterIdLst>
  <p:sldIdLst>
    <p:sldId id="260" r:id="rId7"/>
    <p:sldId id="319" r:id="rId8"/>
    <p:sldId id="318" r:id="rId9"/>
    <p:sldId id="320" r:id="rId10"/>
    <p:sldId id="321" r:id="rId11"/>
    <p:sldId id="305"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0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723" autoAdjust="0"/>
  </p:normalViewPr>
  <p:slideViewPr>
    <p:cSldViewPr showGuides="1">
      <p:cViewPr varScale="1">
        <p:scale>
          <a:sx n="102" d="100"/>
          <a:sy n="102" d="100"/>
        </p:scale>
        <p:origin x="150"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959694" cy="2616101"/>
          </a:xfrm>
          <a:prstGeom prst="rect">
            <a:avLst/>
          </a:prstGeom>
          <a:noFill/>
        </p:spPr>
        <p:txBody>
          <a:bodyPr wrap="square" rtlCol="0">
            <a:spAutoFit/>
          </a:bodyPr>
          <a:lstStyle/>
          <a:p>
            <a:r>
              <a:rPr lang="en-US" sz="2400" b="1" dirty="0" smtClean="0"/>
              <a:t>GBY5 RMR Potential Resettlement</a:t>
            </a:r>
          </a:p>
          <a:p>
            <a:r>
              <a:rPr lang="en-US" sz="2800" b="1" dirty="0" smtClean="0"/>
              <a:t> </a:t>
            </a:r>
          </a:p>
          <a:p>
            <a:r>
              <a:rPr lang="en-US" sz="2000" b="1" dirty="0" smtClean="0"/>
              <a:t>Mark Ruane</a:t>
            </a:r>
          </a:p>
          <a:p>
            <a:r>
              <a:rPr lang="en-US" sz="2000" b="1" dirty="0" smtClean="0"/>
              <a:t>Director Settlements Retail and Credit</a:t>
            </a:r>
            <a:endParaRPr lang="en-US" sz="2000" dirty="0"/>
          </a:p>
          <a:p>
            <a:endParaRPr lang="en-US" dirty="0" smtClean="0">
              <a:solidFill>
                <a:srgbClr val="FF0000"/>
              </a:solidFill>
            </a:endParaRPr>
          </a:p>
          <a:p>
            <a:r>
              <a:rPr lang="en-US" dirty="0" smtClean="0"/>
              <a:t>TAC Meeting</a:t>
            </a:r>
          </a:p>
          <a:p>
            <a:endParaRPr lang="en-US" dirty="0"/>
          </a:p>
          <a:p>
            <a:r>
              <a:rPr lang="en-US" dirty="0" smtClean="0"/>
              <a:t>January 25,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sz="2400" dirty="0" smtClean="0"/>
              <a:t>Greens Bayou 5 RMR Potential Resettlement</a:t>
            </a:r>
            <a:endParaRPr lang="en-US" sz="2400" dirty="0"/>
          </a:p>
        </p:txBody>
      </p:sp>
      <p:sp>
        <p:nvSpPr>
          <p:cNvPr id="3" name="Content Placeholder 2"/>
          <p:cNvSpPr>
            <a:spLocks noGrp="1"/>
          </p:cNvSpPr>
          <p:nvPr>
            <p:ph idx="1"/>
          </p:nvPr>
        </p:nvSpPr>
        <p:spPr>
          <a:xfrm>
            <a:off x="297873" y="1269084"/>
            <a:ext cx="8534400" cy="4319832"/>
          </a:xfrm>
        </p:spPr>
        <p:txBody>
          <a:bodyPr/>
          <a:lstStyle/>
          <a:p>
            <a:pPr marL="0" indent="0">
              <a:buNone/>
            </a:pPr>
            <a:r>
              <a:rPr lang="en-US" sz="2000" dirty="0" smtClean="0"/>
              <a:t>During the tenor of the Greens Bayou 5 RMR Agreement certain costs were not fully settled prior to the applicable True-Up dates.</a:t>
            </a:r>
          </a:p>
          <a:p>
            <a:pPr marL="0" indent="0">
              <a:buNone/>
            </a:pPr>
            <a:endParaRPr lang="en-US" sz="2000" dirty="0" smtClean="0"/>
          </a:p>
          <a:p>
            <a:pPr marL="457200" indent="-457200">
              <a:buFont typeface="+mj-lt"/>
              <a:buAutoNum type="arabicPeriod"/>
            </a:pPr>
            <a:r>
              <a:rPr lang="en-US" sz="2000" dirty="0" smtClean="0"/>
              <a:t>The allocation basis of certain reimbursed costs was determined to be too high subsequent to True-Up.</a:t>
            </a:r>
          </a:p>
          <a:p>
            <a:pPr marL="457200" indent="-457200">
              <a:buFont typeface="+mj-lt"/>
              <a:buAutoNum type="arabicPeriod"/>
            </a:pPr>
            <a:r>
              <a:rPr lang="en-US" sz="2000" dirty="0" smtClean="0"/>
              <a:t>Other fees inaccurately charged but not corrected by True-Up.</a:t>
            </a:r>
          </a:p>
          <a:p>
            <a:pPr marL="457200" indent="-457200">
              <a:buFont typeface="+mj-lt"/>
              <a:buAutoNum type="arabicPeriod"/>
            </a:pPr>
            <a:r>
              <a:rPr lang="en-US" sz="2000" dirty="0" smtClean="0"/>
              <a:t>During the month of termination (May 2017) certain costs were allocated over 31 days instead of the 29 days during which the Agreement was in effect.  Therefore, at termination two days remained unpaid to NRG.</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9302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3" name="TextBox 2"/>
          <p:cNvSpPr txBox="1"/>
          <p:nvPr/>
        </p:nvSpPr>
        <p:spPr>
          <a:xfrm>
            <a:off x="415087" y="4853353"/>
            <a:ext cx="8195513" cy="646331"/>
          </a:xfrm>
          <a:prstGeom prst="rect">
            <a:avLst/>
          </a:prstGeom>
          <a:noFill/>
        </p:spPr>
        <p:txBody>
          <a:bodyPr wrap="none" rtlCol="0">
            <a:spAutoFit/>
          </a:bodyPr>
          <a:lstStyle/>
          <a:p>
            <a:r>
              <a:rPr lang="en-US" dirty="0" smtClean="0"/>
              <a:t>ERCOT will ask Board of Directors during its February meeting for approval to </a:t>
            </a:r>
          </a:p>
          <a:p>
            <a:r>
              <a:rPr lang="en-US" dirty="0" smtClean="0"/>
              <a:t>resettle the amounts shown in the above table for each month.</a:t>
            </a:r>
            <a:endParaRPr lang="en-US" dirty="0"/>
          </a:p>
        </p:txBody>
      </p:sp>
      <p:sp>
        <p:nvSpPr>
          <p:cNvPr id="9" name="Content Placeholder 2"/>
          <p:cNvSpPr>
            <a:spLocks noGrp="1"/>
          </p:cNvSpPr>
          <p:nvPr>
            <p:ph idx="1"/>
          </p:nvPr>
        </p:nvSpPr>
        <p:spPr>
          <a:xfrm>
            <a:off x="297873" y="1269084"/>
            <a:ext cx="8465127" cy="483516"/>
          </a:xfrm>
        </p:spPr>
        <p:txBody>
          <a:bodyPr/>
          <a:lstStyle/>
          <a:p>
            <a:pPr marL="0" indent="0">
              <a:buNone/>
            </a:pPr>
            <a:r>
              <a:rPr lang="en-US" sz="2000" dirty="0" smtClean="0"/>
              <a:t>Summary amounts</a:t>
            </a:r>
          </a:p>
        </p:txBody>
      </p:sp>
      <p:pic>
        <p:nvPicPr>
          <p:cNvPr id="6" name="Picture 5"/>
          <p:cNvPicPr>
            <a:picLocks noChangeAspect="1"/>
          </p:cNvPicPr>
          <p:nvPr/>
        </p:nvPicPr>
        <p:blipFill>
          <a:blip r:embed="rId2"/>
          <a:stretch>
            <a:fillRect/>
          </a:stretch>
        </p:blipFill>
        <p:spPr>
          <a:xfrm>
            <a:off x="190500" y="2163566"/>
            <a:ext cx="8763000" cy="2292904"/>
          </a:xfrm>
          <a:prstGeom prst="rect">
            <a:avLst/>
          </a:prstGeom>
        </p:spPr>
      </p:pic>
      <p:sp>
        <p:nvSpPr>
          <p:cNvPr id="10" name="Title 1"/>
          <p:cNvSpPr>
            <a:spLocks noGrp="1"/>
          </p:cNvSpPr>
          <p:nvPr>
            <p:ph type="title"/>
          </p:nvPr>
        </p:nvSpPr>
        <p:spPr>
          <a:xfrm>
            <a:off x="381000" y="243682"/>
            <a:ext cx="8458200" cy="823118"/>
          </a:xfrm>
        </p:spPr>
        <p:txBody>
          <a:bodyPr/>
          <a:lstStyle/>
          <a:p>
            <a:r>
              <a:rPr lang="en-US" sz="2400" dirty="0" smtClean="0"/>
              <a:t>Greens Bayou 5 RMR Potential Resettlement</a:t>
            </a:r>
            <a:endParaRPr lang="en-US" sz="2400" dirty="0"/>
          </a:p>
        </p:txBody>
      </p:sp>
    </p:spTree>
    <p:extLst>
      <p:ext uri="{BB962C8B-B14F-4D97-AF65-F5344CB8AC3E}">
        <p14:creationId xmlns:p14="http://schemas.microsoft.com/office/powerpoint/2010/main" val="2239275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9" name="Content Placeholder 2"/>
          <p:cNvSpPr>
            <a:spLocks noGrp="1"/>
          </p:cNvSpPr>
          <p:nvPr>
            <p:ph idx="1"/>
          </p:nvPr>
        </p:nvSpPr>
        <p:spPr>
          <a:xfrm>
            <a:off x="339437" y="1219200"/>
            <a:ext cx="8271164" cy="3352800"/>
          </a:xfrm>
        </p:spPr>
        <p:txBody>
          <a:bodyPr/>
          <a:lstStyle/>
          <a:p>
            <a:pPr marL="0" indent="0">
              <a:buNone/>
            </a:pPr>
            <a:r>
              <a:rPr lang="en-US" sz="2000" dirty="0" smtClean="0"/>
              <a:t>Protocol Section 9.2.9, RTM Resettlement Statement, provides that:</a:t>
            </a:r>
          </a:p>
          <a:p>
            <a:pPr marL="0" indent="0">
              <a:buNone/>
            </a:pPr>
            <a:r>
              <a:rPr lang="en-US" sz="2000" dirty="0" smtClean="0"/>
              <a:t>“The ERCOT Board may, in its discretion, direct ERCOT to run a resettlement of an Operating Day, at any time, to address unusual circumstances.”</a:t>
            </a:r>
          </a:p>
          <a:p>
            <a:pPr marL="0" indent="0">
              <a:buNone/>
            </a:pPr>
            <a:endParaRPr lang="en-US" sz="2000" dirty="0"/>
          </a:p>
          <a:p>
            <a:pPr marL="0" indent="0">
              <a:buNone/>
            </a:pPr>
            <a:r>
              <a:rPr lang="en-US" sz="2000" dirty="0"/>
              <a:t>C</a:t>
            </a:r>
            <a:r>
              <a:rPr lang="en-US" sz="2000" dirty="0" smtClean="0"/>
              <a:t>ircumstances justifying resettlement include:</a:t>
            </a:r>
          </a:p>
          <a:p>
            <a:r>
              <a:rPr lang="en-US" sz="2000" dirty="0" smtClean="0"/>
              <a:t>Lengthy process for submission and ERCOT validation of RMR costs,</a:t>
            </a:r>
          </a:p>
          <a:p>
            <a:r>
              <a:rPr lang="en-US" sz="2000" dirty="0"/>
              <a:t>RMR Unit owner was not aware of discrepancy until after True-Up, </a:t>
            </a:r>
          </a:p>
          <a:p>
            <a:r>
              <a:rPr lang="en-US" sz="2000" dirty="0" smtClean="0"/>
              <a:t>No RMRs since 2011, so processes for RMR settlement are largely manual, and</a:t>
            </a:r>
          </a:p>
          <a:p>
            <a:r>
              <a:rPr lang="en-US" sz="2000" dirty="0" smtClean="0"/>
              <a:t>ERCOT wishes to ensure that settlement amounts for RMR agreements are accurate. </a:t>
            </a:r>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smtClean="0"/>
          </a:p>
        </p:txBody>
      </p:sp>
      <p:sp>
        <p:nvSpPr>
          <p:cNvPr id="6" name="Title 1"/>
          <p:cNvSpPr>
            <a:spLocks noGrp="1"/>
          </p:cNvSpPr>
          <p:nvPr>
            <p:ph type="title"/>
          </p:nvPr>
        </p:nvSpPr>
        <p:spPr>
          <a:xfrm>
            <a:off x="381000" y="243682"/>
            <a:ext cx="8458200" cy="823118"/>
          </a:xfrm>
        </p:spPr>
        <p:txBody>
          <a:bodyPr/>
          <a:lstStyle/>
          <a:p>
            <a:r>
              <a:rPr lang="en-US" sz="2400" dirty="0" smtClean="0"/>
              <a:t>Greens Bayou 5 RMR Potential Resettlement</a:t>
            </a:r>
            <a:endParaRPr lang="en-US" sz="2400" dirty="0"/>
          </a:p>
        </p:txBody>
      </p:sp>
    </p:spTree>
    <p:extLst>
      <p:ext uri="{BB962C8B-B14F-4D97-AF65-F5344CB8AC3E}">
        <p14:creationId xmlns:p14="http://schemas.microsoft.com/office/powerpoint/2010/main" val="3137090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9" name="Content Placeholder 2"/>
          <p:cNvSpPr>
            <a:spLocks noGrp="1"/>
          </p:cNvSpPr>
          <p:nvPr>
            <p:ph idx="1"/>
          </p:nvPr>
        </p:nvSpPr>
        <p:spPr>
          <a:xfrm>
            <a:off x="339437" y="1219200"/>
            <a:ext cx="8271164" cy="2209800"/>
          </a:xfrm>
        </p:spPr>
        <p:txBody>
          <a:bodyPr/>
          <a:lstStyle/>
          <a:p>
            <a:pPr marL="0" indent="0">
              <a:buNone/>
            </a:pPr>
            <a:r>
              <a:rPr lang="en-US" sz="2000" dirty="0"/>
              <a:t>To ensure accurate settlement of the Greens Bayou 5 RMR, ERCOT plans to ask the Board of Directors during its February 20, 2018 meeting for approval to resettle the amounts shown in the above table for each applicable month.</a:t>
            </a:r>
          </a:p>
          <a:p>
            <a:pPr marL="0" indent="0">
              <a:buNone/>
            </a:pPr>
            <a:endParaRPr lang="en-US" sz="2000" dirty="0"/>
          </a:p>
          <a:p>
            <a:pPr marL="0" indent="0">
              <a:buNone/>
            </a:pPr>
            <a:r>
              <a:rPr lang="en-US" sz="2000" dirty="0" smtClean="0"/>
              <a:t>To reduce the possibility of future Board-directed resettlements, ERCOT-submitted NPRR 845, “RMR Process and Agreement Revisions”, includes a provision for a miscellaneous Invoice to reconcile final RMR costs no later than 30 days after the RTM True-Up Statement is issued for the termination date of the RMR Agreement.  See NPRR section 6.6.6.6, Method for Reconciling RMR Actual Eligible Costs, RMR Contributed Capital Expenditures, and Miscellaneous RMR Incurred Expenses.  The NPRR is currently tabled at WMS for stakeholder review.</a:t>
            </a:r>
          </a:p>
          <a:p>
            <a:pPr marL="0" indent="0">
              <a:buNone/>
            </a:pPr>
            <a:endParaRPr lang="en-US" sz="2000" dirty="0"/>
          </a:p>
          <a:p>
            <a:pPr marL="0" indent="0">
              <a:buNone/>
            </a:pPr>
            <a:endParaRPr lang="en-US" sz="2000" dirty="0" smtClean="0"/>
          </a:p>
        </p:txBody>
      </p:sp>
      <p:sp>
        <p:nvSpPr>
          <p:cNvPr id="6" name="Title 1"/>
          <p:cNvSpPr>
            <a:spLocks noGrp="1"/>
          </p:cNvSpPr>
          <p:nvPr>
            <p:ph type="title"/>
          </p:nvPr>
        </p:nvSpPr>
        <p:spPr>
          <a:xfrm>
            <a:off x="381000" y="243682"/>
            <a:ext cx="8458200" cy="823118"/>
          </a:xfrm>
        </p:spPr>
        <p:txBody>
          <a:bodyPr/>
          <a:lstStyle/>
          <a:p>
            <a:r>
              <a:rPr lang="en-US" sz="2400" dirty="0" smtClean="0"/>
              <a:t>Greens Bayou 5 RMR Potential Resettlement</a:t>
            </a:r>
            <a:endParaRPr lang="en-US" sz="2400" dirty="0"/>
          </a:p>
        </p:txBody>
      </p:sp>
    </p:spTree>
    <p:extLst>
      <p:ext uri="{BB962C8B-B14F-4D97-AF65-F5344CB8AC3E}">
        <p14:creationId xmlns:p14="http://schemas.microsoft.com/office/powerpoint/2010/main" val="2551916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Content Placeholder 2"/>
          <p:cNvSpPr txBox="1">
            <a:spLocks/>
          </p:cNvSpPr>
          <p:nvPr/>
        </p:nvSpPr>
        <p:spPr>
          <a:xfrm>
            <a:off x="-76200" y="228600"/>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7"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426863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c34af464-7aa1-4edd-9be4-83dffc1cb926"/>
    <ds:schemaRef ds:uri="http://purl.org/dc/terms/"/>
    <ds:schemaRef ds:uri="http://schemas.microsoft.com/office/2006/documentManagement/types"/>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12050</TotalTime>
  <Words>392</Words>
  <Application>Microsoft Office PowerPoint</Application>
  <PresentationFormat>On-screen Show (4:3)</PresentationFormat>
  <Paragraphs>39</Paragraphs>
  <Slides>6</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6</vt:i4>
      </vt:variant>
    </vt:vector>
  </HeadingPairs>
  <TitlesOfParts>
    <vt:vector size="11" baseType="lpstr">
      <vt:lpstr>Arial</vt:lpstr>
      <vt:lpstr>Calibri</vt:lpstr>
      <vt:lpstr>1_Custom Design</vt:lpstr>
      <vt:lpstr>Office Theme</vt:lpstr>
      <vt:lpstr>Custom Design</vt:lpstr>
      <vt:lpstr>PowerPoint Presentation</vt:lpstr>
      <vt:lpstr>Greens Bayou 5 RMR Potential Resettlement</vt:lpstr>
      <vt:lpstr>Greens Bayou 5 RMR Potential Resettlement</vt:lpstr>
      <vt:lpstr>Greens Bayou 5 RMR Potential Resettlement</vt:lpstr>
      <vt:lpstr>Greens Bayou 5 RMR Potential Resettlement</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478</cp:revision>
  <cp:lastPrinted>2016-07-18T19:58:10Z</cp:lastPrinted>
  <dcterms:created xsi:type="dcterms:W3CDTF">2016-01-21T15:20:31Z</dcterms:created>
  <dcterms:modified xsi:type="dcterms:W3CDTF">2018-01-22T20:08:02Z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