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11"/>
  </p:notesMasterIdLst>
  <p:sldIdLst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7188200" cy="9448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CC9900"/>
    <a:srgbClr val="3399FF"/>
    <a:srgbClr val="003296"/>
    <a:srgbClr val="0066CC"/>
    <a:srgbClr val="004487"/>
    <a:srgbClr val="005092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7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162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70350" y="0"/>
            <a:ext cx="31162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44500" y="708025"/>
            <a:ext cx="62992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9138" y="4489450"/>
            <a:ext cx="5749925" cy="425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4138"/>
            <a:ext cx="31162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70350" y="8974138"/>
            <a:ext cx="31162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Arial" charset="0"/>
              </a:defRPr>
            </a:lvl1pPr>
          </a:lstStyle>
          <a:p>
            <a:pPr>
              <a:defRPr/>
            </a:pPr>
            <a:fld id="{B329C74D-B450-4B42-BEA1-F6B173EBC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88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1143000"/>
            <a:ext cx="12192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0" y="6019800"/>
            <a:ext cx="12192000" cy="46038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0" y="1600201"/>
            <a:ext cx="12192000" cy="92075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581400"/>
            <a:ext cx="9753600" cy="1143000"/>
          </a:xfrm>
        </p:spPr>
        <p:txBody>
          <a:bodyPr/>
          <a:lstStyle>
            <a:lvl1pPr marL="0" indent="0" algn="ctr">
              <a:buFont typeface="Arial" charset="0"/>
              <a:buNone/>
              <a:defRPr b="0">
                <a:solidFill>
                  <a:srgbClr val="003296"/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219200" y="1905001"/>
            <a:ext cx="9753600" cy="1241425"/>
          </a:xfrm>
        </p:spPr>
        <p:txBody>
          <a:bodyPr/>
          <a:lstStyle>
            <a:lvl1pPr algn="ctr">
              <a:defRPr sz="3200">
                <a:solidFill>
                  <a:srgbClr val="33333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09600" y="6324600"/>
            <a:ext cx="32512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8534400" y="6286500"/>
            <a:ext cx="3048000" cy="41910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45308"/>
            <a:ext cx="4360057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37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20465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"/>
            <a:ext cx="27940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8178800" cy="57150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86503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486230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4072623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4775200" cy="4724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066800"/>
            <a:ext cx="4775200" cy="4724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437264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4060472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520268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51848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25107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53586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066800"/>
            <a:ext cx="9753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6235700"/>
            <a:ext cx="121920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9"/>
          <p:cNvSpPr>
            <a:spLocks noChangeArrowheads="1"/>
          </p:cNvSpPr>
          <p:nvPr/>
        </p:nvSpPr>
        <p:spPr bwMode="auto">
          <a:xfrm>
            <a:off x="0" y="0"/>
            <a:ext cx="1219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11176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31200" y="6172200"/>
            <a:ext cx="3352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  <p:sp>
        <p:nvSpPr>
          <p:cNvPr id="1031" name="Rectangle 13"/>
          <p:cNvSpPr>
            <a:spLocks noChangeArrowheads="1"/>
          </p:cNvSpPr>
          <p:nvPr/>
        </p:nvSpPr>
        <p:spPr bwMode="auto">
          <a:xfrm>
            <a:off x="4572000" y="64770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B1D24C9-3E0E-4BD4-B080-4072BA8C4DD6}" type="slidenum">
              <a:rPr lang="en-US" sz="1200"/>
              <a:pPr algn="ctr"/>
              <a:t>‹#›</a:t>
            </a:fld>
            <a:endParaRPr lang="en-US" sz="1200"/>
          </a:p>
        </p:txBody>
      </p:sp>
      <p:sp>
        <p:nvSpPr>
          <p:cNvPr id="1032" name="Text Box 20"/>
          <p:cNvSpPr txBox="1">
            <a:spLocks noChangeArrowheads="1"/>
          </p:cNvSpPr>
          <p:nvPr/>
        </p:nvSpPr>
        <p:spPr bwMode="auto">
          <a:xfrm>
            <a:off x="0" y="822326"/>
            <a:ext cx="12192000" cy="92075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1033" name="Text Box 21"/>
          <p:cNvSpPr txBox="1">
            <a:spLocks noChangeArrowheads="1"/>
          </p:cNvSpPr>
          <p:nvPr/>
        </p:nvSpPr>
        <p:spPr bwMode="auto">
          <a:xfrm>
            <a:off x="0" y="6049964"/>
            <a:ext cx="12192000" cy="46037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72200"/>
            <a:ext cx="2180032" cy="5486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Font typeface="Arial" charset="0"/>
        <a:buChar char="♦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Brad Woods</a:t>
            </a:r>
          </a:p>
          <a:p>
            <a:r>
              <a:rPr lang="en-US" dirty="0"/>
              <a:t>Reliability Services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NERC Acceptable Model List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Notification and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934453"/>
            <a:ext cx="9753600" cy="5105400"/>
          </a:xfrm>
        </p:spPr>
        <p:txBody>
          <a:bodyPr/>
          <a:lstStyle/>
          <a:p>
            <a:pPr algn="just"/>
            <a:r>
              <a:rPr lang="en-US" sz="2200" b="0" dirty="0" smtClean="0"/>
              <a:t>NERC </a:t>
            </a:r>
            <a:r>
              <a:rPr lang="en-US" sz="2200" b="0" dirty="0"/>
              <a:t>System Analysis Modeling Subcommittee (</a:t>
            </a:r>
            <a:r>
              <a:rPr lang="en-US" sz="2200" dirty="0"/>
              <a:t>SAMS</a:t>
            </a:r>
            <a:r>
              <a:rPr lang="en-US" sz="2200" b="0" dirty="0" smtClean="0"/>
              <a:t>) was directed by the NERC </a:t>
            </a:r>
            <a:r>
              <a:rPr lang="en-US" sz="2200" b="0" dirty="0"/>
              <a:t>Planning Committee (</a:t>
            </a:r>
            <a:r>
              <a:rPr lang="en-US" sz="2200" dirty="0"/>
              <a:t>PC</a:t>
            </a:r>
            <a:r>
              <a:rPr lang="en-US" sz="2200" b="0" dirty="0"/>
              <a:t>) </a:t>
            </a:r>
            <a:r>
              <a:rPr lang="en-US" sz="2200" b="0" dirty="0" smtClean="0"/>
              <a:t>to create </a:t>
            </a:r>
            <a:r>
              <a:rPr lang="en-US" sz="2200" b="0" dirty="0"/>
              <a:t>a process to inform industry of obsolete models </a:t>
            </a:r>
          </a:p>
          <a:p>
            <a:pPr algn="just"/>
            <a:r>
              <a:rPr lang="en-US" sz="2200" b="0" dirty="0" smtClean="0"/>
              <a:t>SAMS </a:t>
            </a:r>
            <a:r>
              <a:rPr lang="en-US" sz="2200" b="0" dirty="0"/>
              <a:t>consists of </a:t>
            </a:r>
            <a:r>
              <a:rPr lang="en-US" sz="2200" dirty="0"/>
              <a:t>experts</a:t>
            </a:r>
            <a:r>
              <a:rPr lang="en-US" sz="2200" b="0" dirty="0"/>
              <a:t> from all segments of the electricity </a:t>
            </a:r>
            <a:r>
              <a:rPr lang="en-US" sz="2200" b="0" dirty="0" smtClean="0"/>
              <a:t>industry </a:t>
            </a:r>
            <a:endParaRPr lang="en-US" sz="2200" b="0" dirty="0"/>
          </a:p>
          <a:p>
            <a:pPr algn="just"/>
            <a:r>
              <a:rPr lang="en-US" sz="2200" b="0" dirty="0" smtClean="0"/>
              <a:t>SAMS receives and reviews </a:t>
            </a:r>
            <a:r>
              <a:rPr lang="en-US" sz="2200" b="0" dirty="0"/>
              <a:t>power systems modeling</a:t>
            </a:r>
            <a:r>
              <a:rPr lang="en-US" sz="2200" dirty="0"/>
              <a:t> </a:t>
            </a:r>
            <a:r>
              <a:rPr lang="en-US" sz="2200" dirty="0" smtClean="0"/>
              <a:t>issues </a:t>
            </a:r>
            <a:r>
              <a:rPr lang="en-US" sz="2200" b="0" dirty="0"/>
              <a:t>and background data from power system modeling subject matter experts (SME) and simulation tool </a:t>
            </a:r>
            <a:r>
              <a:rPr lang="en-US" sz="2200" b="0" dirty="0" smtClean="0"/>
              <a:t>users</a:t>
            </a:r>
          </a:p>
          <a:p>
            <a:pPr algn="just"/>
            <a:r>
              <a:rPr lang="en-US" sz="2200" b="0" dirty="0" smtClean="0"/>
              <a:t>SAMS performs </a:t>
            </a:r>
            <a:r>
              <a:rPr lang="en-US" sz="2200" dirty="0" smtClean="0"/>
              <a:t>analysis</a:t>
            </a:r>
            <a:r>
              <a:rPr lang="en-US" sz="2200" b="0" dirty="0" smtClean="0"/>
              <a:t>, if necessary</a:t>
            </a:r>
          </a:p>
          <a:p>
            <a:pPr algn="just"/>
            <a:r>
              <a:rPr lang="en-US" sz="2200" b="0" dirty="0" smtClean="0"/>
              <a:t>SAMS creates modeling </a:t>
            </a:r>
            <a:r>
              <a:rPr lang="en-US" sz="2200" dirty="0" smtClean="0"/>
              <a:t>notifications</a:t>
            </a:r>
            <a:r>
              <a:rPr lang="en-US" sz="2200" b="0" dirty="0" smtClean="0"/>
              <a:t> for unacceptable models and posts these notifications on the NERC SAMS website after approval</a:t>
            </a:r>
          </a:p>
          <a:p>
            <a:pPr algn="just"/>
            <a:r>
              <a:rPr lang="en-US" sz="2200" b="0" dirty="0" smtClean="0"/>
              <a:t>Unacceptable models are identified in the </a:t>
            </a:r>
            <a:r>
              <a:rPr lang="en-US" sz="2200" dirty="0" smtClean="0"/>
              <a:t>NERC Acceptable Model List </a:t>
            </a:r>
            <a:r>
              <a:rPr lang="en-US" sz="2200" b="0" dirty="0" smtClean="0"/>
              <a:t>which is posted on NERC SAMS website</a:t>
            </a:r>
          </a:p>
          <a:p>
            <a:pPr algn="just"/>
            <a:r>
              <a:rPr lang="en-US" sz="2200" b="0" dirty="0" smtClean="0"/>
              <a:t>SAMS accepts/reviews </a:t>
            </a:r>
            <a:r>
              <a:rPr lang="en-US" sz="2200" dirty="0" smtClean="0"/>
              <a:t>comments</a:t>
            </a:r>
            <a:r>
              <a:rPr lang="en-US" sz="2200" b="0" dirty="0" smtClean="0"/>
              <a:t> received from industry on notifications</a:t>
            </a:r>
            <a:endParaRPr lang="en-US" sz="2200" dirty="0"/>
          </a:p>
        </p:txBody>
      </p:sp>
      <p:sp>
        <p:nvSpPr>
          <p:cNvPr id="4100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DMTF Workshop</a:t>
            </a:r>
          </a:p>
          <a:p>
            <a:pPr eaLnBrk="1" hangingPunct="1"/>
            <a:r>
              <a:rPr lang="en-US" dirty="0" smtClean="0"/>
              <a:t>1/23/2018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Notification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78305"/>
            <a:ext cx="9753600" cy="5105400"/>
          </a:xfrm>
        </p:spPr>
        <p:txBody>
          <a:bodyPr/>
          <a:lstStyle/>
          <a:p>
            <a:pPr algn="just"/>
            <a:r>
              <a:rPr lang="en-US" b="0" dirty="0" smtClean="0"/>
              <a:t> </a:t>
            </a:r>
            <a:r>
              <a:rPr lang="en-US" b="0" dirty="0"/>
              <a:t>EX2000 Dynamics Component Model for Excitation Systems </a:t>
            </a:r>
            <a:endParaRPr lang="en-US" b="0" dirty="0" smtClean="0"/>
          </a:p>
          <a:p>
            <a:pPr lvl="1" algn="just"/>
            <a:r>
              <a:rPr lang="en-US" sz="1800" b="0" dirty="0" smtClean="0"/>
              <a:t>Information received by SAMS indicated </a:t>
            </a:r>
            <a:r>
              <a:rPr lang="en-US" sz="1800" b="0" dirty="0"/>
              <a:t>that the EX2000 dynamics model in the Siemens PTI PSS/E power system dynamics simulation program </a:t>
            </a:r>
            <a:r>
              <a:rPr lang="en-US" sz="1800" b="1" dirty="0"/>
              <a:t>does not properly model</a:t>
            </a:r>
            <a:r>
              <a:rPr lang="en-US" sz="1800" b="0" dirty="0"/>
              <a:t> </a:t>
            </a:r>
            <a:r>
              <a:rPr lang="en-US" sz="1800" b="1" dirty="0"/>
              <a:t>the equipment </a:t>
            </a:r>
            <a:r>
              <a:rPr lang="en-US" sz="1800" b="0" dirty="0"/>
              <a:t>that it is intended to represent. EX2000 is a General Electric (GE) excitation system for synchronous </a:t>
            </a:r>
            <a:r>
              <a:rPr lang="en-US" sz="1800" b="0" dirty="0" smtClean="0"/>
              <a:t>generators.</a:t>
            </a:r>
          </a:p>
          <a:p>
            <a:pPr algn="just"/>
            <a:r>
              <a:rPr lang="en-US" b="0" dirty="0" smtClean="0"/>
              <a:t> Gas Turbine Governor Modeling </a:t>
            </a:r>
          </a:p>
          <a:p>
            <a:pPr lvl="1" algn="just"/>
            <a:r>
              <a:rPr lang="en-US" sz="1800" b="0" dirty="0" smtClean="0"/>
              <a:t>The </a:t>
            </a:r>
            <a:r>
              <a:rPr lang="en-US" sz="1800" b="0" i="1" dirty="0" smtClean="0"/>
              <a:t>GAST</a:t>
            </a:r>
            <a:r>
              <a:rPr lang="en-US" sz="1800" b="0" dirty="0" smtClean="0"/>
              <a:t>, </a:t>
            </a:r>
            <a:r>
              <a:rPr lang="en-US" sz="1800" b="0" i="1" dirty="0" smtClean="0"/>
              <a:t>GAST2A</a:t>
            </a:r>
            <a:r>
              <a:rPr lang="en-US" sz="1800" b="0" dirty="0" smtClean="0"/>
              <a:t>, </a:t>
            </a:r>
            <a:r>
              <a:rPr lang="en-US" sz="1800" b="0" i="1" dirty="0" smtClean="0"/>
              <a:t>GASTWD</a:t>
            </a:r>
            <a:r>
              <a:rPr lang="en-US" sz="1800" b="0" dirty="0" smtClean="0"/>
              <a:t>, </a:t>
            </a:r>
            <a:r>
              <a:rPr lang="en-US" sz="1800" b="0" i="1" dirty="0" smtClean="0"/>
              <a:t>GFT8WD</a:t>
            </a:r>
            <a:r>
              <a:rPr lang="en-US" sz="1800" b="0" dirty="0" smtClean="0"/>
              <a:t>, and </a:t>
            </a:r>
            <a:r>
              <a:rPr lang="en-US" sz="1800" b="0" i="1" dirty="0" smtClean="0"/>
              <a:t>WESGOV </a:t>
            </a:r>
            <a:r>
              <a:rPr lang="en-US" sz="1800" b="0" dirty="0" smtClean="0"/>
              <a:t>models are simple representations of a turbine-governor control system, developed and introduced as early as the mid-1970s. These models are considered </a:t>
            </a:r>
            <a:r>
              <a:rPr lang="en-US" sz="1800" b="1" dirty="0" smtClean="0"/>
              <a:t>obsolete</a:t>
            </a:r>
            <a:r>
              <a:rPr lang="en-US" sz="1800" b="0" dirty="0" smtClean="0"/>
              <a:t> and should not be used for representing new generators and applicable existing generators. </a:t>
            </a:r>
          </a:p>
          <a:p>
            <a:pPr algn="just"/>
            <a:r>
              <a:rPr lang="en-US" b="0" dirty="0" smtClean="0"/>
              <a:t> </a:t>
            </a:r>
            <a:r>
              <a:rPr lang="en-US" b="0" dirty="0"/>
              <a:t>Use of GENTPJ Generator Model </a:t>
            </a:r>
            <a:endParaRPr lang="en-US" b="0" dirty="0" smtClean="0"/>
          </a:p>
          <a:p>
            <a:pPr lvl="1" algn="just"/>
            <a:r>
              <a:rPr lang="en-US" sz="1800" dirty="0"/>
              <a:t>Testing in connection with NERC Reliability Standard MOD-026 has revealed that the </a:t>
            </a:r>
            <a:r>
              <a:rPr lang="en-US" sz="1800" i="1" dirty="0"/>
              <a:t>GENSAL</a:t>
            </a:r>
            <a:r>
              <a:rPr lang="en-US" sz="1800" dirty="0"/>
              <a:t>, </a:t>
            </a:r>
            <a:r>
              <a:rPr lang="en-US" sz="1800" i="1" dirty="0"/>
              <a:t>GENROU</a:t>
            </a:r>
            <a:r>
              <a:rPr lang="en-US" sz="1800" dirty="0"/>
              <a:t>, and </a:t>
            </a:r>
            <a:r>
              <a:rPr lang="en-US" sz="1800" i="1" dirty="0"/>
              <a:t>GENTPF </a:t>
            </a:r>
            <a:r>
              <a:rPr lang="en-US" sz="1800" dirty="0"/>
              <a:t>generator dynamic models </a:t>
            </a:r>
            <a:r>
              <a:rPr lang="en-US" sz="1800" b="1" dirty="0"/>
              <a:t>may significantly underestimate the field current</a:t>
            </a:r>
            <a:r>
              <a:rPr lang="en-US" sz="1800" dirty="0"/>
              <a:t> needed to support rated reactive power output of the generator and, consequently, could introduce significant error into simulations where reactive power support is an issue</a:t>
            </a:r>
            <a:r>
              <a:rPr lang="en-US" dirty="0"/>
              <a:t>. </a:t>
            </a:r>
            <a:endParaRPr lang="en-US" sz="1600" b="0" dirty="0"/>
          </a:p>
        </p:txBody>
      </p:sp>
      <p:sp>
        <p:nvSpPr>
          <p:cNvPr id="4100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DMTF Workshop</a:t>
            </a:r>
          </a:p>
          <a:p>
            <a:pPr eaLnBrk="1" hangingPunct="1"/>
            <a:r>
              <a:rPr lang="en-US" dirty="0" smtClean="0"/>
              <a:t>1/23/2018 </a:t>
            </a:r>
          </a:p>
        </p:txBody>
      </p:sp>
    </p:spTree>
    <p:extLst>
      <p:ext uri="{BB962C8B-B14F-4D97-AF65-F5344CB8AC3E}">
        <p14:creationId xmlns:p14="http://schemas.microsoft.com/office/powerpoint/2010/main" val="804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33849"/>
            <a:ext cx="9753600" cy="5105400"/>
          </a:xfrm>
        </p:spPr>
        <p:txBody>
          <a:bodyPr/>
          <a:lstStyle/>
          <a:p>
            <a:pPr marL="0" indent="0">
              <a:buNone/>
            </a:pPr>
            <a:r>
              <a:rPr lang="en-US" b="0" dirty="0" smtClean="0"/>
              <a:t> </a:t>
            </a:r>
            <a:endParaRPr lang="en-US" sz="1600" b="0" dirty="0"/>
          </a:p>
        </p:txBody>
      </p:sp>
      <p:sp>
        <p:nvSpPr>
          <p:cNvPr id="4100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DMTF Workshop</a:t>
            </a:r>
          </a:p>
          <a:p>
            <a:pPr eaLnBrk="1" hangingPunct="1"/>
            <a:r>
              <a:rPr lang="en-US" dirty="0" smtClean="0"/>
              <a:t>1/23/2018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143000"/>
            <a:ext cx="10896600" cy="402357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6257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DWG Manual (ROS Approved 01/2018):  Unacceptable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914400"/>
            <a:ext cx="9753600" cy="5105400"/>
          </a:xfrm>
        </p:spPr>
        <p:txBody>
          <a:bodyPr/>
          <a:lstStyle/>
          <a:p>
            <a:pPr algn="just"/>
            <a:r>
              <a:rPr lang="en-US" dirty="0"/>
              <a:t>List</a:t>
            </a:r>
            <a:r>
              <a:rPr lang="en-US" b="0" dirty="0"/>
              <a:t> of acceptable/unacceptable dynamic models are published on the NERC SAMS website. </a:t>
            </a:r>
            <a:endParaRPr lang="en-US" sz="1600" b="0" dirty="0"/>
          </a:p>
          <a:p>
            <a:pPr algn="just"/>
            <a:r>
              <a:rPr lang="en-US" b="0" dirty="0" smtClean="0"/>
              <a:t>Unacceptable </a:t>
            </a:r>
            <a:r>
              <a:rPr lang="en-US" b="0" dirty="0"/>
              <a:t>models </a:t>
            </a:r>
            <a:r>
              <a:rPr lang="en-US" b="0" dirty="0" smtClean="0"/>
              <a:t>will </a:t>
            </a:r>
            <a:r>
              <a:rPr lang="en-US" b="0" dirty="0"/>
              <a:t>not be accepted for </a:t>
            </a:r>
            <a:r>
              <a:rPr lang="en-US" dirty="0"/>
              <a:t>new generator interconnections</a:t>
            </a:r>
            <a:r>
              <a:rPr lang="en-US" b="0" dirty="0"/>
              <a:t> nor for dynamic model </a:t>
            </a:r>
            <a:r>
              <a:rPr lang="en-US" dirty="0"/>
              <a:t>updates</a:t>
            </a:r>
            <a:r>
              <a:rPr lang="en-US" b="0" dirty="0"/>
              <a:t>. </a:t>
            </a:r>
            <a:endParaRPr lang="en-US" b="0" dirty="0" smtClean="0"/>
          </a:p>
          <a:p>
            <a:pPr algn="just"/>
            <a:r>
              <a:rPr lang="en-US" b="0" dirty="0" smtClean="0"/>
              <a:t>If </a:t>
            </a:r>
            <a:r>
              <a:rPr lang="en-US" b="0" dirty="0"/>
              <a:t>a generation interconnection or dynamic model </a:t>
            </a:r>
            <a:r>
              <a:rPr lang="en-US" dirty="0"/>
              <a:t>update has begun </a:t>
            </a:r>
            <a:r>
              <a:rPr lang="en-US" b="0" dirty="0"/>
              <a:t>prior to a model being identified as unacceptable by the NERC SAMS, the model shall be allowed to be used in the dynamic flat start cases. </a:t>
            </a:r>
            <a:endParaRPr lang="en-US" b="0" dirty="0" smtClean="0"/>
          </a:p>
          <a:p>
            <a:pPr algn="just"/>
            <a:r>
              <a:rPr lang="en-US" b="0" dirty="0" smtClean="0"/>
              <a:t>Unacceptable </a:t>
            </a:r>
            <a:r>
              <a:rPr lang="en-US" b="0" dirty="0"/>
              <a:t>models that already exist in the ERCOT dynamic dataset shall be </a:t>
            </a:r>
            <a:r>
              <a:rPr lang="en-US" dirty="0"/>
              <a:t>phased out </a:t>
            </a:r>
            <a:r>
              <a:rPr lang="en-US" b="0" dirty="0"/>
              <a:t>through dynamic model updates including updates received via the NERC MOD-026-1 and MOD-027-1 </a:t>
            </a:r>
            <a:r>
              <a:rPr lang="en-US" b="0" dirty="0" smtClean="0"/>
              <a:t>processes</a:t>
            </a:r>
            <a:r>
              <a:rPr lang="en-US" b="0" dirty="0" smtClean="0"/>
              <a:t>.</a:t>
            </a:r>
            <a:endParaRPr lang="en-US" b="0" dirty="0" smtClean="0"/>
          </a:p>
        </p:txBody>
      </p:sp>
      <p:sp>
        <p:nvSpPr>
          <p:cNvPr id="4100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DMTF Workshop</a:t>
            </a:r>
          </a:p>
          <a:p>
            <a:pPr eaLnBrk="1" hangingPunct="1"/>
            <a:r>
              <a:rPr lang="en-US" dirty="0" smtClean="0"/>
              <a:t>1/23/2018 </a:t>
            </a:r>
          </a:p>
        </p:txBody>
      </p:sp>
    </p:spTree>
    <p:extLst>
      <p:ext uri="{BB962C8B-B14F-4D97-AF65-F5344CB8AC3E}">
        <p14:creationId xmlns:p14="http://schemas.microsoft.com/office/powerpoint/2010/main" val="170001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20000" dirty="0" smtClean="0">
                <a:solidFill>
                  <a:schemeClr val="accent6"/>
                </a:solidFill>
              </a:rPr>
              <a:t>?</a:t>
            </a:r>
            <a:endParaRPr lang="en-US" sz="20000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eaLnBrk="1" hangingPunct="1"/>
            <a:r>
              <a:rPr lang="en-US" dirty="0"/>
              <a:t>DMTF Workshop</a:t>
            </a:r>
          </a:p>
          <a:p>
            <a:pPr eaLnBrk="1" hangingPunct="1"/>
            <a:r>
              <a:rPr lang="en-US" dirty="0"/>
              <a:t>1/23/2018 </a:t>
            </a:r>
          </a:p>
        </p:txBody>
      </p:sp>
    </p:spTree>
    <p:extLst>
      <p:ext uri="{BB962C8B-B14F-4D97-AF65-F5344CB8AC3E}">
        <p14:creationId xmlns:p14="http://schemas.microsoft.com/office/powerpoint/2010/main" val="180472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as Reliability Entity PowerPoint template.ppt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xas RE Power Point Presentation Template - Widescreen" id="{9E24B80D-9AEB-4CFB-96C0-D311B012709E}" vid="{1F395316-7025-4BED-B2F2-F786A180676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orporate Document" ma:contentTypeID="0x010100598C21B87A1B487BB5A794BBB36DFA5900030F37C9921041D9A3FA4CBE3453CE9A001803516066634146ACC76E866337EC71" ma:contentTypeVersion="2" ma:contentTypeDescription="Corporate document content type" ma:contentTypeScope="" ma:versionID="60af47c63e6d36eea860b643661555e0">
  <xsd:schema xmlns:xsd="http://www.w3.org/2001/XMLSchema" xmlns:xs="http://www.w3.org/2001/XMLSchema" xmlns:p="http://schemas.microsoft.com/office/2006/metadata/properties" xmlns:ns1="http://schemas.microsoft.com/sharepoint/v3" xmlns:ns2="b42784b6-6597-4871-bae6-0c82224fd28b" targetNamespace="http://schemas.microsoft.com/office/2006/metadata/properties" ma:root="true" ma:fieldsID="75b064eb7fe8d6d4689e36f8cb80b2ac" ns1:_="" ns2:_="">
    <xsd:import namespace="http://schemas.microsoft.com/sharepoint/v3"/>
    <xsd:import namespace="b42784b6-6597-4871-bae6-0c82224fd28b"/>
    <xsd:element name="properties">
      <xsd:complexType>
        <xsd:sequence>
          <xsd:element name="documentManagement">
            <xsd:complexType>
              <xsd:all>
                <xsd:element ref="ns1:ol_Department" minOccurs="0"/>
                <xsd:element ref="ns2:RetentionInactiv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ol_Department" ma:index="8" nillable="true" ma:displayName="Department" ma:description="" ma:internalName="ol_Departmen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784b6-6597-4871-bae6-0c82224fd28b" elementFormDefault="qualified">
    <xsd:import namespace="http://schemas.microsoft.com/office/2006/documentManagement/types"/>
    <xsd:import namespace="http://schemas.microsoft.com/office/infopath/2007/PartnerControls"/>
    <xsd:element name="RetentionInactiveDate" ma:index="9" nillable="true" ma:displayName="Inactive Date" ma:format="DateOnly" ma:internalName="RetentionInactive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xsi="http://www.w3.org/2001/XMLSchema-instance" xmlns:p="http://schemas.microsoft.com/office/2006/metadata/properties">
  <documentManagement>
    <ol_Department xmlns="http://schemas.microsoft.com/sharepoint/v3">Corporate Services</ol_Department>
    <RetentionInactiveDate xmlns="b42784b6-6597-4871-bae6-0c82224fd28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D5C4FB-C5D5-4A1C-9EFB-7648441106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42784b6-6597-4871-bae6-0c82224fd2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C129C7-A923-4275-9E58-947A8D4F8E71}">
  <ds:schemaRefs>
    <ds:schemaRef ds:uri="http://schemas.microsoft.com/office/2006/metadata/properties"/>
    <ds:schemaRef ds:uri="b42784b6-6597-4871-bae6-0c82224fd28b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D4BB41E-C0C3-42E4-9B91-E8471975B4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1483</TotalTime>
  <Words>423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Wingdings</vt:lpstr>
      <vt:lpstr>Texas Reliability Entity PowerPoint template.ppt</vt:lpstr>
      <vt:lpstr>NERC Acceptable Model List</vt:lpstr>
      <vt:lpstr>Model Notification and List</vt:lpstr>
      <vt:lpstr>Model Notification Examples</vt:lpstr>
      <vt:lpstr>Model List</vt:lpstr>
      <vt:lpstr>DWG Manual (ROS Approved 01/2018):  Unacceptable Models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RE Power Point Presentation Template - Widescreen</dc:title>
  <dc:creator>Lewis, Sarah</dc:creator>
  <dc:description/>
  <cp:lastModifiedBy>Woods, Brad</cp:lastModifiedBy>
  <cp:revision>38</cp:revision>
  <dcterms:created xsi:type="dcterms:W3CDTF">2013-02-27T22:36:18Z</dcterms:created>
  <dcterms:modified xsi:type="dcterms:W3CDTF">2018-01-23T14:52:04Z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0x010100598C21B87A1B487BB5A794BBB36DFA5900030F37C9921041D9A3FA4CBE3453CE9A001803516066634146ACC76E866337EC71</vt:lpwstr>
  </property>
  <property fmtid="{D5CDD505-2E9C-101B-9397-08002B2CF9AE}" pid="3" name="Project Title">
    <vt:lpwstr>345;#TexasRE Templates|d9ba399f-178f-4b0f-ad32-40f915006d1b</vt:lpwstr>
  </property>
  <property fmtid="{D5CDD505-2E9C-101B-9397-08002B2CF9AE}" pid="4" name="SupportedSoftware">
    <vt:lpwstr>
    </vt:lpwstr>
  </property>
  <property fmtid="{D5CDD505-2E9C-101B-9397-08002B2CF9AE}" pid="5" name="SupportedHardware">
    <vt:lpwstr>
    </vt:lpwstr>
  </property>
  <property fmtid="{D5CDD505-2E9C-101B-9397-08002B2CF9AE}" pid="6" name="Project Phase0">
    <vt:lpwstr>43;#Development|3a7e02ba-9e87-463c-a934-3e4599a916d4</vt:lpwstr>
  </property>
  <property fmtid="{D5CDD505-2E9C-101B-9397-08002B2CF9AE}" pid="7" name="Enterprise Keywords">
    <vt:lpwstr>
    </vt:lpwstr>
  </property>
  <property fmtid="{D5CDD505-2E9C-101B-9397-08002B2CF9AE}" pid="8" name="ITProjectDocumentType">
    <vt:lpwstr>
    </vt:lpwstr>
  </property>
  <property fmtid="{D5CDD505-2E9C-101B-9397-08002B2CF9AE}" pid="9" name="Order">
    <vt:r8>1600</vt:r8>
  </property>
  <property fmtid="{D5CDD505-2E9C-101B-9397-08002B2CF9AE}" pid="10" name="wic_System_Copyright">
    <vt:lpwstr/>
  </property>
</Properties>
</file>