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sldIdLst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9900"/>
    <a:srgbClr val="3399FF"/>
    <a:srgbClr val="003296"/>
    <a:srgbClr val="0066CC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035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4500" y="708025"/>
            <a:ext cx="62992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9450"/>
            <a:ext cx="57499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035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Brad Woods</a:t>
            </a:r>
          </a:p>
          <a:p>
            <a:r>
              <a:rPr lang="en-US" dirty="0"/>
              <a:t>Reliability Services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NERC Acceptable Model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Notification and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34453"/>
            <a:ext cx="9753600" cy="5105400"/>
          </a:xfrm>
        </p:spPr>
        <p:txBody>
          <a:bodyPr/>
          <a:lstStyle/>
          <a:p>
            <a:pPr algn="just"/>
            <a:r>
              <a:rPr lang="en-US" sz="2200" b="0" dirty="0" smtClean="0"/>
              <a:t>NERC </a:t>
            </a:r>
            <a:r>
              <a:rPr lang="en-US" sz="2200" b="0" dirty="0"/>
              <a:t>System Analysis Modeling Subcommittee (</a:t>
            </a:r>
            <a:r>
              <a:rPr lang="en-US" sz="2200" dirty="0"/>
              <a:t>SAMS</a:t>
            </a:r>
            <a:r>
              <a:rPr lang="en-US" sz="2200" b="0" dirty="0" smtClean="0"/>
              <a:t>) was directed by the NERC </a:t>
            </a:r>
            <a:r>
              <a:rPr lang="en-US" sz="2200" b="0" dirty="0"/>
              <a:t>Planning Committee (</a:t>
            </a:r>
            <a:r>
              <a:rPr lang="en-US" sz="2200" dirty="0"/>
              <a:t>PC</a:t>
            </a:r>
            <a:r>
              <a:rPr lang="en-US" sz="2200" b="0" dirty="0"/>
              <a:t>) </a:t>
            </a:r>
            <a:r>
              <a:rPr lang="en-US" sz="2200" b="0" dirty="0" smtClean="0"/>
              <a:t>to create </a:t>
            </a:r>
            <a:r>
              <a:rPr lang="en-US" sz="2200" b="0" dirty="0"/>
              <a:t>a process to inform industry of obsolete models </a:t>
            </a:r>
          </a:p>
          <a:p>
            <a:pPr algn="just"/>
            <a:r>
              <a:rPr lang="en-US" sz="2200" b="0" dirty="0" smtClean="0"/>
              <a:t>SAMS </a:t>
            </a:r>
            <a:r>
              <a:rPr lang="en-US" sz="2200" b="0" dirty="0"/>
              <a:t>consists of </a:t>
            </a:r>
            <a:r>
              <a:rPr lang="en-US" sz="2200" dirty="0"/>
              <a:t>experts</a:t>
            </a:r>
            <a:r>
              <a:rPr lang="en-US" sz="2200" b="0" dirty="0"/>
              <a:t> from all segments of the electricity </a:t>
            </a:r>
            <a:r>
              <a:rPr lang="en-US" sz="2200" b="0" dirty="0" smtClean="0"/>
              <a:t>industry </a:t>
            </a:r>
            <a:endParaRPr lang="en-US" sz="2200" b="0" dirty="0"/>
          </a:p>
          <a:p>
            <a:pPr algn="just"/>
            <a:r>
              <a:rPr lang="en-US" sz="2200" b="0" dirty="0" smtClean="0"/>
              <a:t>SAMS receives and reviews </a:t>
            </a:r>
            <a:r>
              <a:rPr lang="en-US" sz="2200" b="0" dirty="0"/>
              <a:t>power systems modeling</a:t>
            </a:r>
            <a:r>
              <a:rPr lang="en-US" sz="2200" dirty="0"/>
              <a:t> </a:t>
            </a:r>
            <a:r>
              <a:rPr lang="en-US" sz="2200" dirty="0" smtClean="0"/>
              <a:t>issues </a:t>
            </a:r>
            <a:r>
              <a:rPr lang="en-US" sz="2200" b="0" dirty="0"/>
              <a:t>and background data from power system modeling subject matter experts (SME) and simulation tool </a:t>
            </a:r>
            <a:r>
              <a:rPr lang="en-US" sz="2200" b="0" dirty="0" smtClean="0"/>
              <a:t>users</a:t>
            </a:r>
          </a:p>
          <a:p>
            <a:pPr algn="just"/>
            <a:r>
              <a:rPr lang="en-US" sz="2200" b="0" dirty="0" smtClean="0"/>
              <a:t>SAMS performs </a:t>
            </a:r>
            <a:r>
              <a:rPr lang="en-US" sz="2200" dirty="0" smtClean="0"/>
              <a:t>analysis</a:t>
            </a:r>
            <a:r>
              <a:rPr lang="en-US" sz="2200" b="0" dirty="0" smtClean="0"/>
              <a:t>, if necessary</a:t>
            </a:r>
          </a:p>
          <a:p>
            <a:pPr algn="just"/>
            <a:r>
              <a:rPr lang="en-US" sz="2200" b="0" dirty="0" smtClean="0"/>
              <a:t>SAMS creates modeling </a:t>
            </a:r>
            <a:r>
              <a:rPr lang="en-US" sz="2200" dirty="0" smtClean="0"/>
              <a:t>notifications</a:t>
            </a:r>
            <a:r>
              <a:rPr lang="en-US" sz="2200" b="0" dirty="0" smtClean="0"/>
              <a:t> for unacceptable models and posts these notifications on the NERC SAMS website after approval</a:t>
            </a:r>
          </a:p>
          <a:p>
            <a:pPr algn="just"/>
            <a:r>
              <a:rPr lang="en-US" sz="2200" b="0" dirty="0" smtClean="0"/>
              <a:t>Unacceptable models are identified in the </a:t>
            </a:r>
            <a:r>
              <a:rPr lang="en-US" sz="2200" dirty="0" smtClean="0"/>
              <a:t>NERC Acceptable Model List </a:t>
            </a:r>
            <a:r>
              <a:rPr lang="en-US" sz="2200" b="0" dirty="0" smtClean="0"/>
              <a:t>which is posted on NERC SAMS website</a:t>
            </a:r>
          </a:p>
          <a:p>
            <a:pPr algn="just"/>
            <a:r>
              <a:rPr lang="en-US" sz="2200" b="0" dirty="0" smtClean="0"/>
              <a:t>SAMS accepts/reviews </a:t>
            </a:r>
            <a:r>
              <a:rPr lang="en-US" sz="2200" dirty="0" smtClean="0"/>
              <a:t>comments</a:t>
            </a:r>
            <a:r>
              <a:rPr lang="en-US" sz="2200" b="0" dirty="0" smtClean="0"/>
              <a:t> received from industry on notifications</a:t>
            </a:r>
            <a:endParaRPr lang="en-US" sz="2200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DMTF Workshop</a:t>
            </a:r>
          </a:p>
          <a:p>
            <a:pPr eaLnBrk="1" hangingPunct="1"/>
            <a:r>
              <a:rPr lang="en-US" dirty="0" smtClean="0"/>
              <a:t>1/23/2018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Notification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78305"/>
            <a:ext cx="9753600" cy="5105400"/>
          </a:xfrm>
        </p:spPr>
        <p:txBody>
          <a:bodyPr/>
          <a:lstStyle/>
          <a:p>
            <a:pPr algn="just"/>
            <a:r>
              <a:rPr lang="en-US" b="0" dirty="0" smtClean="0"/>
              <a:t> </a:t>
            </a:r>
            <a:r>
              <a:rPr lang="en-US" b="0" dirty="0"/>
              <a:t>EX2000 Dynamics Component Model for Excitation Systems </a:t>
            </a:r>
            <a:endParaRPr lang="en-US" b="0" dirty="0" smtClean="0"/>
          </a:p>
          <a:p>
            <a:pPr lvl="1" algn="just"/>
            <a:r>
              <a:rPr lang="en-US" sz="1800" b="0" dirty="0" smtClean="0"/>
              <a:t>Information received by SAMS indicated </a:t>
            </a:r>
            <a:r>
              <a:rPr lang="en-US" sz="1800" b="0" dirty="0"/>
              <a:t>that the EX2000 dynamics model in the Siemens PTI PSS/E power system dynamics simulation program </a:t>
            </a:r>
            <a:r>
              <a:rPr lang="en-US" sz="1800" b="1" dirty="0"/>
              <a:t>does not properly model</a:t>
            </a:r>
            <a:r>
              <a:rPr lang="en-US" sz="1800" b="0" dirty="0"/>
              <a:t> </a:t>
            </a:r>
            <a:r>
              <a:rPr lang="en-US" sz="1800" b="1" dirty="0"/>
              <a:t>the equipment </a:t>
            </a:r>
            <a:r>
              <a:rPr lang="en-US" sz="1800" b="0" dirty="0"/>
              <a:t>that it is intended to represent. EX2000 is a General Electric (GE) excitation system for synchronous </a:t>
            </a:r>
            <a:r>
              <a:rPr lang="en-US" sz="1800" b="0" dirty="0" smtClean="0"/>
              <a:t>generators.</a:t>
            </a:r>
          </a:p>
          <a:p>
            <a:pPr algn="just"/>
            <a:r>
              <a:rPr lang="en-US" b="0" dirty="0" smtClean="0"/>
              <a:t> Gas Turbine Governor Modeling </a:t>
            </a:r>
          </a:p>
          <a:p>
            <a:pPr lvl="1" algn="just"/>
            <a:r>
              <a:rPr lang="en-US" sz="1800" b="0" dirty="0" smtClean="0"/>
              <a:t>The </a:t>
            </a:r>
            <a:r>
              <a:rPr lang="en-US" sz="1800" b="0" i="1" dirty="0" smtClean="0"/>
              <a:t>GAST</a:t>
            </a:r>
            <a:r>
              <a:rPr lang="en-US" sz="1800" b="0" dirty="0" smtClean="0"/>
              <a:t>, </a:t>
            </a:r>
            <a:r>
              <a:rPr lang="en-US" sz="1800" b="0" i="1" dirty="0" smtClean="0"/>
              <a:t>GAST2A</a:t>
            </a:r>
            <a:r>
              <a:rPr lang="en-US" sz="1800" b="0" dirty="0" smtClean="0"/>
              <a:t>, </a:t>
            </a:r>
            <a:r>
              <a:rPr lang="en-US" sz="1800" b="0" i="1" dirty="0" smtClean="0"/>
              <a:t>GASTWD</a:t>
            </a:r>
            <a:r>
              <a:rPr lang="en-US" sz="1800" b="0" dirty="0" smtClean="0"/>
              <a:t>, </a:t>
            </a:r>
            <a:r>
              <a:rPr lang="en-US" sz="1800" b="0" i="1" dirty="0" smtClean="0"/>
              <a:t>GFT8WD</a:t>
            </a:r>
            <a:r>
              <a:rPr lang="en-US" sz="1800" b="0" dirty="0" smtClean="0"/>
              <a:t>, and </a:t>
            </a:r>
            <a:r>
              <a:rPr lang="en-US" sz="1800" b="0" i="1" dirty="0" smtClean="0"/>
              <a:t>WESGOV </a:t>
            </a:r>
            <a:r>
              <a:rPr lang="en-US" sz="1800" b="0" dirty="0" smtClean="0"/>
              <a:t>models are simple representations of a turbine-governor control system, developed and introduced as early as the mid-1970s. These models are considered </a:t>
            </a:r>
            <a:r>
              <a:rPr lang="en-US" sz="1800" b="1" dirty="0" smtClean="0"/>
              <a:t>obsolete</a:t>
            </a:r>
            <a:r>
              <a:rPr lang="en-US" sz="1800" b="0" dirty="0" smtClean="0"/>
              <a:t> and should not be used for representing new generators and applicable existing generators. </a:t>
            </a:r>
          </a:p>
          <a:p>
            <a:pPr algn="just"/>
            <a:r>
              <a:rPr lang="en-US" b="0" dirty="0" smtClean="0"/>
              <a:t> </a:t>
            </a:r>
            <a:r>
              <a:rPr lang="en-US" b="0" dirty="0"/>
              <a:t>Use of GENTPJ Generator Model </a:t>
            </a:r>
            <a:endParaRPr lang="en-US" b="0" dirty="0" smtClean="0"/>
          </a:p>
          <a:p>
            <a:pPr lvl="1" algn="just"/>
            <a:r>
              <a:rPr lang="en-US" sz="1800" dirty="0"/>
              <a:t>Testing in connection with NERC Reliability Standard MOD-026 has revealed that the </a:t>
            </a:r>
            <a:r>
              <a:rPr lang="en-US" sz="1800" i="1" dirty="0"/>
              <a:t>GENSAL</a:t>
            </a:r>
            <a:r>
              <a:rPr lang="en-US" sz="1800" dirty="0"/>
              <a:t>, </a:t>
            </a:r>
            <a:r>
              <a:rPr lang="en-US" sz="1800" i="1" dirty="0"/>
              <a:t>GENROU</a:t>
            </a:r>
            <a:r>
              <a:rPr lang="en-US" sz="1800" dirty="0"/>
              <a:t>, and </a:t>
            </a:r>
            <a:r>
              <a:rPr lang="en-US" sz="1800" i="1" dirty="0"/>
              <a:t>GENTPF </a:t>
            </a:r>
            <a:r>
              <a:rPr lang="en-US" sz="1800" dirty="0"/>
              <a:t>generator dynamic models </a:t>
            </a:r>
            <a:r>
              <a:rPr lang="en-US" sz="1800" b="1" dirty="0"/>
              <a:t>may significantly underestimate the field current</a:t>
            </a:r>
            <a:r>
              <a:rPr lang="en-US" sz="1800" dirty="0"/>
              <a:t> needed to support rated reactive power output of the generator and, consequently, could introduce significant error into simulations where reactive power support is an issue</a:t>
            </a:r>
            <a:r>
              <a:rPr lang="en-US" dirty="0"/>
              <a:t>. </a:t>
            </a:r>
            <a:endParaRPr lang="en-US" sz="1600" b="0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DMTF Workshop</a:t>
            </a:r>
          </a:p>
          <a:p>
            <a:pPr eaLnBrk="1" hangingPunct="1"/>
            <a:r>
              <a:rPr lang="en-US" dirty="0" smtClean="0"/>
              <a:t>1/23/2018 </a:t>
            </a:r>
          </a:p>
        </p:txBody>
      </p:sp>
    </p:spTree>
    <p:extLst>
      <p:ext uri="{BB962C8B-B14F-4D97-AF65-F5344CB8AC3E}">
        <p14:creationId xmlns:p14="http://schemas.microsoft.com/office/powerpoint/2010/main" val="80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33849"/>
            <a:ext cx="9753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 </a:t>
            </a:r>
            <a:endParaRPr lang="en-US" sz="1600" b="0" dirty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DMTF Workshop</a:t>
            </a:r>
          </a:p>
          <a:p>
            <a:pPr eaLnBrk="1" hangingPunct="1"/>
            <a:r>
              <a:rPr lang="en-US" dirty="0" smtClean="0"/>
              <a:t>1/23/2018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10896600" cy="40235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25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Manual (ROS Approved 01/2018):  Unacceptable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9753600" cy="5105400"/>
          </a:xfrm>
        </p:spPr>
        <p:txBody>
          <a:bodyPr/>
          <a:lstStyle/>
          <a:p>
            <a:pPr algn="just"/>
            <a:r>
              <a:rPr lang="en-US" dirty="0"/>
              <a:t>List</a:t>
            </a:r>
            <a:r>
              <a:rPr lang="en-US" b="0" dirty="0"/>
              <a:t> of acceptable/unacceptable dynamic models are published on the NERC SAMS website. </a:t>
            </a:r>
            <a:endParaRPr lang="en-US" sz="1600" b="0" dirty="0"/>
          </a:p>
          <a:p>
            <a:pPr algn="just"/>
            <a:r>
              <a:rPr lang="en-US" b="0" dirty="0" smtClean="0"/>
              <a:t>Unacceptable </a:t>
            </a:r>
            <a:r>
              <a:rPr lang="en-US" b="0" dirty="0"/>
              <a:t>models </a:t>
            </a:r>
            <a:r>
              <a:rPr lang="en-US" b="0" dirty="0" smtClean="0"/>
              <a:t>will </a:t>
            </a:r>
            <a:r>
              <a:rPr lang="en-US" b="0" dirty="0"/>
              <a:t>not be accepted for </a:t>
            </a:r>
            <a:r>
              <a:rPr lang="en-US" dirty="0"/>
              <a:t>new generator interconnections</a:t>
            </a:r>
            <a:r>
              <a:rPr lang="en-US" b="0" dirty="0"/>
              <a:t> nor for dynamic model </a:t>
            </a:r>
            <a:r>
              <a:rPr lang="en-US" dirty="0"/>
              <a:t>updates</a:t>
            </a:r>
            <a:r>
              <a:rPr lang="en-US" b="0" dirty="0"/>
              <a:t>. </a:t>
            </a:r>
            <a:endParaRPr lang="en-US" b="0" dirty="0" smtClean="0"/>
          </a:p>
          <a:p>
            <a:pPr algn="just"/>
            <a:r>
              <a:rPr lang="en-US" b="0" dirty="0" smtClean="0"/>
              <a:t>If </a:t>
            </a:r>
            <a:r>
              <a:rPr lang="en-US" b="0" dirty="0"/>
              <a:t>a generation interconnection or dynamic model </a:t>
            </a:r>
            <a:r>
              <a:rPr lang="en-US" dirty="0"/>
              <a:t>update has begun </a:t>
            </a:r>
            <a:r>
              <a:rPr lang="en-US" b="0" dirty="0"/>
              <a:t>prior to a model being identified as unacceptable by the NERC SAMS, the model shall be allowed to be used in the dynamic flat start cases. </a:t>
            </a:r>
            <a:endParaRPr lang="en-US" b="0" dirty="0" smtClean="0"/>
          </a:p>
          <a:p>
            <a:pPr algn="just"/>
            <a:r>
              <a:rPr lang="en-US" b="0" dirty="0" smtClean="0"/>
              <a:t>Unacceptable </a:t>
            </a:r>
            <a:r>
              <a:rPr lang="en-US" b="0" dirty="0"/>
              <a:t>models that already exist in the ERCOT dynamic dataset shall be </a:t>
            </a:r>
            <a:r>
              <a:rPr lang="en-US" dirty="0"/>
              <a:t>phased out </a:t>
            </a:r>
            <a:r>
              <a:rPr lang="en-US" b="0" dirty="0"/>
              <a:t>through dynamic model updates including updates received via the NERC MOD-026-1 and MOD-027-1 </a:t>
            </a:r>
            <a:r>
              <a:rPr lang="en-US" b="0" dirty="0" smtClean="0"/>
              <a:t>processes</a:t>
            </a:r>
            <a:r>
              <a:rPr lang="en-US" b="0" dirty="0" smtClean="0"/>
              <a:t>.</a:t>
            </a:r>
            <a:endParaRPr lang="en-US" b="0" dirty="0" smtClean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DMTF Workshop</a:t>
            </a:r>
          </a:p>
          <a:p>
            <a:pPr eaLnBrk="1" hangingPunct="1"/>
            <a:r>
              <a:rPr lang="en-US" dirty="0" smtClean="0"/>
              <a:t>1/23/2018 </a:t>
            </a:r>
          </a:p>
        </p:txBody>
      </p:sp>
    </p:spTree>
    <p:extLst>
      <p:ext uri="{BB962C8B-B14F-4D97-AF65-F5344CB8AC3E}">
        <p14:creationId xmlns:p14="http://schemas.microsoft.com/office/powerpoint/2010/main" val="17000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20000" dirty="0" smtClean="0">
                <a:solidFill>
                  <a:schemeClr val="accent6"/>
                </a:solidFill>
              </a:rPr>
              <a:t>?</a:t>
            </a:r>
            <a:endParaRPr lang="en-US" sz="20000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DMTF Workshop</a:t>
            </a:r>
          </a:p>
          <a:p>
            <a:pPr eaLnBrk="1" hangingPunct="1"/>
            <a:r>
              <a:rPr lang="en-US" dirty="0"/>
              <a:t>1/23/2018 </a:t>
            </a:r>
          </a:p>
        </p:txBody>
      </p:sp>
    </p:spTree>
    <p:extLst>
      <p:ext uri="{BB962C8B-B14F-4D97-AF65-F5344CB8AC3E}">
        <p14:creationId xmlns:p14="http://schemas.microsoft.com/office/powerpoint/2010/main" val="18047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C129C7-A923-4275-9E58-947A8D4F8E71}">
  <ds:schemaRefs>
    <ds:schemaRef ds:uri="http://schemas.microsoft.com/office/2006/metadata/properties"/>
    <ds:schemaRef ds:uri="b42784b6-6597-4871-bae6-0c82224fd28b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423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Texas Reliability Entity PowerPoint template.ppt</vt:lpstr>
      <vt:lpstr>NERC Acceptable Model List</vt:lpstr>
      <vt:lpstr>Model Notification and List</vt:lpstr>
      <vt:lpstr>Model Notification Examples</vt:lpstr>
      <vt:lpstr>Model List</vt:lpstr>
      <vt:lpstr>DWG Manual (ROS Approved 01/2018):  Unacceptable Models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RE Power Point Presentation Template - Widescreen</dc:title>
  <dc:creator>Lewis, Sarah</dc:creator>
  <dc:description/>
  <cp:lastModifiedBy>Woods, Brad</cp:lastModifiedBy>
  <cp:revision>38</cp:revision>
  <dcterms:created xsi:type="dcterms:W3CDTF">2013-02-27T22:36:18Z</dcterms:created>
  <dcterms:modified xsi:type="dcterms:W3CDTF">2018-01-23T14:52:04Z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